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62" r:id="rId3"/>
    <p:sldId id="291" r:id="rId4"/>
    <p:sldId id="287" r:id="rId5"/>
    <p:sldId id="261" r:id="rId6"/>
    <p:sldId id="286" r:id="rId7"/>
    <p:sldId id="288" r:id="rId8"/>
    <p:sldId id="258" r:id="rId9"/>
    <p:sldId id="289" r:id="rId10"/>
    <p:sldId id="292" r:id="rId11"/>
    <p:sldId id="260" r:id="rId12"/>
    <p:sldId id="293" r:id="rId13"/>
    <p:sldId id="294" r:id="rId14"/>
    <p:sldId id="296" r:id="rId15"/>
    <p:sldId id="295" r:id="rId16"/>
  </p:sldIdLst>
  <p:sldSz cx="9144000" cy="5143500" type="screen16x9"/>
  <p:notesSz cx="6858000" cy="9144000"/>
  <p:embeddedFontLst>
    <p:embeddedFont>
      <p:font typeface="Encode Sans ExtraLight" panose="020B0604020202020204" charset="0"/>
      <p:regular r:id="rId18"/>
      <p:bold r:id="rId19"/>
    </p:embeddedFont>
    <p:embeddedFont>
      <p:font typeface="Encode Sans" panose="020B0604020202020204" charset="0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EB28E98-F156-4361-9269-F29723C46683}">
  <a:tblStyle styleId="{4EB28E98-F156-4361-9269-F29723C4668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78" autoAdjust="0"/>
  </p:normalViewPr>
  <p:slideViewPr>
    <p:cSldViewPr>
      <p:cViewPr>
        <p:scale>
          <a:sx n="50" d="100"/>
          <a:sy n="50" d="100"/>
        </p:scale>
        <p:origin x="-1956" y="-7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6216302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3493950"/>
            <a:ext cx="9144000" cy="1649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3747300" y="3493900"/>
            <a:ext cx="1649400" cy="1649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984050" y="0"/>
            <a:ext cx="7175700" cy="349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4593700"/>
            <a:ext cx="9144000" cy="54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21" name="Google Shape;21;p4"/>
          <p:cNvSpPr/>
          <p:nvPr/>
        </p:nvSpPr>
        <p:spPr>
          <a:xfrm>
            <a:off x="3473700" y="4593700"/>
            <a:ext cx="2196600" cy="54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/>
          <p:nvPr/>
        </p:nvSpPr>
        <p:spPr>
          <a:xfrm>
            <a:off x="4023300" y="4593700"/>
            <a:ext cx="1097400" cy="549600"/>
          </a:xfrm>
          <a:prstGeom prst="rect">
            <a:avLst/>
          </a:prstGeom>
          <a:solidFill>
            <a:srgbClr val="D4D3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3" name="Google Shape;23;p4"/>
          <p:cNvCxnSpPr/>
          <p:nvPr/>
        </p:nvCxnSpPr>
        <p:spPr>
          <a:xfrm>
            <a:off x="3527100" y="887200"/>
            <a:ext cx="2089800" cy="0"/>
          </a:xfrm>
          <a:prstGeom prst="straightConnector1">
            <a:avLst/>
          </a:prstGeom>
          <a:noFill/>
          <a:ln w="19050" cap="flat" cmpd="sng">
            <a:solidFill>
              <a:srgbClr val="BA3B21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1404225" y="1194150"/>
            <a:ext cx="6335400" cy="309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▪"/>
              <a:defRPr sz="3000" i="1"/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8pPr>
            <a:lvl9pPr marL="4114800" lvl="8" indent="-419100" algn="ctr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9pPr>
          </a:lstStyle>
          <a:p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3593400" y="84512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 b="1">
                <a:solidFill>
                  <a:srgbClr val="F55C21"/>
                </a:solidFill>
                <a:latin typeface="Encode Sans"/>
                <a:ea typeface="Encode Sans"/>
                <a:cs typeface="Encode Sans"/>
                <a:sym typeface="Encode Sans"/>
              </a:rPr>
              <a:t>“</a:t>
            </a:r>
            <a:endParaRPr sz="6800" b="1">
              <a:solidFill>
                <a:srgbClr val="F55C21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  <a:solidFill>
            <a:schemeClr val="accent6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oogle Shape;28;p5"/>
          <p:cNvGrpSpPr/>
          <p:nvPr/>
        </p:nvGrpSpPr>
        <p:grpSpPr>
          <a:xfrm>
            <a:off x="-11050" y="887200"/>
            <a:ext cx="9155050" cy="4256100"/>
            <a:chOff x="-11050" y="887200"/>
            <a:chExt cx="9155050" cy="4256100"/>
          </a:xfrm>
        </p:grpSpPr>
        <p:cxnSp>
          <p:nvCxnSpPr>
            <p:cNvPr id="29" name="Google Shape;29;p5"/>
            <p:cNvCxnSpPr/>
            <p:nvPr/>
          </p:nvCxnSpPr>
          <p:spPr>
            <a:xfrm>
              <a:off x="-11050" y="887200"/>
              <a:ext cx="8060400" cy="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diamond" w="med" len="med"/>
            </a:ln>
          </p:spPr>
        </p:cxnSp>
        <p:sp>
          <p:nvSpPr>
            <p:cNvPr id="30" name="Google Shape;30;p5"/>
            <p:cNvSpPr/>
            <p:nvPr/>
          </p:nvSpPr>
          <p:spPr>
            <a:xfrm>
              <a:off x="0" y="4593700"/>
              <a:ext cx="9144000" cy="549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1" name="Google Shape;31;p5"/>
            <p:cNvSpPr/>
            <p:nvPr/>
          </p:nvSpPr>
          <p:spPr>
            <a:xfrm>
              <a:off x="0" y="4593700"/>
              <a:ext cx="549600" cy="549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32" name="Google Shape;32;p5"/>
            <p:cNvCxnSpPr/>
            <p:nvPr/>
          </p:nvCxnSpPr>
          <p:spPr>
            <a:xfrm>
              <a:off x="-11050" y="887200"/>
              <a:ext cx="552900" cy="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3" name="Google Shape;33;p5"/>
          <p:cNvSpPr/>
          <p:nvPr/>
        </p:nvSpPr>
        <p:spPr>
          <a:xfrm>
            <a:off x="8046600" y="4593700"/>
            <a:ext cx="1097400" cy="54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549600" y="361375"/>
            <a:ext cx="749700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549600" y="1200150"/>
            <a:ext cx="7497000" cy="29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▪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/>
          <p:nvPr/>
        </p:nvSpPr>
        <p:spPr>
          <a:xfrm>
            <a:off x="0" y="4593700"/>
            <a:ext cx="9144000" cy="54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87" name="Google Shape;87;p11"/>
          <p:cNvSpPr/>
          <p:nvPr/>
        </p:nvSpPr>
        <p:spPr>
          <a:xfrm>
            <a:off x="3473700" y="4593700"/>
            <a:ext cx="2196600" cy="54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sldNum" idx="12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  <a:solidFill>
            <a:schemeClr val="accent6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ed">
  <p:cSld name="BLANK_1">
    <p:bg>
      <p:bgPr>
        <a:solidFill>
          <a:schemeClr val="accent2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2"/>
          <p:cNvSpPr/>
          <p:nvPr/>
        </p:nvSpPr>
        <p:spPr>
          <a:xfrm>
            <a:off x="0" y="4593700"/>
            <a:ext cx="9144000" cy="549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91" name="Google Shape;91;p12"/>
          <p:cNvSpPr/>
          <p:nvPr/>
        </p:nvSpPr>
        <p:spPr>
          <a:xfrm>
            <a:off x="3473700" y="4593700"/>
            <a:ext cx="2196600" cy="549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2"/>
          <p:cNvSpPr/>
          <p:nvPr/>
        </p:nvSpPr>
        <p:spPr>
          <a:xfrm>
            <a:off x="4023300" y="4593700"/>
            <a:ext cx="1097400" cy="54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sldNum" idx="12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49600" y="361375"/>
            <a:ext cx="7497000" cy="5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49600" y="1200150"/>
            <a:ext cx="7497000" cy="29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Encode Sans ExtraLight"/>
              <a:buChar char="▪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046650" y="4593850"/>
            <a:ext cx="1097400" cy="5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1pPr>
            <a:lvl2pPr lvl="1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2pPr>
            <a:lvl3pPr lvl="2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3pPr>
            <a:lvl4pPr lvl="3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4pPr>
            <a:lvl5pPr lvl="4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5pPr>
            <a:lvl6pPr lvl="5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6pPr>
            <a:lvl7pPr lvl="6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7pPr>
            <a:lvl8pPr lvl="7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8pPr>
            <a:lvl9pPr lvl="8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7" r:id="rId4"/>
    <p:sldLayoutId id="2147483658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 txBox="1">
            <a:spLocks noGrp="1"/>
          </p:cNvSpPr>
          <p:nvPr>
            <p:ph type="ctrTitle"/>
          </p:nvPr>
        </p:nvSpPr>
        <p:spPr>
          <a:xfrm>
            <a:off x="984050" y="0"/>
            <a:ext cx="7764414" cy="349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/>
              <a:t>Изучение особенностей русскоязычных тестов критического мышления для </a:t>
            </a:r>
            <a:r>
              <a:rPr lang="ru-RU" dirty="0" smtClean="0"/>
              <a:t>подростков.</a:t>
            </a:r>
            <a:endParaRPr dirty="0"/>
          </a:p>
        </p:txBody>
      </p:sp>
      <p:grpSp>
        <p:nvGrpSpPr>
          <p:cNvPr id="99" name="Google Shape;99;p13"/>
          <p:cNvGrpSpPr/>
          <p:nvPr/>
        </p:nvGrpSpPr>
        <p:grpSpPr>
          <a:xfrm>
            <a:off x="4131085" y="3900717"/>
            <a:ext cx="881739" cy="835747"/>
            <a:chOff x="5300400" y="3670175"/>
            <a:chExt cx="421300" cy="399325"/>
          </a:xfrm>
        </p:grpSpPr>
        <p:sp>
          <p:nvSpPr>
            <p:cNvPr id="100" name="Google Shape;100;p13"/>
            <p:cNvSpPr/>
            <p:nvPr/>
          </p:nvSpPr>
          <p:spPr>
            <a:xfrm>
              <a:off x="5300400" y="3708025"/>
              <a:ext cx="421300" cy="267450"/>
            </a:xfrm>
            <a:custGeom>
              <a:avLst/>
              <a:gdLst/>
              <a:ahLst/>
              <a:cxnLst/>
              <a:rect l="l" t="t" r="r" b="b"/>
              <a:pathLst>
                <a:path w="16852" h="10698" extrusionOk="0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5498825" y="3670175"/>
              <a:ext cx="24450" cy="25650"/>
            </a:xfrm>
            <a:custGeom>
              <a:avLst/>
              <a:gdLst/>
              <a:ahLst/>
              <a:cxnLst/>
              <a:rect l="l" t="t" r="r" b="b"/>
              <a:pathLst>
                <a:path w="978" h="102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5366325" y="3987675"/>
              <a:ext cx="61100" cy="81825"/>
            </a:xfrm>
            <a:custGeom>
              <a:avLst/>
              <a:gdLst/>
              <a:ahLst/>
              <a:cxnLst/>
              <a:rect l="l" t="t" r="r" b="b"/>
              <a:pathLst>
                <a:path w="2444" h="3273" extrusionOk="0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5594700" y="3987675"/>
              <a:ext cx="61075" cy="81825"/>
            </a:xfrm>
            <a:custGeom>
              <a:avLst/>
              <a:gdLst/>
              <a:ahLst/>
              <a:cxnLst/>
              <a:rect l="l" t="t" r="r" b="b"/>
              <a:pathLst>
                <a:path w="2443" h="3273" extrusionOk="0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5324825" y="3732450"/>
              <a:ext cx="372475" cy="218600"/>
            </a:xfrm>
            <a:custGeom>
              <a:avLst/>
              <a:gdLst/>
              <a:ahLst/>
              <a:cxnLst/>
              <a:rect l="l" t="t" r="r" b="b"/>
              <a:pathLst>
                <a:path w="14899" h="8744" extrusionOk="0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796136" y="3659641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Талов Даниил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3 курса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РГПУ им. Герцена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539552" y="339502"/>
            <a:ext cx="749700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ru-RU" sz="3200" dirty="0"/>
              <a:t>Тесты на критическое мышление</a:t>
            </a:r>
            <a:r>
              <a:rPr lang="ru-RU" sz="3200" dirty="0" smtClean="0"/>
              <a:t>.</a:t>
            </a:r>
            <a:endParaRPr sz="3200" dirty="0">
              <a:latin typeface="Encode Sans" panose="020B0604020202020204" charset="0"/>
            </a:endParaRP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323528" y="915566"/>
            <a:ext cx="8424936" cy="29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dirty="0"/>
              <a:t>Тест критического мышления Старки в адаптации Луценко (соответствует требования надежности и </a:t>
            </a:r>
            <a:r>
              <a:rPr lang="ru-RU" dirty="0" err="1"/>
              <a:t>валидности</a:t>
            </a:r>
            <a:r>
              <a:rPr lang="ru-RU" dirty="0"/>
              <a:t>). Тест однофакторный.</a:t>
            </a:r>
            <a:endParaRPr lang="ru-RU" dirty="0"/>
          </a:p>
          <a:p>
            <a:r>
              <a:rPr lang="ru-RU" dirty="0"/>
              <a:t>Тест оценки критического мышления Гущина-</a:t>
            </a:r>
            <a:r>
              <a:rPr lang="ru-RU" dirty="0" err="1"/>
              <a:t>Илясова</a:t>
            </a:r>
            <a:r>
              <a:rPr lang="ru-RU" dirty="0"/>
              <a:t> (психометрические характеристики не проверялись). Тест однофакторный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ldNum" idx="4294967295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97987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7"/>
          <p:cNvSpPr txBox="1">
            <a:spLocks noGrp="1"/>
          </p:cNvSpPr>
          <p:nvPr>
            <p:ph type="body" idx="1"/>
          </p:nvPr>
        </p:nvSpPr>
        <p:spPr>
          <a:xfrm>
            <a:off x="1404225" y="1194150"/>
            <a:ext cx="6335400" cy="309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dirty="0" smtClean="0"/>
              <a:t>Если психометрические характеристики неизвестны, их надо проверить</a:t>
            </a:r>
            <a:endParaRPr dirty="0"/>
          </a:p>
        </p:txBody>
      </p:sp>
      <p:sp>
        <p:nvSpPr>
          <p:cNvPr id="139" name="Google Shape;139;p17"/>
          <p:cNvSpPr txBox="1">
            <a:spLocks noGrp="1"/>
          </p:cNvSpPr>
          <p:nvPr>
            <p:ph type="sldNum" idx="12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539552" y="339502"/>
            <a:ext cx="828092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ru-RU" sz="3200" dirty="0"/>
              <a:t>Результаты эмпирического </a:t>
            </a:r>
            <a:r>
              <a:rPr lang="ru-RU" sz="3200" dirty="0" smtClean="0"/>
              <a:t>исследования</a:t>
            </a:r>
            <a:endParaRPr sz="3200" dirty="0">
              <a:latin typeface="Encode Sans" panose="020B0604020202020204" charset="0"/>
            </a:endParaRP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323528" y="915566"/>
            <a:ext cx="8424936" cy="29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2000" b="1" dirty="0"/>
              <a:t>Распределение баллов теста Гущина-</a:t>
            </a:r>
            <a:r>
              <a:rPr lang="ru-RU" sz="2000" b="1" dirty="0" err="1"/>
              <a:t>Илясова</a:t>
            </a:r>
            <a:r>
              <a:rPr lang="ru-RU" sz="2000" b="1" dirty="0"/>
              <a:t>.</a:t>
            </a:r>
            <a:endParaRPr lang="ru-RU" sz="2000" dirty="0"/>
          </a:p>
          <a:p>
            <a:r>
              <a:rPr lang="ru-RU" sz="2000" dirty="0" err="1"/>
              <a:t>As</a:t>
            </a:r>
            <a:r>
              <a:rPr lang="ru-RU" sz="2000" dirty="0"/>
              <a:t> = 0,019; </a:t>
            </a:r>
            <a:r>
              <a:rPr lang="ru-RU" sz="2000" dirty="0" err="1"/>
              <a:t>Ex</a:t>
            </a:r>
            <a:r>
              <a:rPr lang="ru-RU" sz="2000" dirty="0"/>
              <a:t> = 0,694</a:t>
            </a:r>
            <a:endParaRPr lang="ru-RU" sz="2000" dirty="0"/>
          </a:p>
          <a:p>
            <a:r>
              <a:rPr lang="ru-RU" sz="2000" dirty="0"/>
              <a:t>Тест Колмогорова-Смирнова с поправкой </a:t>
            </a:r>
            <a:r>
              <a:rPr lang="ru-RU" sz="2000" dirty="0" err="1"/>
              <a:t>Лильефороса</a:t>
            </a:r>
            <a:r>
              <a:rPr lang="ru-RU" sz="2000" dirty="0"/>
              <a:t> показал низшую границу истинной значимости (р = 0,200)</a:t>
            </a:r>
            <a:endParaRPr lang="ru-RU" sz="2000" dirty="0"/>
          </a:p>
          <a:p>
            <a:r>
              <a:rPr lang="ru-RU" sz="2000" dirty="0"/>
              <a:t>Тест Шапиро-</a:t>
            </a:r>
            <a:r>
              <a:rPr lang="ru-RU" sz="2000" dirty="0" err="1"/>
              <a:t>Уилка</a:t>
            </a:r>
            <a:r>
              <a:rPr lang="ru-RU" sz="2000" dirty="0"/>
              <a:t> показал, что распределение не соответствует нормальному. </a:t>
            </a:r>
            <a:endParaRPr lang="ru-RU" sz="2000" dirty="0"/>
          </a:p>
          <a:p>
            <a:r>
              <a:rPr lang="ru-RU" sz="2000" b="1" dirty="0"/>
              <a:t>Надежность. </a:t>
            </a:r>
            <a:endParaRPr lang="ru-RU" sz="2000" dirty="0"/>
          </a:p>
          <a:p>
            <a:r>
              <a:rPr lang="ru-RU" sz="2000" dirty="0"/>
              <a:t>Тест Альфа </a:t>
            </a:r>
            <a:r>
              <a:rPr lang="ru-RU" sz="2000" dirty="0" err="1"/>
              <a:t>Кронбаха</a:t>
            </a:r>
            <a:r>
              <a:rPr lang="ru-RU" sz="2000" dirty="0"/>
              <a:t> показал невысокий результат (</a:t>
            </a:r>
            <a:r>
              <a:rPr lang="ru-RU" sz="2000" i="1" dirty="0"/>
              <a:t>α </a:t>
            </a:r>
            <a:r>
              <a:rPr lang="ru-RU" sz="2000" dirty="0"/>
              <a:t>= 0,661</a:t>
            </a:r>
            <a:r>
              <a:rPr lang="ru-RU" sz="2000" dirty="0" smtClean="0"/>
              <a:t>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ldNum" idx="4294967295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97987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539552" y="339502"/>
            <a:ext cx="8136904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3200" dirty="0"/>
              <a:t>Результаты эмпирического исследования</a:t>
            </a:r>
            <a:endParaRPr sz="3200" dirty="0">
              <a:latin typeface="Encode Sans" panose="020B0604020202020204" charset="0"/>
            </a:endParaRP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323528" y="915566"/>
            <a:ext cx="8424936" cy="29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b="1" dirty="0"/>
              <a:t>Корреляции между тестами Старки и Гущина-</a:t>
            </a:r>
            <a:r>
              <a:rPr lang="ru-RU" b="1" dirty="0" err="1"/>
              <a:t>Илясова</a:t>
            </a:r>
            <a:r>
              <a:rPr lang="ru-RU" b="1" dirty="0"/>
              <a:t>.</a:t>
            </a:r>
            <a:endParaRPr lang="ru-RU" dirty="0"/>
          </a:p>
          <a:p>
            <a:r>
              <a:rPr lang="ru-RU" dirty="0"/>
              <a:t>Корреляция общих баллов </a:t>
            </a:r>
            <a:r>
              <a:rPr lang="ru-RU" dirty="0" err="1"/>
              <a:t>r</a:t>
            </a:r>
            <a:r>
              <a:rPr lang="ru-RU" baseline="-25000" dirty="0" err="1"/>
              <a:t>s</a:t>
            </a:r>
            <a:r>
              <a:rPr lang="ru-RU" dirty="0"/>
              <a:t> = 0,667; р &lt;0,01</a:t>
            </a:r>
            <a:endParaRPr lang="ru-RU" dirty="0"/>
          </a:p>
          <a:p>
            <a:r>
              <a:rPr lang="ru-RU" dirty="0"/>
              <a:t>Прямые корреляции дали 4 из 6 </a:t>
            </a:r>
            <a:r>
              <a:rPr lang="ru-RU" dirty="0" err="1"/>
              <a:t>субшкал</a:t>
            </a:r>
            <a:r>
              <a:rPr lang="ru-RU" dirty="0"/>
              <a:t> теста Гущина-</a:t>
            </a:r>
            <a:r>
              <a:rPr lang="ru-RU" dirty="0" err="1"/>
              <a:t>Илясова</a:t>
            </a:r>
            <a:r>
              <a:rPr lang="ru-RU" dirty="0"/>
              <a:t> со шкалами теста Старки.</a:t>
            </a: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ldNum" idx="4294967295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97987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539552" y="339502"/>
            <a:ext cx="749700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3200" dirty="0" smtClean="0"/>
              <a:t>Обсуждение результатов</a:t>
            </a:r>
            <a:endParaRPr sz="3200" dirty="0">
              <a:latin typeface="Encode Sans" panose="020B0604020202020204" charset="0"/>
            </a:endParaRP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251520" y="915566"/>
            <a:ext cx="8784976" cy="29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indent="0">
              <a:buNone/>
            </a:pPr>
            <a:r>
              <a:rPr lang="ru-RU" dirty="0"/>
              <a:t>Распределение баллов теста Гущина-</a:t>
            </a:r>
            <a:r>
              <a:rPr lang="ru-RU" dirty="0" err="1"/>
              <a:t>Илясова</a:t>
            </a:r>
            <a:r>
              <a:rPr lang="ru-RU" dirty="0"/>
              <a:t> похоже на нормальное</a:t>
            </a:r>
            <a:endParaRPr lang="ru-RU" dirty="0"/>
          </a:p>
          <a:p>
            <a:pPr marL="76200" indent="0">
              <a:buNone/>
            </a:pPr>
            <a:r>
              <a:rPr lang="ru-RU" dirty="0"/>
              <a:t>Однозначно сказать, что тест  Гущина-</a:t>
            </a:r>
            <a:r>
              <a:rPr lang="ru-RU" dirty="0" err="1"/>
              <a:t>Илясова</a:t>
            </a:r>
            <a:r>
              <a:rPr lang="ru-RU" dirty="0"/>
              <a:t> ненадежен нельзя, так-как Тест Альфа </a:t>
            </a:r>
            <a:r>
              <a:rPr lang="ru-RU" dirty="0" err="1"/>
              <a:t>Кронбаха</a:t>
            </a:r>
            <a:r>
              <a:rPr lang="ru-RU" dirty="0"/>
              <a:t> чувствителен к объему выборки.</a:t>
            </a:r>
            <a:endParaRPr lang="ru-RU" dirty="0"/>
          </a:p>
          <a:p>
            <a:pPr marL="76200" indent="0">
              <a:buNone/>
            </a:pPr>
            <a:r>
              <a:rPr lang="ru-RU" dirty="0"/>
              <a:t>Корреляции между результатами тестов говорят о том, что они изучают схожие феномены, но не одинаковые. </a:t>
            </a:r>
            <a:endParaRPr lang="ru-RU" dirty="0"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ldNum" idx="4294967295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2609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539552" y="339502"/>
            <a:ext cx="749700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3200" dirty="0"/>
              <a:t>Выводы</a:t>
            </a:r>
            <a:endParaRPr sz="3200" dirty="0">
              <a:latin typeface="Encode Sans" panose="020B0604020202020204" charset="0"/>
            </a:endParaRP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323528" y="915566"/>
            <a:ext cx="8820472" cy="29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2000" dirty="0"/>
              <a:t>В</a:t>
            </a:r>
            <a:r>
              <a:rPr lang="ru-RU" sz="1600" dirty="0" smtClean="0"/>
              <a:t>се</a:t>
            </a:r>
            <a:r>
              <a:rPr lang="ru-RU" sz="1800" dirty="0" smtClean="0"/>
              <a:t> </a:t>
            </a:r>
            <a:r>
              <a:rPr lang="ru-RU" sz="1800" dirty="0"/>
              <a:t>задачи были выполнены, а цель достигнута.</a:t>
            </a:r>
            <a:endParaRPr lang="ru-RU" sz="1800" dirty="0"/>
          </a:p>
          <a:p>
            <a:r>
              <a:rPr lang="ru-RU" sz="1800" dirty="0"/>
              <a:t>Гипотеза о отсутствии русскоязычных многофакторных тестов подтвердилась.  </a:t>
            </a:r>
            <a:endParaRPr lang="ru-RU" sz="1800" dirty="0"/>
          </a:p>
          <a:p>
            <a:r>
              <a:rPr lang="ru-RU" sz="1800" dirty="0"/>
              <a:t>Гипотеза о том, что существующие тесты построены  на отличающихся моделях подтвердилась. На русском языке оказался только один валидный и надежный инструмент измерения критического мышления.</a:t>
            </a:r>
            <a:endParaRPr lang="ru-RU" sz="1800" dirty="0"/>
          </a:p>
          <a:p>
            <a:r>
              <a:rPr lang="ru-RU" sz="1800" dirty="0"/>
              <a:t>Тест Старки можно рекомендовать для применения.</a:t>
            </a:r>
            <a:endParaRPr lang="ru-RU" sz="1800" dirty="0"/>
          </a:p>
          <a:p>
            <a:r>
              <a:rPr lang="ru-RU" sz="1800" dirty="0"/>
              <a:t>Тест Гущина-</a:t>
            </a:r>
            <a:r>
              <a:rPr lang="ru-RU" sz="1800" dirty="0" err="1"/>
              <a:t>Илясова</a:t>
            </a:r>
            <a:r>
              <a:rPr lang="ru-RU" sz="1800" dirty="0"/>
              <a:t> требует дальнейшего исследования.</a:t>
            </a:r>
            <a:endParaRPr lang="ru-RU" sz="1800" dirty="0"/>
          </a:p>
          <a:p>
            <a:r>
              <a:rPr lang="ru-RU" sz="1800" dirty="0"/>
              <a:t>В научном сообществе открыта еще дискуссия по поводу определения и </a:t>
            </a:r>
            <a:r>
              <a:rPr lang="ru-RU" sz="1800" dirty="0" err="1"/>
              <a:t>операционализация</a:t>
            </a:r>
            <a:r>
              <a:rPr lang="ru-RU" sz="1800" dirty="0"/>
              <a:t> понятия критическое мышление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ldNum" idx="4294967295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9798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9"/>
          <p:cNvSpPr txBox="1">
            <a:spLocks noGrp="1"/>
          </p:cNvSpPr>
          <p:nvPr>
            <p:ph type="ctrTitle" idx="4294967295"/>
          </p:nvPr>
        </p:nvSpPr>
        <p:spPr>
          <a:xfrm>
            <a:off x="539552" y="1059582"/>
            <a:ext cx="8352928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6000" dirty="0"/>
              <a:t>Постановка проблемы</a:t>
            </a:r>
            <a:endParaRPr sz="6000" dirty="0"/>
          </a:p>
        </p:txBody>
      </p:sp>
      <p:sp>
        <p:nvSpPr>
          <p:cNvPr id="153" name="Google Shape;153;p19"/>
          <p:cNvSpPr txBox="1">
            <a:spLocks noGrp="1"/>
          </p:cNvSpPr>
          <p:nvPr>
            <p:ph type="subTitle" idx="4294967295"/>
          </p:nvPr>
        </p:nvSpPr>
        <p:spPr>
          <a:xfrm>
            <a:off x="1835696" y="2787774"/>
            <a:ext cx="5830416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ctr">
              <a:buNone/>
            </a:pPr>
            <a:r>
              <a:rPr lang="ru-RU" dirty="0"/>
              <a:t>На данный момент на русском языке существует мало тестов на критическое мышление и они недостаточно изучены.</a:t>
            </a:r>
            <a:endParaRPr lang="ru-RU" dirty="0"/>
          </a:p>
        </p:txBody>
      </p:sp>
      <p:sp>
        <p:nvSpPr>
          <p:cNvPr id="167" name="Google Shape;167;p19"/>
          <p:cNvSpPr txBox="1">
            <a:spLocks noGrp="1"/>
          </p:cNvSpPr>
          <p:nvPr>
            <p:ph type="sldNum" idx="12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549600" y="361375"/>
            <a:ext cx="749700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3200" dirty="0"/>
              <a:t>Цели и задачи</a:t>
            </a:r>
            <a:endParaRPr sz="3200" dirty="0">
              <a:latin typeface="Encode Sans" panose="020B0604020202020204" charset="0"/>
            </a:endParaRP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179512" y="987574"/>
            <a:ext cx="8784976" cy="29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ru-RU" sz="2000" b="1" dirty="0"/>
              <a:t>Цель:</a:t>
            </a:r>
            <a:r>
              <a:rPr lang="ru-RU" sz="2000" dirty="0"/>
              <a:t> </a:t>
            </a:r>
            <a:r>
              <a:rPr lang="ru-RU" sz="2000" dirty="0" smtClean="0"/>
              <a:t> изучить </a:t>
            </a:r>
            <a:r>
              <a:rPr lang="ru-RU" sz="2000" dirty="0"/>
              <a:t>особенности тестов критического мышления на русском языке для учащихся 8-11 классов.</a:t>
            </a:r>
          </a:p>
          <a:p>
            <a:pPr marL="114300" indent="0">
              <a:buNone/>
            </a:pPr>
            <a:r>
              <a:rPr lang="ru-RU" sz="2000" b="1" dirty="0"/>
              <a:t>Задачи:</a:t>
            </a:r>
            <a:endParaRPr lang="ru-RU" sz="2000" dirty="0"/>
          </a:p>
          <a:p>
            <a:pPr marL="114300" indent="0">
              <a:buNone/>
            </a:pPr>
            <a:r>
              <a:rPr lang="ru-RU" sz="2000" dirty="0"/>
              <a:t>1.     Изучить основные подходы к определению критического мышления, его особенности и структуру.</a:t>
            </a:r>
          </a:p>
          <a:p>
            <a:pPr marL="114300" indent="0">
              <a:buNone/>
            </a:pPr>
            <a:r>
              <a:rPr lang="ru-RU" sz="2000" dirty="0"/>
              <a:t>2.     Подобрать методики диагностики критического мышления на русском языке для учащихся в 8-11 классов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ldNum" idx="4294967295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56003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549600" y="361375"/>
            <a:ext cx="749700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3200" dirty="0"/>
              <a:t>Цели и задачи</a:t>
            </a:r>
            <a:endParaRPr sz="3200" dirty="0">
              <a:latin typeface="Encode Sans" panose="020B0604020202020204" charset="0"/>
            </a:endParaRP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179512" y="987574"/>
            <a:ext cx="8784976" cy="29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ru-RU" sz="2000" dirty="0" smtClean="0"/>
              <a:t>3.     Апробировать методики диагностики критического мышления на выборке учащихся 8-11 классов.</a:t>
            </a:r>
          </a:p>
          <a:p>
            <a:pPr marL="114300" indent="0">
              <a:buNone/>
            </a:pPr>
            <a:r>
              <a:rPr lang="ru-RU" sz="2000" dirty="0" smtClean="0"/>
              <a:t>4.     На основе эмпирических данных проанализировать психометрические характеристики существующих тестов критического мышления и выбрать наиболее качественный диагностический инструмент.</a:t>
            </a:r>
            <a:endParaRPr lang="ru-RU" sz="2000" dirty="0"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ldNum" idx="4294967295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9209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549600" y="361375"/>
            <a:ext cx="749700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3200" dirty="0"/>
              <a:t>Гипотезы</a:t>
            </a:r>
            <a:endParaRPr sz="3200" dirty="0">
              <a:latin typeface="Encode Sans" panose="020B0604020202020204" charset="0"/>
            </a:endParaRP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549600" y="1200150"/>
            <a:ext cx="8126856" cy="29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dirty="0"/>
              <a:t>На русском языке в настоящий момент нет диагностических инструментов, построенных на основе многофакторных моделей критического мышления;</a:t>
            </a:r>
          </a:p>
          <a:p>
            <a:r>
              <a:rPr lang="ru-RU" dirty="0"/>
              <a:t>Русскоязычные методики диагностики критического мышления измеряют отличающиеся друг от друга конструкты и обладают достаточно низкой надежностью и </a:t>
            </a:r>
            <a:r>
              <a:rPr lang="ru-RU" dirty="0" err="1"/>
              <a:t>валидностью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ldNum" idx="4294967295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549600" y="361375"/>
            <a:ext cx="749700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3200" dirty="0"/>
              <a:t>Методика и характеристики выборки</a:t>
            </a:r>
            <a:endParaRPr sz="3200" dirty="0">
              <a:latin typeface="Encode Sans" panose="020B0604020202020204" charset="0"/>
            </a:endParaRP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323528" y="915566"/>
            <a:ext cx="8424936" cy="29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ru-RU" dirty="0"/>
              <a:t>Методы исследования</a:t>
            </a:r>
          </a:p>
          <a:p>
            <a:r>
              <a:rPr lang="ru-RU" dirty="0"/>
              <a:t>анализ психолого-педагогической литературы по проблеме исследования; </a:t>
            </a:r>
          </a:p>
          <a:p>
            <a:r>
              <a:rPr lang="ru-RU" dirty="0"/>
              <a:t>тест критического мышления Старки в адаптации Луценко;</a:t>
            </a:r>
          </a:p>
          <a:p>
            <a:r>
              <a:rPr lang="ru-RU" dirty="0"/>
              <a:t>тест оценки критического мышления Гущина-</a:t>
            </a:r>
            <a:r>
              <a:rPr lang="ru-RU" dirty="0" err="1"/>
              <a:t>Илясова</a:t>
            </a:r>
            <a:r>
              <a:rPr lang="ru-RU" dirty="0"/>
              <a:t>, </a:t>
            </a:r>
          </a:p>
          <a:p>
            <a:r>
              <a:rPr lang="ru-RU" dirty="0"/>
              <a:t>метаматематическая обработка данных в программе SPSS </a:t>
            </a:r>
            <a:r>
              <a:rPr lang="ru-RU" dirty="0" err="1"/>
              <a:t>ver</a:t>
            </a:r>
            <a:r>
              <a:rPr lang="ru-RU" dirty="0"/>
              <a:t>. 26.0.</a:t>
            </a:r>
          </a:p>
          <a:p>
            <a:pPr marL="11430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ldNum" idx="4294967295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9209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549600" y="361375"/>
            <a:ext cx="749700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3200" dirty="0"/>
              <a:t>Методика и характеристики выборки</a:t>
            </a:r>
            <a:endParaRPr sz="3200" dirty="0">
              <a:latin typeface="Encode Sans" panose="020B0604020202020204" charset="0"/>
            </a:endParaRP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323528" y="915566"/>
            <a:ext cx="8424936" cy="29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ru-RU" b="1" dirty="0"/>
              <a:t>Выборка</a:t>
            </a:r>
            <a:endParaRPr lang="ru-RU" dirty="0"/>
          </a:p>
          <a:p>
            <a:pPr marL="114300" indent="0">
              <a:buNone/>
            </a:pPr>
            <a:r>
              <a:rPr lang="ru-RU" dirty="0"/>
              <a:t>28 учащихся 8-11 класса</a:t>
            </a:r>
            <a:br>
              <a:rPr lang="ru-RU" dirty="0"/>
            </a:br>
            <a:endParaRPr lang="ru-RU" dirty="0"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ldNum" idx="4294967295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4676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5"/>
          <p:cNvSpPr txBox="1">
            <a:spLocks noGrp="1"/>
          </p:cNvSpPr>
          <p:nvPr>
            <p:ph type="ctrTitle" idx="4294967295"/>
          </p:nvPr>
        </p:nvSpPr>
        <p:spPr>
          <a:xfrm>
            <a:off x="611560" y="1491630"/>
            <a:ext cx="437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6000" dirty="0"/>
              <a:t>Результаты</a:t>
            </a:r>
            <a:endParaRPr sz="6000" dirty="0">
              <a:solidFill>
                <a:srgbClr val="F55C21"/>
              </a:solidFill>
            </a:endParaRPr>
          </a:p>
        </p:txBody>
      </p:sp>
      <p:pic>
        <p:nvPicPr>
          <p:cNvPr id="120" name="Google Shape;120;p15" descr="photo-1434030216411-0b793f4b4173.jpg"/>
          <p:cNvPicPr preferRelativeResize="0"/>
          <p:nvPr/>
        </p:nvPicPr>
        <p:blipFill rotWithShape="1">
          <a:blip r:embed="rId3">
            <a:alphaModFix/>
          </a:blip>
          <a:srcRect l="14210" r="10084"/>
          <a:stretch/>
        </p:blipFill>
        <p:spPr>
          <a:xfrm>
            <a:off x="5666175" y="0"/>
            <a:ext cx="3477825" cy="459385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5"/>
          <p:cNvSpPr txBox="1">
            <a:spLocks noGrp="1"/>
          </p:cNvSpPr>
          <p:nvPr>
            <p:ph type="sldNum" idx="12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549600" y="361375"/>
            <a:ext cx="749700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ru-RU" sz="3200" dirty="0"/>
              <a:t>Результаты анализа </a:t>
            </a:r>
            <a:r>
              <a:rPr lang="ru-RU" sz="3200" dirty="0" smtClean="0"/>
              <a:t>литературы</a:t>
            </a:r>
            <a:endParaRPr sz="3200" dirty="0">
              <a:latin typeface="Encode Sans" panose="020B0604020202020204" charset="0"/>
            </a:endParaRP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323528" y="915566"/>
            <a:ext cx="8424936" cy="34563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2000" dirty="0"/>
              <a:t>Выявлено, что многие авторы выделяют два компонента критического мышления: когнитивные умения и характеристики личности. Нами была сделана попытка обобщить списки этих  умений и характеристик. </a:t>
            </a:r>
            <a:endParaRPr lang="ru-RU" sz="2000" dirty="0"/>
          </a:p>
          <a:p>
            <a:r>
              <a:rPr lang="ru-RU" sz="2000" dirty="0"/>
              <a:t>При рассмотрении вариантов </a:t>
            </a:r>
            <a:r>
              <a:rPr lang="ru-RU" sz="2000" dirty="0" err="1"/>
              <a:t>операционализации</a:t>
            </a:r>
            <a:r>
              <a:rPr lang="ru-RU" sz="2000" dirty="0"/>
              <a:t> мы определили две тенденции авторов: ориентация на конкретные навыки и ориентация на общие мыслительные операции. </a:t>
            </a:r>
            <a:endParaRPr lang="ru-RU" sz="2000" dirty="0" smtClean="0"/>
          </a:p>
          <a:p>
            <a:r>
              <a:rPr lang="ru-RU" sz="2000" dirty="0"/>
              <a:t>Обнаружено только два теста на критическое мышление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 dirty="0"/>
          </a:p>
        </p:txBody>
      </p:sp>
      <p:sp>
        <p:nvSpPr>
          <p:cNvPr id="147" name="Google Shape;147;p18"/>
          <p:cNvSpPr txBox="1">
            <a:spLocks noGrp="1"/>
          </p:cNvSpPr>
          <p:nvPr>
            <p:ph type="sldNum" idx="4294967295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4676140"/>
      </p:ext>
    </p:extLst>
  </p:cSld>
  <p:clrMapOvr>
    <a:masterClrMapping/>
  </p:clrMapOvr>
</p:sld>
</file>

<file path=ppt/theme/theme1.xml><?xml version="1.0" encoding="utf-8"?>
<a:theme xmlns:a="http://schemas.openxmlformats.org/drawingml/2006/main" name="Laertes template">
  <a:themeElements>
    <a:clrScheme name="Custom 347">
      <a:dk1>
        <a:srgbClr val="000000"/>
      </a:dk1>
      <a:lt1>
        <a:srgbClr val="FFFFFF"/>
      </a:lt1>
      <a:dk2>
        <a:srgbClr val="434343"/>
      </a:dk2>
      <a:lt2>
        <a:srgbClr val="F3F3F3"/>
      </a:lt2>
      <a:accent1>
        <a:srgbClr val="F55C21"/>
      </a:accent1>
      <a:accent2>
        <a:srgbClr val="BA3B21"/>
      </a:accent2>
      <a:accent3>
        <a:srgbClr val="661201"/>
      </a:accent3>
      <a:accent4>
        <a:srgbClr val="27272D"/>
      </a:accent4>
      <a:accent5>
        <a:srgbClr val="4F4F5C"/>
      </a:accent5>
      <a:accent6>
        <a:srgbClr val="D4D3D9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326</Words>
  <Application>Microsoft Office PowerPoint</Application>
  <PresentationFormat>Экран (16:9)</PresentationFormat>
  <Paragraphs>84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Encode Sans ExtraLight</vt:lpstr>
      <vt:lpstr>Encode Sans</vt:lpstr>
      <vt:lpstr>Laertes template</vt:lpstr>
      <vt:lpstr>Изучение особенностей русскоязычных тестов критического мышления для подростков.</vt:lpstr>
      <vt:lpstr>Постановка проблемы</vt:lpstr>
      <vt:lpstr>Цели и задачи</vt:lpstr>
      <vt:lpstr>Цели и задачи</vt:lpstr>
      <vt:lpstr>Гипотезы</vt:lpstr>
      <vt:lpstr>Методика и характеристики выборки</vt:lpstr>
      <vt:lpstr>Методика и характеристики выборки</vt:lpstr>
      <vt:lpstr>Результаты</vt:lpstr>
      <vt:lpstr>Результаты анализа литературы</vt:lpstr>
      <vt:lpstr>Тесты на критическое мышление.</vt:lpstr>
      <vt:lpstr>Презентация PowerPoint</vt:lpstr>
      <vt:lpstr>Результаты эмпирического исследования</vt:lpstr>
      <vt:lpstr>Результаты эмпирического исследования</vt:lpstr>
      <vt:lpstr>Обсуждение результатов</vt:lpstr>
      <vt:lpstr>Выводы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Изучение особенностей русскоязычных тестов критического мышления для подростков.</dc:title>
  <cp:lastModifiedBy>Анна Горохова</cp:lastModifiedBy>
  <cp:revision>3</cp:revision>
  <dcterms:modified xsi:type="dcterms:W3CDTF">2020-06-15T20:50:54Z</dcterms:modified>
</cp:coreProperties>
</file>