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76" r:id="rId4"/>
    <p:sldId id="277" r:id="rId5"/>
    <p:sldId id="279" r:id="rId6"/>
    <p:sldId id="278" r:id="rId7"/>
    <p:sldId id="280" r:id="rId8"/>
    <p:sldId id="282" r:id="rId9"/>
    <p:sldId id="283" r:id="rId10"/>
    <p:sldId id="285" r:id="rId11"/>
    <p:sldId id="288" r:id="rId12"/>
    <p:sldId id="291" r:id="rId13"/>
    <p:sldId id="292" r:id="rId14"/>
    <p:sldId id="286" r:id="rId15"/>
    <p:sldId id="275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" initials="A" lastIdx="1" clrIdx="0">
    <p:extLst>
      <p:ext uri="{19B8F6BF-5375-455C-9EA6-DF929625EA0E}">
        <p15:presenceInfo xmlns:p15="http://schemas.microsoft.com/office/powerpoint/2012/main" userId="An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291D"/>
    <a:srgbClr val="000000"/>
    <a:srgbClr val="9A2317"/>
    <a:srgbClr val="5E7076"/>
    <a:srgbClr val="FFFFFF"/>
    <a:srgbClr val="A02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84" autoAdjust="0"/>
  </p:normalViewPr>
  <p:slideViewPr>
    <p:cSldViewPr>
      <p:cViewPr varScale="1">
        <p:scale>
          <a:sx n="73" d="100"/>
          <a:sy n="73" d="100"/>
        </p:scale>
        <p:origin x="121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u="none" strike="noStrike" baseline="0">
                <a:effectLst/>
              </a:rPr>
              <a:t>Гендерные различия в представлении семейных взаимоотношений</a:t>
            </a:r>
            <a:endParaRPr lang="ru-RU"/>
          </a:p>
        </c:rich>
      </c:tx>
      <c:layout>
        <c:manualLayout>
          <c:xMode val="edge"/>
          <c:yMode val="edge"/>
          <c:x val="0.1806158833063209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48672562607146E-2"/>
          <c:y val="0.2017877094972067"/>
          <c:w val="0.91958039280746307"/>
          <c:h val="0.327869323597120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Автономность матери</c:v>
                </c:pt>
                <c:pt idx="1">
                  <c:v>Враждебность отца</c:v>
                </c:pt>
                <c:pt idx="2">
                  <c:v>Непоследовательность отца</c:v>
                </c:pt>
                <c:pt idx="3">
                  <c:v>Критика отца</c:v>
                </c:pt>
                <c:pt idx="4">
                  <c:v>Учёт мнения подростка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3.41</c:v>
                </c:pt>
                <c:pt idx="1">
                  <c:v>2.98</c:v>
                </c:pt>
                <c:pt idx="2">
                  <c:v>3.31</c:v>
                </c:pt>
                <c:pt idx="3">
                  <c:v>2.79</c:v>
                </c:pt>
                <c:pt idx="4">
                  <c:v>1.53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BD-4065-BA8E-6A5D451A5D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770934629929769E-2"/>
                  <c:y val="-2.1574973031283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BD-4065-BA8E-6A5D451A5D1A}"/>
                </c:ext>
              </c:extLst>
            </c:dLbl>
            <c:dLbl>
              <c:idx val="1"/>
              <c:layout>
                <c:manualLayout>
                  <c:x val="1.5126958400864398E-2"/>
                  <c:y val="-3.020496224379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BD-4065-BA8E-6A5D451A5D1A}"/>
                </c:ext>
              </c:extLst>
            </c:dLbl>
            <c:dLbl>
              <c:idx val="2"/>
              <c:layout>
                <c:manualLayout>
                  <c:x val="1.2965964343598054E-2"/>
                  <c:y val="-2.5889967637540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BD-4065-BA8E-6A5D451A5D1A}"/>
                </c:ext>
              </c:extLst>
            </c:dLbl>
            <c:dLbl>
              <c:idx val="3"/>
              <c:layout>
                <c:manualLayout>
                  <c:x val="8.6439762290653702E-3"/>
                  <c:y val="-2.5889967637540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BD-4065-BA8E-6A5D451A5D1A}"/>
                </c:ext>
              </c:extLst>
            </c:dLbl>
            <c:dLbl>
              <c:idx val="4"/>
              <c:layout>
                <c:manualLayout>
                  <c:x val="1.2965964343598054E-2"/>
                  <c:y val="-1.294498381877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BD-4065-BA8E-6A5D451A5D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Автономность матери</c:v>
                </c:pt>
                <c:pt idx="1">
                  <c:v>Враждебность отца</c:v>
                </c:pt>
                <c:pt idx="2">
                  <c:v>Непоследовательность отца</c:v>
                </c:pt>
                <c:pt idx="3">
                  <c:v>Критика отца</c:v>
                </c:pt>
                <c:pt idx="4">
                  <c:v>Учёт мнения подростка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2.91</c:v>
                </c:pt>
                <c:pt idx="1">
                  <c:v>2.5499999999999998</c:v>
                </c:pt>
                <c:pt idx="2">
                  <c:v>2.77</c:v>
                </c:pt>
                <c:pt idx="3">
                  <c:v>2.3199999999999998</c:v>
                </c:pt>
                <c:pt idx="4">
                  <c:v>1.83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BD-4065-BA8E-6A5D451A5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7760752"/>
        <c:axId val="690801008"/>
        <c:axId val="0"/>
      </c:bar3DChart>
      <c:catAx>
        <c:axId val="93776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801008"/>
        <c:crosses val="autoZero"/>
        <c:auto val="1"/>
        <c:lblAlgn val="ctr"/>
        <c:lblOffset val="100"/>
        <c:noMultiLvlLbl val="0"/>
      </c:catAx>
      <c:valAx>
        <c:axId val="69080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7760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472793-D61E-4FC0-B6E9-B73D4FC092A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EFF2D5-3509-4AC4-90AD-612B7ADEAE62}">
      <dgm:prSet phldrT="[Текст]"/>
      <dgm:spPr/>
      <dgm:t>
        <a:bodyPr/>
        <a:lstStyle/>
        <a:p>
          <a:r>
            <a:rPr lang="ru-RU" dirty="0"/>
            <a:t>Социальные представления</a:t>
          </a:r>
        </a:p>
      </dgm:t>
    </dgm:pt>
    <dgm:pt modelId="{CFA03F86-DA5A-4420-A6C2-32774790EAD1}" type="parTrans" cxnId="{E0D4E9E0-3EC3-4396-B9C5-28C7448ADF2B}">
      <dgm:prSet/>
      <dgm:spPr/>
      <dgm:t>
        <a:bodyPr/>
        <a:lstStyle/>
        <a:p>
          <a:endParaRPr lang="ru-RU"/>
        </a:p>
      </dgm:t>
    </dgm:pt>
    <dgm:pt modelId="{4DB3FFD5-0F97-47DB-B0B6-4C47463EAE84}" type="sibTrans" cxnId="{E0D4E9E0-3EC3-4396-B9C5-28C7448ADF2B}">
      <dgm:prSet/>
      <dgm:spPr/>
      <dgm:t>
        <a:bodyPr/>
        <a:lstStyle/>
        <a:p>
          <a:endParaRPr lang="ru-RU"/>
        </a:p>
      </dgm:t>
    </dgm:pt>
    <dgm:pt modelId="{31B57159-074A-46DF-8BBD-2DB653AC4647}">
      <dgm:prSet phldrT="[Текст]"/>
      <dgm:spPr/>
      <dgm:t>
        <a:bodyPr/>
        <a:lstStyle/>
        <a:p>
          <a:endParaRPr lang="ru-RU" dirty="0"/>
        </a:p>
      </dgm:t>
    </dgm:pt>
    <dgm:pt modelId="{E175B649-BA4E-4B98-A774-C5E6E1CE6EC7}" type="parTrans" cxnId="{D47A2B9C-5206-47AC-B742-E598A3713AF9}">
      <dgm:prSet/>
      <dgm:spPr/>
      <dgm:t>
        <a:bodyPr/>
        <a:lstStyle/>
        <a:p>
          <a:endParaRPr lang="ru-RU"/>
        </a:p>
      </dgm:t>
    </dgm:pt>
    <dgm:pt modelId="{0AFDB68E-F9EA-4571-AAD6-41473FD2B546}" type="sibTrans" cxnId="{D47A2B9C-5206-47AC-B742-E598A3713AF9}">
      <dgm:prSet/>
      <dgm:spPr/>
      <dgm:t>
        <a:bodyPr/>
        <a:lstStyle/>
        <a:p>
          <a:endParaRPr lang="ru-RU"/>
        </a:p>
      </dgm:t>
    </dgm:pt>
    <dgm:pt modelId="{5E2F5E6F-B96C-4308-AC3C-5689D210E557}">
      <dgm:prSet phldrT="[Текст]"/>
      <dgm:spPr/>
      <dgm:t>
        <a:bodyPr/>
        <a:lstStyle/>
        <a:p>
          <a:r>
            <a:rPr lang="ru-RU" dirty="0"/>
            <a:t>Образ мира в ментальности человека</a:t>
          </a:r>
        </a:p>
      </dgm:t>
    </dgm:pt>
    <dgm:pt modelId="{8E261384-AC99-4225-9520-D9CF62FF9362}" type="parTrans" cxnId="{9C057EA9-21CB-433E-83E5-B50EB527210B}">
      <dgm:prSet/>
      <dgm:spPr/>
      <dgm:t>
        <a:bodyPr/>
        <a:lstStyle/>
        <a:p>
          <a:endParaRPr lang="ru-RU"/>
        </a:p>
      </dgm:t>
    </dgm:pt>
    <dgm:pt modelId="{B0F4944C-31DF-438E-8341-6CEBE43C3986}" type="sibTrans" cxnId="{9C057EA9-21CB-433E-83E5-B50EB527210B}">
      <dgm:prSet/>
      <dgm:spPr/>
      <dgm:t>
        <a:bodyPr/>
        <a:lstStyle/>
        <a:p>
          <a:endParaRPr lang="ru-RU"/>
        </a:p>
      </dgm:t>
    </dgm:pt>
    <dgm:pt modelId="{DB9AA54F-FF40-4E0C-950A-B30B724A5DE0}">
      <dgm:prSet phldrT="[Текст]" custT="1"/>
      <dgm:spPr/>
      <dgm:t>
        <a:bodyPr/>
        <a:lstStyle/>
        <a:p>
          <a:r>
            <a:rPr lang="ru-RU" sz="1100" dirty="0"/>
            <a:t>Конструируют</a:t>
          </a:r>
        </a:p>
      </dgm:t>
    </dgm:pt>
    <dgm:pt modelId="{B3CF3349-200B-4EA8-8916-EA8D2FE14166}" type="parTrans" cxnId="{A9DBD0E5-ADFF-4585-BD2F-D5DFFAAAACE4}">
      <dgm:prSet/>
      <dgm:spPr/>
      <dgm:t>
        <a:bodyPr/>
        <a:lstStyle/>
        <a:p>
          <a:endParaRPr lang="ru-RU"/>
        </a:p>
      </dgm:t>
    </dgm:pt>
    <dgm:pt modelId="{0A60C324-D4FD-4DF5-86F4-E8A7A6DC9CDF}" type="sibTrans" cxnId="{A9DBD0E5-ADFF-4585-BD2F-D5DFFAAAACE4}">
      <dgm:prSet/>
      <dgm:spPr/>
      <dgm:t>
        <a:bodyPr/>
        <a:lstStyle/>
        <a:p>
          <a:endParaRPr lang="ru-RU"/>
        </a:p>
      </dgm:t>
    </dgm:pt>
    <dgm:pt modelId="{AA30AB37-D0A1-413B-ACA2-B28E4EA66862}">
      <dgm:prSet phldrT="[Текст]"/>
      <dgm:spPr/>
      <dgm:t>
        <a:bodyPr/>
        <a:lstStyle/>
        <a:p>
          <a:r>
            <a:rPr lang="ru-RU" dirty="0"/>
            <a:t>Предпосылками к проявлению определенного поведения</a:t>
          </a:r>
        </a:p>
      </dgm:t>
    </dgm:pt>
    <dgm:pt modelId="{BCED2102-9CF1-4323-9B2B-D9788269E39F}" type="parTrans" cxnId="{0F7CF22B-E789-4677-AE9E-A6C47AC85225}">
      <dgm:prSet/>
      <dgm:spPr/>
      <dgm:t>
        <a:bodyPr/>
        <a:lstStyle/>
        <a:p>
          <a:endParaRPr lang="ru-RU"/>
        </a:p>
      </dgm:t>
    </dgm:pt>
    <dgm:pt modelId="{4A92FFDC-C2BD-462F-AAEC-9E2ABF6AE197}" type="sibTrans" cxnId="{0F7CF22B-E789-4677-AE9E-A6C47AC85225}">
      <dgm:prSet/>
      <dgm:spPr/>
      <dgm:t>
        <a:bodyPr/>
        <a:lstStyle/>
        <a:p>
          <a:endParaRPr lang="ru-RU"/>
        </a:p>
      </dgm:t>
    </dgm:pt>
    <dgm:pt modelId="{3B8396B6-1918-447F-BADC-4E1C82E9E6AC}">
      <dgm:prSet phldrT="[Текст]"/>
      <dgm:spPr/>
      <dgm:t>
        <a:bodyPr/>
        <a:lstStyle/>
        <a:p>
          <a:r>
            <a:rPr lang="ru-RU" dirty="0"/>
            <a:t>Обладает</a:t>
          </a:r>
        </a:p>
      </dgm:t>
    </dgm:pt>
    <dgm:pt modelId="{DD28C596-4FAD-47B1-8FDC-29FD013F6E72}" type="sibTrans" cxnId="{891312EB-C6A5-4632-BF49-C00957424BC8}">
      <dgm:prSet/>
      <dgm:spPr/>
      <dgm:t>
        <a:bodyPr/>
        <a:lstStyle/>
        <a:p>
          <a:endParaRPr lang="ru-RU"/>
        </a:p>
      </dgm:t>
    </dgm:pt>
    <dgm:pt modelId="{D6232E66-5BDB-49CC-82E4-E8EAA08F18BB}" type="parTrans" cxnId="{891312EB-C6A5-4632-BF49-C00957424BC8}">
      <dgm:prSet/>
      <dgm:spPr/>
      <dgm:t>
        <a:bodyPr/>
        <a:lstStyle/>
        <a:p>
          <a:endParaRPr lang="ru-RU"/>
        </a:p>
      </dgm:t>
    </dgm:pt>
    <dgm:pt modelId="{EFE1063C-B234-4458-875A-70E4B33CDA2F}" type="pres">
      <dgm:prSet presAssocID="{61472793-D61E-4FC0-B6E9-B73D4FC092A0}" presName="rootnode" presStyleCnt="0">
        <dgm:presLayoutVars>
          <dgm:chMax/>
          <dgm:chPref/>
          <dgm:dir/>
          <dgm:animLvl val="lvl"/>
        </dgm:presLayoutVars>
      </dgm:prSet>
      <dgm:spPr/>
    </dgm:pt>
    <dgm:pt modelId="{C454A6F4-0E9F-420A-B65E-E1124B232CD1}" type="pres">
      <dgm:prSet presAssocID="{4CEFF2D5-3509-4AC4-90AD-612B7ADEAE62}" presName="composite" presStyleCnt="0"/>
      <dgm:spPr/>
    </dgm:pt>
    <dgm:pt modelId="{AA31D516-D39E-4272-9559-10CD36713976}" type="pres">
      <dgm:prSet presAssocID="{4CEFF2D5-3509-4AC4-90AD-612B7ADEAE62}" presName="bentUpArrow1" presStyleLbl="alignImgPlace1" presStyleIdx="0" presStyleCnt="2" custLinFactNeighborY="0"/>
      <dgm:spPr/>
    </dgm:pt>
    <dgm:pt modelId="{4EDDCB64-6C91-40F8-A476-62601442CE68}" type="pres">
      <dgm:prSet presAssocID="{4CEFF2D5-3509-4AC4-90AD-612B7ADEAE62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9AD0C3CC-D688-489C-BDAF-A1B0BA47B5FF}" type="pres">
      <dgm:prSet presAssocID="{4CEFF2D5-3509-4AC4-90AD-612B7ADEAE62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031E127D-89F0-4D69-8F92-E14D615450B7}" type="pres">
      <dgm:prSet presAssocID="{4DB3FFD5-0F97-47DB-B0B6-4C47463EAE84}" presName="sibTrans" presStyleCnt="0"/>
      <dgm:spPr/>
    </dgm:pt>
    <dgm:pt modelId="{7B541BE3-57B3-4161-AD32-C60EE5C01D23}" type="pres">
      <dgm:prSet presAssocID="{5E2F5E6F-B96C-4308-AC3C-5689D210E557}" presName="composite" presStyleCnt="0"/>
      <dgm:spPr/>
    </dgm:pt>
    <dgm:pt modelId="{97789EF6-0ED1-4180-A940-850DFE8359D9}" type="pres">
      <dgm:prSet presAssocID="{5E2F5E6F-B96C-4308-AC3C-5689D210E557}" presName="bentUpArrow1" presStyleLbl="alignImgPlace1" presStyleIdx="1" presStyleCnt="2" custLinFactNeighborY="0"/>
      <dgm:spPr/>
    </dgm:pt>
    <dgm:pt modelId="{17CA0071-413E-4F67-9E60-273ED2164923}" type="pres">
      <dgm:prSet presAssocID="{5E2F5E6F-B96C-4308-AC3C-5689D210E55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BF1B7E28-9D42-4AC9-8173-85A816C250D9}" type="pres">
      <dgm:prSet presAssocID="{5E2F5E6F-B96C-4308-AC3C-5689D210E557}" presName="ChildText" presStyleLbl="revTx" presStyleIdx="1" presStyleCnt="3" custScaleX="114626" custScaleY="50434" custLinFactX="-100000" custLinFactNeighborX="-137801" custLinFactNeighborY="-917">
        <dgm:presLayoutVars>
          <dgm:chMax val="0"/>
          <dgm:chPref val="0"/>
          <dgm:bulletEnabled val="1"/>
        </dgm:presLayoutVars>
      </dgm:prSet>
      <dgm:spPr/>
    </dgm:pt>
    <dgm:pt modelId="{FAA3A590-E9A8-4AAF-A3EC-24B182DF24E0}" type="pres">
      <dgm:prSet presAssocID="{B0F4944C-31DF-438E-8341-6CEBE43C3986}" presName="sibTrans" presStyleCnt="0"/>
      <dgm:spPr/>
    </dgm:pt>
    <dgm:pt modelId="{21063A0B-6D59-476A-863C-0E0BA6C72F5F}" type="pres">
      <dgm:prSet presAssocID="{AA30AB37-D0A1-413B-ACA2-B28E4EA66862}" presName="composite" presStyleCnt="0"/>
      <dgm:spPr/>
    </dgm:pt>
    <dgm:pt modelId="{1F009968-6C00-480B-B8D0-8F32E91E8621}" type="pres">
      <dgm:prSet presAssocID="{AA30AB37-D0A1-413B-ACA2-B28E4EA66862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AA89E394-9F42-4D27-AF27-84F18B3A5F0E}" type="pres">
      <dgm:prSet presAssocID="{AA30AB37-D0A1-413B-ACA2-B28E4EA66862}" presName="FinalChildText" presStyleLbl="revTx" presStyleIdx="2" presStyleCnt="3" custScaleY="57775" custLinFactX="-100000" custLinFactNeighborX="-147306" custLinFactNeighborY="-283">
        <dgm:presLayoutVars>
          <dgm:chMax val="0"/>
          <dgm:chPref val="0"/>
          <dgm:bulletEnabled val="1"/>
        </dgm:presLayoutVars>
      </dgm:prSet>
      <dgm:spPr/>
    </dgm:pt>
  </dgm:ptLst>
  <dgm:cxnLst>
    <dgm:cxn modelId="{94282306-745D-4B53-A4F7-EE2ADA91D465}" type="presOf" srcId="{4CEFF2D5-3509-4AC4-90AD-612B7ADEAE62}" destId="{4EDDCB64-6C91-40F8-A476-62601442CE68}" srcOrd="0" destOrd="0" presId="urn:microsoft.com/office/officeart/2005/8/layout/StepDownProcess"/>
    <dgm:cxn modelId="{35C11113-0E77-4BD5-85F5-5CC0ADADF6FB}" type="presOf" srcId="{3B8396B6-1918-447F-BADC-4E1C82E9E6AC}" destId="{AA89E394-9F42-4D27-AF27-84F18B3A5F0E}" srcOrd="0" destOrd="0" presId="urn:microsoft.com/office/officeart/2005/8/layout/StepDownProcess"/>
    <dgm:cxn modelId="{0F7CF22B-E789-4677-AE9E-A6C47AC85225}" srcId="{61472793-D61E-4FC0-B6E9-B73D4FC092A0}" destId="{AA30AB37-D0A1-413B-ACA2-B28E4EA66862}" srcOrd="2" destOrd="0" parTransId="{BCED2102-9CF1-4323-9B2B-D9788269E39F}" sibTransId="{4A92FFDC-C2BD-462F-AAEC-9E2ABF6AE197}"/>
    <dgm:cxn modelId="{90666A2C-67AA-4845-B9AD-1B40733C3311}" type="presOf" srcId="{61472793-D61E-4FC0-B6E9-B73D4FC092A0}" destId="{EFE1063C-B234-4458-875A-70E4B33CDA2F}" srcOrd="0" destOrd="0" presId="urn:microsoft.com/office/officeart/2005/8/layout/StepDownProcess"/>
    <dgm:cxn modelId="{3D575C31-18E4-4A3A-B778-254FA17C4E2D}" type="presOf" srcId="{31B57159-074A-46DF-8BBD-2DB653AC4647}" destId="{9AD0C3CC-D688-489C-BDAF-A1B0BA47B5FF}" srcOrd="0" destOrd="0" presId="urn:microsoft.com/office/officeart/2005/8/layout/StepDownProcess"/>
    <dgm:cxn modelId="{62BA8836-A163-4EB8-9F4F-750196C119FF}" type="presOf" srcId="{5E2F5E6F-B96C-4308-AC3C-5689D210E557}" destId="{17CA0071-413E-4F67-9E60-273ED2164923}" srcOrd="0" destOrd="0" presId="urn:microsoft.com/office/officeart/2005/8/layout/StepDownProcess"/>
    <dgm:cxn modelId="{D47A2B9C-5206-47AC-B742-E598A3713AF9}" srcId="{4CEFF2D5-3509-4AC4-90AD-612B7ADEAE62}" destId="{31B57159-074A-46DF-8BBD-2DB653AC4647}" srcOrd="0" destOrd="0" parTransId="{E175B649-BA4E-4B98-A774-C5E6E1CE6EC7}" sibTransId="{0AFDB68E-F9EA-4571-AAD6-41473FD2B546}"/>
    <dgm:cxn modelId="{F5C11B9F-EDFE-46D2-AC08-2FA072164BF0}" type="presOf" srcId="{AA30AB37-D0A1-413B-ACA2-B28E4EA66862}" destId="{1F009968-6C00-480B-B8D0-8F32E91E8621}" srcOrd="0" destOrd="0" presId="urn:microsoft.com/office/officeart/2005/8/layout/StepDownProcess"/>
    <dgm:cxn modelId="{FB3C7EA2-C500-4E33-96A7-E6B3D851C6EE}" type="presOf" srcId="{DB9AA54F-FF40-4E0C-950A-B30B724A5DE0}" destId="{BF1B7E28-9D42-4AC9-8173-85A816C250D9}" srcOrd="0" destOrd="0" presId="urn:microsoft.com/office/officeart/2005/8/layout/StepDownProcess"/>
    <dgm:cxn modelId="{9C057EA9-21CB-433E-83E5-B50EB527210B}" srcId="{61472793-D61E-4FC0-B6E9-B73D4FC092A0}" destId="{5E2F5E6F-B96C-4308-AC3C-5689D210E557}" srcOrd="1" destOrd="0" parTransId="{8E261384-AC99-4225-9520-D9CF62FF9362}" sibTransId="{B0F4944C-31DF-438E-8341-6CEBE43C3986}"/>
    <dgm:cxn modelId="{E0D4E9E0-3EC3-4396-B9C5-28C7448ADF2B}" srcId="{61472793-D61E-4FC0-B6E9-B73D4FC092A0}" destId="{4CEFF2D5-3509-4AC4-90AD-612B7ADEAE62}" srcOrd="0" destOrd="0" parTransId="{CFA03F86-DA5A-4420-A6C2-32774790EAD1}" sibTransId="{4DB3FFD5-0F97-47DB-B0B6-4C47463EAE84}"/>
    <dgm:cxn modelId="{A9DBD0E5-ADFF-4585-BD2F-D5DFFAAAACE4}" srcId="{5E2F5E6F-B96C-4308-AC3C-5689D210E557}" destId="{DB9AA54F-FF40-4E0C-950A-B30B724A5DE0}" srcOrd="0" destOrd="0" parTransId="{B3CF3349-200B-4EA8-8916-EA8D2FE14166}" sibTransId="{0A60C324-D4FD-4DF5-86F4-E8A7A6DC9CDF}"/>
    <dgm:cxn modelId="{891312EB-C6A5-4632-BF49-C00957424BC8}" srcId="{AA30AB37-D0A1-413B-ACA2-B28E4EA66862}" destId="{3B8396B6-1918-447F-BADC-4E1C82E9E6AC}" srcOrd="0" destOrd="0" parTransId="{D6232E66-5BDB-49CC-82E4-E8EAA08F18BB}" sibTransId="{DD28C596-4FAD-47B1-8FDC-29FD013F6E72}"/>
    <dgm:cxn modelId="{C78030B3-8273-4B9B-8C15-5F8680624E83}" type="presParOf" srcId="{EFE1063C-B234-4458-875A-70E4B33CDA2F}" destId="{C454A6F4-0E9F-420A-B65E-E1124B232CD1}" srcOrd="0" destOrd="0" presId="urn:microsoft.com/office/officeart/2005/8/layout/StepDownProcess"/>
    <dgm:cxn modelId="{BF78E3F9-BF7A-4B1B-B06F-94F1D366C828}" type="presParOf" srcId="{C454A6F4-0E9F-420A-B65E-E1124B232CD1}" destId="{AA31D516-D39E-4272-9559-10CD36713976}" srcOrd="0" destOrd="0" presId="urn:microsoft.com/office/officeart/2005/8/layout/StepDownProcess"/>
    <dgm:cxn modelId="{F14552E9-BD8F-4440-9049-ECF70BA059C1}" type="presParOf" srcId="{C454A6F4-0E9F-420A-B65E-E1124B232CD1}" destId="{4EDDCB64-6C91-40F8-A476-62601442CE68}" srcOrd="1" destOrd="0" presId="urn:microsoft.com/office/officeart/2005/8/layout/StepDownProcess"/>
    <dgm:cxn modelId="{A11CBDF6-4FBE-480F-99F9-EF4C4AD033EC}" type="presParOf" srcId="{C454A6F4-0E9F-420A-B65E-E1124B232CD1}" destId="{9AD0C3CC-D688-489C-BDAF-A1B0BA47B5FF}" srcOrd="2" destOrd="0" presId="urn:microsoft.com/office/officeart/2005/8/layout/StepDownProcess"/>
    <dgm:cxn modelId="{FA56A8D6-9C43-4C6D-8F3E-7A9CFBFE52C3}" type="presParOf" srcId="{EFE1063C-B234-4458-875A-70E4B33CDA2F}" destId="{031E127D-89F0-4D69-8F92-E14D615450B7}" srcOrd="1" destOrd="0" presId="urn:microsoft.com/office/officeart/2005/8/layout/StepDownProcess"/>
    <dgm:cxn modelId="{54868218-E450-41F1-A3D2-B883DC22EED2}" type="presParOf" srcId="{EFE1063C-B234-4458-875A-70E4B33CDA2F}" destId="{7B541BE3-57B3-4161-AD32-C60EE5C01D23}" srcOrd="2" destOrd="0" presId="urn:microsoft.com/office/officeart/2005/8/layout/StepDownProcess"/>
    <dgm:cxn modelId="{E6184C2A-08BA-4583-A3F8-D0687B84619A}" type="presParOf" srcId="{7B541BE3-57B3-4161-AD32-C60EE5C01D23}" destId="{97789EF6-0ED1-4180-A940-850DFE8359D9}" srcOrd="0" destOrd="0" presId="urn:microsoft.com/office/officeart/2005/8/layout/StepDownProcess"/>
    <dgm:cxn modelId="{EDA0E297-5421-4414-985B-C405283F9302}" type="presParOf" srcId="{7B541BE3-57B3-4161-AD32-C60EE5C01D23}" destId="{17CA0071-413E-4F67-9E60-273ED2164923}" srcOrd="1" destOrd="0" presId="urn:microsoft.com/office/officeart/2005/8/layout/StepDownProcess"/>
    <dgm:cxn modelId="{FCCB50C3-7785-4AF0-AE1B-08224EC8CE0A}" type="presParOf" srcId="{7B541BE3-57B3-4161-AD32-C60EE5C01D23}" destId="{BF1B7E28-9D42-4AC9-8173-85A816C250D9}" srcOrd="2" destOrd="0" presId="urn:microsoft.com/office/officeart/2005/8/layout/StepDownProcess"/>
    <dgm:cxn modelId="{6B97414B-43C7-4784-9947-BAE4B0124C77}" type="presParOf" srcId="{EFE1063C-B234-4458-875A-70E4B33CDA2F}" destId="{FAA3A590-E9A8-4AAF-A3EC-24B182DF24E0}" srcOrd="3" destOrd="0" presId="urn:microsoft.com/office/officeart/2005/8/layout/StepDownProcess"/>
    <dgm:cxn modelId="{47E89DD7-9B86-443A-BDD1-8741C3B88D86}" type="presParOf" srcId="{EFE1063C-B234-4458-875A-70E4B33CDA2F}" destId="{21063A0B-6D59-476A-863C-0E0BA6C72F5F}" srcOrd="4" destOrd="0" presId="urn:microsoft.com/office/officeart/2005/8/layout/StepDownProcess"/>
    <dgm:cxn modelId="{5A762E4D-DCFA-46E1-A9F1-1BDDAEE994CA}" type="presParOf" srcId="{21063A0B-6D59-476A-863C-0E0BA6C72F5F}" destId="{1F009968-6C00-480B-B8D0-8F32E91E8621}" srcOrd="0" destOrd="0" presId="urn:microsoft.com/office/officeart/2005/8/layout/StepDownProcess"/>
    <dgm:cxn modelId="{554DD4FB-7FFA-48A2-A82D-040DD5C877DB}" type="presParOf" srcId="{21063A0B-6D59-476A-863C-0E0BA6C72F5F}" destId="{AA89E394-9F42-4D27-AF27-84F18B3A5F0E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1D516-D39E-4272-9559-10CD36713976}">
      <dsp:nvSpPr>
        <dsp:cNvPr id="0" name=""/>
        <dsp:cNvSpPr/>
      </dsp:nvSpPr>
      <dsp:spPr>
        <a:xfrm rot="5400000">
          <a:off x="511286" y="940058"/>
          <a:ext cx="831400" cy="9465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DCB64-6C91-40F8-A476-62601442CE68}">
      <dsp:nvSpPr>
        <dsp:cNvPr id="0" name=""/>
        <dsp:cNvSpPr/>
      </dsp:nvSpPr>
      <dsp:spPr>
        <a:xfrm>
          <a:off x="291016" y="18434"/>
          <a:ext cx="1399588" cy="97966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Социальные представления</a:t>
          </a:r>
        </a:p>
      </dsp:txBody>
      <dsp:txXfrm>
        <a:off x="338848" y="66266"/>
        <a:ext cx="1303924" cy="884002"/>
      </dsp:txXfrm>
    </dsp:sp>
    <dsp:sp modelId="{9AD0C3CC-D688-489C-BDAF-A1B0BA47B5FF}">
      <dsp:nvSpPr>
        <dsp:cNvPr id="0" name=""/>
        <dsp:cNvSpPr/>
      </dsp:nvSpPr>
      <dsp:spPr>
        <a:xfrm>
          <a:off x="1690604" y="111867"/>
          <a:ext cx="1017927" cy="791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000" kern="1200" dirty="0"/>
        </a:p>
      </dsp:txBody>
      <dsp:txXfrm>
        <a:off x="1690604" y="111867"/>
        <a:ext cx="1017927" cy="791809"/>
      </dsp:txXfrm>
    </dsp:sp>
    <dsp:sp modelId="{97789EF6-0ED1-4180-A940-850DFE8359D9}">
      <dsp:nvSpPr>
        <dsp:cNvPr id="0" name=""/>
        <dsp:cNvSpPr/>
      </dsp:nvSpPr>
      <dsp:spPr>
        <a:xfrm rot="5400000">
          <a:off x="1671694" y="2040547"/>
          <a:ext cx="831400" cy="9465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A0071-413E-4F67-9E60-273ED2164923}">
      <dsp:nvSpPr>
        <dsp:cNvPr id="0" name=""/>
        <dsp:cNvSpPr/>
      </dsp:nvSpPr>
      <dsp:spPr>
        <a:xfrm>
          <a:off x="1451423" y="1118923"/>
          <a:ext cx="1399588" cy="97966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Образ мира в ментальности человека</a:t>
          </a:r>
        </a:p>
      </dsp:txBody>
      <dsp:txXfrm>
        <a:off x="1499255" y="1166755"/>
        <a:ext cx="1303924" cy="884002"/>
      </dsp:txXfrm>
    </dsp:sp>
    <dsp:sp modelId="{BF1B7E28-9D42-4AC9-8173-85A816C250D9}">
      <dsp:nvSpPr>
        <dsp:cNvPr id="0" name=""/>
        <dsp:cNvSpPr/>
      </dsp:nvSpPr>
      <dsp:spPr>
        <a:xfrm>
          <a:off x="355929" y="1401330"/>
          <a:ext cx="1166809" cy="39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Конструируют</a:t>
          </a:r>
        </a:p>
      </dsp:txBody>
      <dsp:txXfrm>
        <a:off x="355929" y="1401330"/>
        <a:ext cx="1166809" cy="399341"/>
      </dsp:txXfrm>
    </dsp:sp>
    <dsp:sp modelId="{1F009968-6C00-480B-B8D0-8F32E91E8621}">
      <dsp:nvSpPr>
        <dsp:cNvPr id="0" name=""/>
        <dsp:cNvSpPr/>
      </dsp:nvSpPr>
      <dsp:spPr>
        <a:xfrm>
          <a:off x="2611831" y="2219412"/>
          <a:ext cx="1399588" cy="97966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Предпосылками к проявлению определенного поведения</a:t>
          </a:r>
        </a:p>
      </dsp:txBody>
      <dsp:txXfrm>
        <a:off x="2659663" y="2267244"/>
        <a:ext cx="1303924" cy="884002"/>
      </dsp:txXfrm>
    </dsp:sp>
    <dsp:sp modelId="{AA89E394-9F42-4D27-AF27-84F18B3A5F0E}">
      <dsp:nvSpPr>
        <dsp:cNvPr id="0" name=""/>
        <dsp:cNvSpPr/>
      </dsp:nvSpPr>
      <dsp:spPr>
        <a:xfrm>
          <a:off x="1494024" y="2477775"/>
          <a:ext cx="1017927" cy="457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Обладает</a:t>
          </a:r>
        </a:p>
      </dsp:txBody>
      <dsp:txXfrm>
        <a:off x="1494024" y="2477775"/>
        <a:ext cx="1017927" cy="45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57AF-17F8-4074-B199-13EDC5C91164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D7599-D370-4ABF-BD0A-1BED5BC5F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Добрый день!</a:t>
            </a:r>
            <a:br>
              <a:rPr lang="ru-RU" dirty="0"/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Представляю Вашему вниманию выпускную работу на тему «прогностическая модель агрессивности младших подростков на основе представлений о своей семье».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60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проверки гипотезы о наличии взаимосвязей между выраженностью агрессивности и представлениями о своей семье у младших подростков был использован метод корреляционного анализа. Рассчитывались коэффициенты ранговой корреляции </a:t>
            </a:r>
            <a:r>
              <a:rPr lang="ru-RU" dirty="0" err="1"/>
              <a:t>Спирмена</a:t>
            </a:r>
            <a:r>
              <a:rPr lang="ru-RU" dirty="0"/>
              <a:t>. Было установлено, что:</a:t>
            </a:r>
          </a:p>
          <a:p>
            <a:r>
              <a:rPr lang="ru-RU" dirty="0"/>
              <a:t>Физическая агрессия отрицательно коррелирует с совместным проведением досуга (-0,239);</a:t>
            </a:r>
          </a:p>
          <a:p>
            <a:r>
              <a:rPr lang="ru-RU" dirty="0"/>
              <a:t>Косвенная агрессия значимо коррелирует с враждебностью со стороны матери (0,305), непоследовательностью матери (0,310), враждебностью со стороны отца (0,302) и отрицательно с близостью со стороны отца (-0,247);</a:t>
            </a:r>
          </a:p>
          <a:p>
            <a:r>
              <a:rPr lang="ru-RU" dirty="0"/>
              <a:t>Раздражение прямо коррелирует с враждебностью со стороны матери (0,407), непоследовательностью матери (0,358), с директивностью отца (0,237), враждебностью отца (0,360), непоследовательностью отца (0,264) и отрицательно с близостью отца (-0,227) и близостью со стороны матери (-0,243);</a:t>
            </a:r>
          </a:p>
          <a:p>
            <a:r>
              <a:rPr lang="ru-RU" dirty="0"/>
              <a:t>Негативизм положительно коррелирует с враждебностью со стороны матери (0,213), непоследовательностью матери (0,334), с директивностью отца (0,211), враждебностью отца (0,436), непоследовательностью отца (0,286) отрицательно с близостью отца (-0,210);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5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Обидчивость положительно коррелирует с враждебностью со стороны матери (0,401), непоследовательностью матери (0,274), враждебностью отца (0,296), непоследовательностью отца (0,255), отрицательно коррелирует с учетом мнения (-0,196), близостью отца (-0,256) и близостью со стороны матери (-0,331);</a:t>
            </a:r>
          </a:p>
          <a:p>
            <a:r>
              <a:rPr lang="ru-RU" dirty="0"/>
              <a:t>Подозрительность положительно коррелирует с враждебностью со стороны матери (0,233), непоследовательностью матери (0,354), директивностью отца (0,268), враждебностью отца (0,334), критикой со стороны отца (0,230) и отрицательно с близостью отца (-0,218);</a:t>
            </a:r>
          </a:p>
          <a:p>
            <a:r>
              <a:rPr lang="ru-RU" dirty="0"/>
              <a:t>Вербальная агрессия положительно коррелирует с директивностью матери (0,210), враждебностью со стороны матери (0,364), непоследовательностью матери (0,379), с директивностью отца (0,265), с враждебностью отца (0,337), непоследовательностью отца (0,267) и отрицательно с близостью отца (-0,262) и близостью матери (-0,223);</a:t>
            </a:r>
          </a:p>
          <a:p>
            <a:r>
              <a:rPr lang="ru-RU" dirty="0"/>
              <a:t>Чувство вины положительно коррелирует с непоследовательностью матери (0,212), позитивным интересом со стороны отца (0,205), враждебностью отца (0,208), непоследовательностью отца (0,217).</a:t>
            </a:r>
          </a:p>
          <a:p>
            <a:r>
              <a:rPr lang="ru-RU" dirty="0"/>
              <a:t>Таким образом, гипотеза подтвердилась. Можно утверждать, что многие элементы представлений о своей семье имеют тесную взаимосвязь с выраженностью агрессивности. Например, почти со всеми проявлениями положительно коррелирует непоследовательность и враждебность со стороны обоих родителей, а также отрицательно коррелирует близость со стороны отца и матери.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59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проверки гипотезы о наличии влияния представления младших подростков на выраженность их агрессивности был проведен регрессионный анализ. Гипотеза подтвердилась. На основе этого анализа были созданы прогностические модели позволяющие, с определенной долей вероятности, предсказать выраженность агрессивности, как предрасположенности к проявлению агрессивного поведения.</a:t>
            </a:r>
          </a:p>
          <a:p>
            <a:r>
              <a:rPr lang="ru-RU" dirty="0"/>
              <a:t>Так, в качестве предиктора физической </a:t>
            </a:r>
            <a:r>
              <a:rPr lang="ru-RU" dirty="0" err="1"/>
              <a:t>агрессиии</a:t>
            </a:r>
            <a:r>
              <a:rPr lang="ru-RU" dirty="0"/>
              <a:t> может выступать совместный досуг.</a:t>
            </a:r>
          </a:p>
          <a:p>
            <a:r>
              <a:rPr lang="ru-RU" dirty="0"/>
              <a:t>В качестве предикторов косвенной агрессии может выступать враждебность со стороны матери. </a:t>
            </a:r>
          </a:p>
          <a:p>
            <a:r>
              <a:rPr lang="ru-RU" dirty="0"/>
              <a:t>Предикторами раздражения будет враждебность от отца, позитивный интерес матери, готовность делится переживаниями и показатель </a:t>
            </a:r>
            <a:r>
              <a:rPr lang="ru-RU" dirty="0" err="1"/>
              <a:t>центрированности</a:t>
            </a:r>
            <a:r>
              <a:rPr lang="ru-RU" dirty="0"/>
              <a:t>.</a:t>
            </a:r>
          </a:p>
          <a:p>
            <a:r>
              <a:rPr lang="ru-RU" dirty="0"/>
              <a:t>На выраженность негативизма влияет враждебность отца, критика отца и директивность отца.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734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Предикторами обидчивости выступают враждебность матери и состав семьи.</a:t>
            </a:r>
          </a:p>
          <a:p>
            <a:r>
              <a:rPr lang="ru-RU" dirty="0"/>
              <a:t>Предикторами подозрительности выступают непоследовательность матери и состав семьи.</a:t>
            </a:r>
          </a:p>
          <a:p>
            <a:r>
              <a:rPr lang="ru-RU" dirty="0"/>
              <a:t>Предикторами вербальной агрессии являются непоследовательность матери и враждебность матери.</a:t>
            </a:r>
          </a:p>
          <a:p>
            <a:r>
              <a:rPr lang="ru-RU" dirty="0"/>
              <a:t>На чувство вины влияют позитивный интерес отца, близость отца и значимая фигура.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77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данной работы нами был проведен подробный теоретический анализ сущности и содержания понятия агрессивности и подходов к его изучению, была подробно и всесторонне рассмотрена концепция социальных представлений.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 проведено эмпирическое исследование. По результатам этого исследования были выполнены поставленные задачи и достигнута цель исследования. Все выдвинутые гипотезы подтвердились, две полностью и одна частично.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Полученные результаты имеют практическую ценность, позволяя с определенной долей вероятности предсказывать какой вид агрессивности будет проявляться при том или ином восприятии подростком своей семьи. Результаты этой работы могут позволить специалистам, работающим с подростками, вести превентивную работу с агрессивностью.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Следует учесть ограничения данного исследования, связанного с принадлежностью выборки к одной культуре.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Перспективы дальнейшего исследования касаются увеличения выборки и расширения ареала культурной принадлежности у респондентов, с целью внесения кросс-культурности и повышения репрезентативности результатов. Также высоким потенциалом для дальнейшего исследования данной темы обладает добавление в выборку старших подростков, с целью выявления и изучения возрастных особенностей и их вклада в выраженность агрессивности.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49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Увеличение выраженности агрессивности в подростковом возрасте - одна из наиболее распространенных проблем для всех, кто взаимодействует с подростками.</a:t>
            </a:r>
          </a:p>
          <a:p>
            <a:r>
              <a:rPr lang="ru-RU" dirty="0"/>
              <a:t>Этот возраст является самым бурным периодом в жизни человека, это время самых сильных физических и психических изменений в организме. Одной из ведущих реакций в этом возрасте становится эмансипации, в силу возрастной задачи автономизации от родителей, что вызывает значительный рост напряженности в семейных взаимоотношениях и сопровождается увеличением агрессивности у подростков.</a:t>
            </a:r>
          </a:p>
          <a:p>
            <a:r>
              <a:rPr lang="ru-RU" dirty="0"/>
              <a:t>Прогнозирование развития агрессивности является одной из самых актуальных задач в семейной и социальной психологии.</a:t>
            </a:r>
          </a:p>
          <a:p>
            <a:r>
              <a:rPr lang="ru-RU" dirty="0"/>
              <a:t>Данное исследование направлено на решение этой задачи и создание прогностической модели подростковой агрессивности.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98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Актуальность этой темы обоснована недостаточным освещением значимости субъективного компонента в современной семейной и подростковой психологии. </a:t>
            </a:r>
          </a:p>
          <a:p>
            <a:r>
              <a:rPr lang="ru-RU" dirty="0"/>
              <a:t>При этом исследование этого субъективного компонента с позиций теории социальных представлений обладает большим потенциалом в возможности прогнозирования форм поведения.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9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Целью исследования являлось изучение влияния представлений младших подростков о своей семье на выраженность их агрессивности.</a:t>
            </a:r>
          </a:p>
          <a:p>
            <a:r>
              <a:rPr lang="ru-RU" dirty="0"/>
              <a:t>А задачами:</a:t>
            </a:r>
          </a:p>
          <a:p>
            <a:r>
              <a:rPr lang="ru-RU" dirty="0"/>
              <a:t>1. Подобрать адекватные цели и гипотезе методики для выявления представлений о собственной семье и оценки выраженности агрессивности у младших подростков.</a:t>
            </a:r>
          </a:p>
          <a:p>
            <a:r>
              <a:rPr lang="ru-RU" dirty="0"/>
              <a:t>2. Выявить представления о собственной семье у младших подростков.</a:t>
            </a:r>
          </a:p>
          <a:p>
            <a:r>
              <a:rPr lang="ru-RU" dirty="0"/>
              <a:t>3. Выявить выраженность агрессивности у младших подростков.</a:t>
            </a:r>
          </a:p>
          <a:p>
            <a:r>
              <a:rPr lang="ru-RU" dirty="0"/>
              <a:t>4. Выявить связь и влияние представлений о собственной семье на выраженность особенностей агрессивности у младших подростков.</a:t>
            </a:r>
          </a:p>
          <a:p>
            <a:r>
              <a:rPr lang="ru-RU" dirty="0"/>
              <a:t>5. Разработать прогностическую модель выраженности агрессивности на основе представлений о своей семье у младших подростков.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88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Предмет исследования: социальные представления о собственной семье у младших подростков, агрессивность младших подростков</a:t>
            </a:r>
          </a:p>
          <a:p>
            <a:r>
              <a:rPr lang="ru-RU" dirty="0"/>
              <a:t>Объект исследования: младшие подростки, 110 учащихся 6-7 классов, в возрасте от 12 до 14 лет. Из них 51 мальчик и 59 девочек. По возрасту, выборка распределилась следующим образом: 12 лет - 43 человек (39,1%), 13 лет - 53 человек (48,2%), 14 лет - 14 человек (12,7%)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79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Нами были выдвинуты три основные гипотезы: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Выраженность агрессивности младших подростков связана с их представлениями о собственной семье.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Представления младших подростков о своей семье оказывает влияние на выраженность их агрессивности.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Существуют гендерные различия в представлениях о собственной семье у младших подростков.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31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Постоянно ускоряющаяся информатизация современного мира принципиальным образом изменила способ и характер социальных взаимодействий. Высокая вовлеченность различных коммуникаций в формирование представлений о взаимоотношениях в семье приводит ко все большему разрыву между восприятием родительских отношений ребенком и их реальным проявлением. </a:t>
            </a:r>
          </a:p>
          <a:p>
            <a:r>
              <a:rPr lang="ru-RU" dirty="0"/>
              <a:t>При этом, опираясь на исследования В. Вагнера, можно утверждать, поведение подростка будет определяться не объективным социальными и естественным окружением, а его субъективной версией окружающей реальности, какой он её воспринимает. </a:t>
            </a:r>
          </a:p>
          <a:p>
            <a:r>
              <a:rPr lang="ru-RU" dirty="0"/>
              <a:t>Теория социальных представлений очень удобна в контексте изучаемого вопроса. Она дает нам прекрасную возможность, изучить итоговый результат коммуникаций, которые осуществляемых подростком, без необходимости находить и изучать все пути социальных взаимодействий. А за счет своего плюрализма, использования научного языка, общего для большинства социально-психологических направлений, и возможности установить связи с другими социальными науками она наилучшим образом подходит для данного исследования.</a:t>
            </a:r>
          </a:p>
          <a:p>
            <a:r>
              <a:rPr lang="ru-RU" dirty="0"/>
              <a:t>Чтобы описать механизм детерминации поведения за счет социальных представлений, необходимо учесть, что связь между социальными представлениями и поведением не является односторонней. Таким образом, мы не можем говорить о детерминации поведения в узком причинно-следственном понимании. Однако, согласно В. Вагнеру, социальные представления конструируют образы мира в ментальности человека, а эти образы наделены предпосылками к проявлению определенного поведения. Данная схема представлена на слайде. Применительно к контексту данной работы можно сказать, что социальные представления не могут предсказать непосредственно агрессивное поведение, но могут предсказать уровень агрессивности, как предрасположенности к проявлению такого поведения.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87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данного исследования нами были отобраны следующие методики:</a:t>
            </a:r>
          </a:p>
          <a:p>
            <a:r>
              <a:rPr lang="ru-RU" dirty="0"/>
              <a:t>Методика «Подростки о родителях» (ADOR/ПОР) в адаптации Л.И. Вассермана. Данный опросник позволяет изучить представления подростков о семейных взаимоотношениях. </a:t>
            </a:r>
          </a:p>
          <a:p>
            <a:r>
              <a:rPr lang="ru-RU" dirty="0"/>
              <a:t>Методика «Опросник агрессивности и враждебности» А. Басса и Э. </a:t>
            </a:r>
            <a:r>
              <a:rPr lang="ru-RU" dirty="0" err="1"/>
              <a:t>Дарки</a:t>
            </a:r>
            <a:r>
              <a:rPr lang="ru-RU" dirty="0"/>
              <a:t> (BDHI), в адаптации для детей и подростков Г.А. </a:t>
            </a:r>
            <a:r>
              <a:rPr lang="ru-RU" dirty="0" err="1"/>
              <a:t>Цукерман</a:t>
            </a:r>
            <a:r>
              <a:rPr lang="ru-RU" dirty="0"/>
              <a:t>, для изучения особенностей агрессивности и уровня её выраженности у младших подростков.</a:t>
            </a:r>
          </a:p>
          <a:p>
            <a:r>
              <a:rPr lang="ru-RU" dirty="0"/>
              <a:t>Методика «Семейная </a:t>
            </a:r>
            <a:r>
              <a:rPr lang="ru-RU" dirty="0" err="1"/>
              <a:t>социограмма</a:t>
            </a:r>
            <a:r>
              <a:rPr lang="ru-RU" dirty="0"/>
              <a:t>» Э.Г. Эйдемиллера и </a:t>
            </a:r>
            <a:r>
              <a:rPr lang="ru-RU" dirty="0" err="1"/>
              <a:t>И.М.Никольской</a:t>
            </a:r>
            <a:r>
              <a:rPr lang="ru-RU" dirty="0"/>
              <a:t>. Она относится к рисуночным проективным методикам и позволяет оценить представления подростка о своей семье.</a:t>
            </a:r>
          </a:p>
          <a:p>
            <a:r>
              <a:rPr lang="ru-RU" dirty="0"/>
              <a:t>Авторская анкета, разработанная нами для того, чтобы выяснить социально-демографические данные и представления о взаимоотношениях в семье, не раскрытые в других методиках</a:t>
            </a:r>
          </a:p>
          <a:p>
            <a:r>
              <a:rPr lang="ru-RU" dirty="0"/>
              <a:t>С целью проверки гипотез применялись следующие математико-статистические методы:</a:t>
            </a:r>
          </a:p>
          <a:p>
            <a:r>
              <a:rPr lang="ru-RU" dirty="0"/>
              <a:t>1. Для сравнения средних использовался непараметрический критерий U Манна-Уитни.</a:t>
            </a:r>
          </a:p>
          <a:p>
            <a:r>
              <a:rPr lang="ru-RU" dirty="0"/>
              <a:t>2. Для определения наличия или отсутствия взаимосвязей в результатах эмпирического исследования был использован коэффициент ранговой корреляции </a:t>
            </a:r>
            <a:r>
              <a:rPr lang="ru-RU" dirty="0" err="1"/>
              <a:t>Спирмена</a:t>
            </a:r>
            <a:r>
              <a:rPr lang="ru-RU" dirty="0"/>
              <a:t>.</a:t>
            </a:r>
          </a:p>
          <a:p>
            <a:r>
              <a:rPr lang="ru-RU" dirty="0"/>
              <a:t>3. Для изучения влияния представлений о собственной семье у младших подростков на проявляемую ими агрессивность, был использован метод множественного регрессионного анализа (пошагово).</a:t>
            </a:r>
          </a:p>
          <a:p>
            <a:r>
              <a:rPr lang="ru-RU" dirty="0"/>
              <a:t>Все вычисления проводились в программе IBM SPSS </a:t>
            </a:r>
            <a:r>
              <a:rPr lang="ru-RU" dirty="0" err="1"/>
              <a:t>Statistics</a:t>
            </a:r>
            <a:r>
              <a:rPr lang="ru-RU" dirty="0"/>
              <a:t> 23.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959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результате проверки гипотезы о существовании гендерных различий в представлениях о собственной семье у младших подростков было выяснено, что среди изученных подростков существуют значимые различия только в представлениях о </a:t>
            </a:r>
            <a:r>
              <a:rPr lang="ru-RU" dirty="0" err="1"/>
              <a:t>родительско</a:t>
            </a:r>
            <a:r>
              <a:rPr lang="ru-RU" dirty="0"/>
              <a:t>-детских взаимоотношениях в семье. Девочки выше, чем мальчики оценивают своё участие в жизни семьи, отмечают, что к их мнению прислушиваются. </a:t>
            </a:r>
          </a:p>
          <a:p>
            <a:r>
              <a:rPr lang="ru-RU" dirty="0"/>
              <a:t>Мальчики воспринимают отца более враждебно, чем девочки, отмечая более высокие показатели по критериям враждебности со стороны отца, критики со стороны отца и непоследовательности воспитательных мер от отца. Также мальчики отмечают более высокий уровень автономности от матери, нежели девочки. </a:t>
            </a:r>
          </a:p>
          <a:p>
            <a:r>
              <a:rPr lang="ru-RU" dirty="0"/>
              <a:t>Таким образом, гипотеза подтвердилась частично</a:t>
            </a:r>
          </a:p>
          <a:p>
            <a:r>
              <a:rPr lang="ru-RU" dirty="0"/>
              <a:t>На основании этих данных можно сделать вывод о более раннем начале реакции эмансипации у мальчиков, нежели у девочек. А выбор фигуры отца в качестве мишени для мальчика выглядит вполне очевидным.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4D7599-D370-4ABF-BD0A-1BED5BC5FDB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769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rgbClr val="5E7076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859782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</a:t>
            </a:r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80057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1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бочи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7956376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3527" y="1419622"/>
            <a:ext cx="8704741" cy="30243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Текст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23247" y="833064"/>
            <a:ext cx="8705021" cy="58655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5E707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42363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бочи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5536" y="4659982"/>
            <a:ext cx="1512168" cy="216024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7956376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323528" y="1059582"/>
            <a:ext cx="4038600" cy="3312368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4572000" y="1059582"/>
            <a:ext cx="4320480" cy="338437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953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ольшой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0" y="1059582"/>
            <a:ext cx="9144000" cy="4083918"/>
          </a:xfrm>
          <a:solidFill>
            <a:schemeClr val="bg1">
              <a:lumMod val="75000"/>
            </a:schemeClr>
          </a:solidFill>
          <a:ln>
            <a:solidFill>
              <a:srgbClr val="000000">
                <a:alpha val="21176"/>
              </a:srgbClr>
            </a:solidFill>
          </a:ln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фото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323528" y="4299942"/>
            <a:ext cx="8820472" cy="504056"/>
          </a:xfrm>
          <a:prstGeom prst="rect">
            <a:avLst/>
          </a:prstGeom>
          <a:solidFill>
            <a:srgbClr val="FFFFFF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323528" y="4316113"/>
            <a:ext cx="8640960" cy="50405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ru-RU" sz="1600" baseline="0" dirty="0">
                <a:solidFill>
                  <a:schemeClr val="bg1"/>
                </a:solidFill>
              </a:rPr>
              <a:t>Санкт-Петербургский государственный университет</a:t>
            </a:r>
          </a:p>
        </p:txBody>
      </p:sp>
    </p:spTree>
    <p:extLst>
      <p:ext uri="{BB962C8B-B14F-4D97-AF65-F5344CB8AC3E}">
        <p14:creationId xmlns:p14="http://schemas.microsoft.com/office/powerpoint/2010/main" val="402579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рывающи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 userDrawn="1"/>
        </p:nvSpPr>
        <p:spPr>
          <a:xfrm>
            <a:off x="380057" y="4587974"/>
            <a:ext cx="107189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aseline="0" dirty="0">
                <a:solidFill>
                  <a:schemeClr val="bg1"/>
                </a:solidFill>
              </a:rPr>
              <a:t>spbu.ru</a:t>
            </a:r>
            <a:endParaRPr lang="ru-RU" sz="1800" baseline="0" dirty="0">
              <a:solidFill>
                <a:schemeClr val="bg1"/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3528" y="1131590"/>
            <a:ext cx="8568952" cy="36004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5E70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Текст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3528" y="267494"/>
            <a:ext cx="3610744" cy="421555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0391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06C7-4D28-40E2-A2CB-00F1FE68E05F}" type="datetime1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D4DF-2351-4A60-A90B-60ED82532F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9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0" r:id="rId3"/>
    <p:sldLayoutId id="2147483661" r:id="rId4"/>
    <p:sldLayoutId id="214748365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7768" y="895015"/>
            <a:ext cx="8348464" cy="1515012"/>
          </a:xfrm>
        </p:spPr>
        <p:txBody>
          <a:bodyPr>
            <a:noAutofit/>
          </a:bodyPr>
          <a:lstStyle/>
          <a:p>
            <a:r>
              <a:rPr lang="ru-RU" sz="2700" b="1" dirty="0">
                <a:solidFill>
                  <a:srgbClr val="9F291D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ПРОГНОСТИЧЕСКАЯ МОДЕЛЬ АГРЕССИВНОСТИ МЛАДШИХ ПОДРОСТКОВ НА ОСНОВЕ ПРЕДСТАВЛЕНИЙ О СВОЕЙ СЕМЬЕ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1BE9875-0590-489F-B2D3-58190DC05944}"/>
              </a:ext>
            </a:extLst>
          </p:cNvPr>
          <p:cNvSpPr txBox="1">
            <a:spLocks/>
          </p:cNvSpPr>
          <p:nvPr/>
        </p:nvSpPr>
        <p:spPr>
          <a:xfrm>
            <a:off x="3372118" y="2571750"/>
            <a:ext cx="5374114" cy="1883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E707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Работу выполнил:</a:t>
            </a:r>
          </a:p>
          <a:p>
            <a:pPr algn="r"/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студент магистратуры</a:t>
            </a:r>
          </a:p>
          <a:p>
            <a:pPr algn="r"/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психологического факультета СПбГУ</a:t>
            </a:r>
          </a:p>
          <a:p>
            <a:pPr algn="r"/>
            <a:r>
              <a:rPr lang="ru-RU" sz="1700" b="1" dirty="0" err="1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Адеркас</a:t>
            </a:r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Антон Максимович</a:t>
            </a:r>
          </a:p>
        </p:txBody>
      </p:sp>
    </p:spTree>
    <p:extLst>
      <p:ext uri="{BB962C8B-B14F-4D97-AF65-F5344CB8AC3E}">
        <p14:creationId xmlns:p14="http://schemas.microsoft.com/office/powerpoint/2010/main" val="35028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768752" cy="421555"/>
          </a:xfrm>
        </p:spPr>
        <p:txBody>
          <a:bodyPr/>
          <a:lstStyle/>
          <a:p>
            <a:r>
              <a:rPr lang="ru-RU" dirty="0"/>
              <a:t>РЕЗУЛЬТАТЫ КОРРЕЛЯЦИОННОГО АНАЛИЗА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18D1AE5-C571-4F58-AC00-88EF31872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29405"/>
              </p:ext>
            </p:extLst>
          </p:nvPr>
        </p:nvGraphicFramePr>
        <p:xfrm>
          <a:off x="323528" y="913131"/>
          <a:ext cx="4248472" cy="577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val="2605000141"/>
                    </a:ext>
                  </a:extLst>
                </a:gridCol>
                <a:gridCol w="1712207">
                  <a:extLst>
                    <a:ext uri="{9D8B030D-6E8A-4147-A177-3AD203B41FA5}">
                      <a16:colId xmlns:a16="http://schemas.microsoft.com/office/drawing/2014/main" val="2202235507"/>
                    </a:ext>
                  </a:extLst>
                </a:gridCol>
                <a:gridCol w="1096106">
                  <a:extLst>
                    <a:ext uri="{9D8B030D-6E8A-4147-A177-3AD203B41FA5}">
                      <a16:colId xmlns:a16="http://schemas.microsoft.com/office/drawing/2014/main" val="336312791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Физическая агрессия</a:t>
                      </a:r>
                      <a:endParaRPr lang="ru-RU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804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Correlation Coefficient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Sig</a:t>
                      </a:r>
                      <a:r>
                        <a:rPr lang="ru-RU" sz="1200" dirty="0">
                          <a:effectLst/>
                        </a:rPr>
                        <a:t>. (2-tailed)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5576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Совместный досуг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-0,239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14561049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5EB03AD-4862-46BE-BD48-01A82ED38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17435"/>
              </p:ext>
            </p:extLst>
          </p:nvPr>
        </p:nvGraphicFramePr>
        <p:xfrm>
          <a:off x="4749434" y="913131"/>
          <a:ext cx="4248472" cy="1562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4092405519"/>
                    </a:ext>
                  </a:extLst>
                </a:gridCol>
                <a:gridCol w="1352166">
                  <a:extLst>
                    <a:ext uri="{9D8B030D-6E8A-4147-A177-3AD203B41FA5}">
                      <a16:colId xmlns:a16="http://schemas.microsoft.com/office/drawing/2014/main" val="2100328889"/>
                    </a:ext>
                  </a:extLst>
                </a:gridCol>
                <a:gridCol w="1096106">
                  <a:extLst>
                    <a:ext uri="{9D8B030D-6E8A-4147-A177-3AD203B41FA5}">
                      <a16:colId xmlns:a16="http://schemas.microsoft.com/office/drawing/2014/main" val="7673903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Косвенная агрессия</a:t>
                      </a:r>
                      <a:endParaRPr lang="ru-RU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528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Correlation Coefficient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Sig</a:t>
                      </a:r>
                      <a:r>
                        <a:rPr lang="ru-RU" sz="1200" dirty="0">
                          <a:effectLst/>
                        </a:rPr>
                        <a:t>. (2-tailed)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2652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от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8882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0,310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7684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от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1524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Близость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-0,247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9952676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159E3B77-B8CD-4191-B254-CDB2AA610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879281"/>
              </p:ext>
            </p:extLst>
          </p:nvPr>
        </p:nvGraphicFramePr>
        <p:xfrm>
          <a:off x="323529" y="2562703"/>
          <a:ext cx="4248472" cy="1744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1">
                  <a:extLst>
                    <a:ext uri="{9D8B030D-6E8A-4147-A177-3AD203B41FA5}">
                      <a16:colId xmlns:a16="http://schemas.microsoft.com/office/drawing/2014/main" val="3815483786"/>
                    </a:ext>
                  </a:extLst>
                </a:gridCol>
                <a:gridCol w="1087927">
                  <a:extLst>
                    <a:ext uri="{9D8B030D-6E8A-4147-A177-3AD203B41FA5}">
                      <a16:colId xmlns:a16="http://schemas.microsoft.com/office/drawing/2014/main" val="1433597891"/>
                    </a:ext>
                  </a:extLst>
                </a:gridCol>
                <a:gridCol w="1072314">
                  <a:extLst>
                    <a:ext uri="{9D8B030D-6E8A-4147-A177-3AD203B41FA5}">
                      <a16:colId xmlns:a16="http://schemas.microsoft.com/office/drawing/2014/main" val="298852700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Раздражение</a:t>
                      </a:r>
                      <a:endParaRPr lang="ru-RU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4785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Correlation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Coefficient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Sig. (2-tailed)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5350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от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0277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41099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Близость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-0,243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5748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от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6293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3799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Близость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-0,227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2960749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FB95310B-F38E-4102-B468-7018B2907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0809"/>
              </p:ext>
            </p:extLst>
          </p:nvPr>
        </p:nvGraphicFramePr>
        <p:xfrm>
          <a:off x="4749434" y="2562703"/>
          <a:ext cx="4248472" cy="1744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6822">
                  <a:extLst>
                    <a:ext uri="{9D8B030D-6E8A-4147-A177-3AD203B41FA5}">
                      <a16:colId xmlns:a16="http://schemas.microsoft.com/office/drawing/2014/main" val="2793375555"/>
                    </a:ext>
                  </a:extLst>
                </a:gridCol>
                <a:gridCol w="990706">
                  <a:extLst>
                    <a:ext uri="{9D8B030D-6E8A-4147-A177-3AD203B41FA5}">
                      <a16:colId xmlns:a16="http://schemas.microsoft.com/office/drawing/2014/main" val="1626426517"/>
                    </a:ext>
                  </a:extLst>
                </a:gridCol>
                <a:gridCol w="1130944">
                  <a:extLst>
                    <a:ext uri="{9D8B030D-6E8A-4147-A177-3AD203B41FA5}">
                      <a16:colId xmlns:a16="http://schemas.microsoft.com/office/drawing/2014/main" val="332018393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Негативизм</a:t>
                      </a:r>
                      <a:endParaRPr lang="ru-RU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9322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Correlation Coefficient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Sig. (2-tailed)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4547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3709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2959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Директивность отца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0986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5246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89203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Близость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-0,210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0,035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7015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415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984776" cy="421555"/>
          </a:xfrm>
        </p:spPr>
        <p:txBody>
          <a:bodyPr/>
          <a:lstStyle/>
          <a:p>
            <a:r>
              <a:rPr lang="ru-RU" dirty="0"/>
              <a:t>РЕЗУЛЬТАТЫ КОРРЕЛЯЦИОННОГО АНАЛИЗА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59405FA-A0FB-47EC-ADD9-194CF4680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72428"/>
              </p:ext>
            </p:extLst>
          </p:nvPr>
        </p:nvGraphicFramePr>
        <p:xfrm>
          <a:off x="323528" y="827278"/>
          <a:ext cx="4248472" cy="1937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57912538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8784256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6883221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Обидчивость</a:t>
                      </a:r>
                      <a:endParaRPr lang="ru-RU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1889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Correlation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Coefficient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Sig. (2-tailed)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49833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88096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8786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Близость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-0,331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2085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6603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Непоследовательность отца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9561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Близость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-0,256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4225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Учет мнения подростка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-0196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5148114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93569F9C-B357-47FD-95DA-E9F3DD2DE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078829"/>
              </p:ext>
            </p:extLst>
          </p:nvPr>
        </p:nvGraphicFramePr>
        <p:xfrm>
          <a:off x="323528" y="2808196"/>
          <a:ext cx="4248472" cy="1744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635536925"/>
                    </a:ext>
                  </a:extLst>
                </a:gridCol>
                <a:gridCol w="976414">
                  <a:extLst>
                    <a:ext uri="{9D8B030D-6E8A-4147-A177-3AD203B41FA5}">
                      <a16:colId xmlns:a16="http://schemas.microsoft.com/office/drawing/2014/main" val="537105762"/>
                    </a:ext>
                  </a:extLst>
                </a:gridCol>
                <a:gridCol w="967802">
                  <a:extLst>
                    <a:ext uri="{9D8B030D-6E8A-4147-A177-3AD203B41FA5}">
                      <a16:colId xmlns:a16="http://schemas.microsoft.com/office/drawing/2014/main" val="263440797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Подозрительность</a:t>
                      </a:r>
                      <a:endParaRPr lang="ru-RU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206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Correlation Coefficient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Sig. (2-tailed)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70217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4513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5308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Директивность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7434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8503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Близость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-0,218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4167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Критика со стороны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6482902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CE3F4198-DA05-4D96-98A2-FC86281EF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115935"/>
              </p:ext>
            </p:extLst>
          </p:nvPr>
        </p:nvGraphicFramePr>
        <p:xfrm>
          <a:off x="4644008" y="827278"/>
          <a:ext cx="4392488" cy="2129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2366">
                  <a:extLst>
                    <a:ext uri="{9D8B030D-6E8A-4147-A177-3AD203B41FA5}">
                      <a16:colId xmlns:a16="http://schemas.microsoft.com/office/drawing/2014/main" val="5331778"/>
                    </a:ext>
                  </a:extLst>
                </a:gridCol>
                <a:gridCol w="1010392">
                  <a:extLst>
                    <a:ext uri="{9D8B030D-6E8A-4147-A177-3AD203B41FA5}">
                      <a16:colId xmlns:a16="http://schemas.microsoft.com/office/drawing/2014/main" val="3545426827"/>
                    </a:ext>
                  </a:extLst>
                </a:gridCol>
                <a:gridCol w="999730">
                  <a:extLst>
                    <a:ext uri="{9D8B030D-6E8A-4147-A177-3AD203B41FA5}">
                      <a16:colId xmlns:a16="http://schemas.microsoft.com/office/drawing/2014/main" val="302152217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Вербальная агрессия</a:t>
                      </a:r>
                      <a:endParaRPr lang="ru-RU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0452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Correlation Coefficient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Sig. (2-tailed)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3839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Директивность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7697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499375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0,001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77143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Близость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-0,223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6593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Директивность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77141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8694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0267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7039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Близость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-0,262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03312932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62F05019-5618-47D2-BFA1-F72863DA0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39912"/>
              </p:ext>
            </p:extLst>
          </p:nvPr>
        </p:nvGraphicFramePr>
        <p:xfrm>
          <a:off x="4645000" y="3193514"/>
          <a:ext cx="4392488" cy="1359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583623192"/>
                    </a:ext>
                  </a:extLst>
                </a:gridCol>
                <a:gridCol w="1015615">
                  <a:extLst>
                    <a:ext uri="{9D8B030D-6E8A-4147-A177-3AD203B41FA5}">
                      <a16:colId xmlns:a16="http://schemas.microsoft.com/office/drawing/2014/main" val="764016283"/>
                    </a:ext>
                  </a:extLst>
                </a:gridCol>
                <a:gridCol w="1000609">
                  <a:extLst>
                    <a:ext uri="{9D8B030D-6E8A-4147-A177-3AD203B41FA5}">
                      <a16:colId xmlns:a16="http://schemas.microsoft.com/office/drawing/2014/main" val="123243932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</a:rPr>
                        <a:t>Чувство вины</a:t>
                      </a:r>
                      <a:endParaRPr lang="ru-RU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53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Correlation Coefficient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Sig. (2-tailed)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7156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1015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4407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47144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Позитивный интерес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0,039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4266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1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7143569E-6FF6-458C-9E21-1CF7C5E41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09" y="843558"/>
            <a:ext cx="4231589" cy="14020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696744" cy="421555"/>
          </a:xfrm>
        </p:spPr>
        <p:txBody>
          <a:bodyPr/>
          <a:lstStyle/>
          <a:p>
            <a:r>
              <a:rPr lang="ru-RU" dirty="0"/>
              <a:t>РЕЗУЛЬТАТЫ РЕГРЕССИОННОГО АНАЛИЗА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7" name="Подзаголовок 3">
            <a:extLst>
              <a:ext uri="{FF2B5EF4-FFF2-40B4-BE49-F238E27FC236}">
                <a16:creationId xmlns:a16="http://schemas.microsoft.com/office/drawing/2014/main" id="{7A87EFB5-FFDC-4B63-846F-D5CFE4570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090" y="2019114"/>
            <a:ext cx="4192574" cy="26519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Прогностическая модель физической агрессивности</a:t>
            </a:r>
          </a:p>
        </p:txBody>
      </p:sp>
      <p:sp>
        <p:nvSpPr>
          <p:cNvPr id="18" name="Подзаголовок 3">
            <a:extLst>
              <a:ext uri="{FF2B5EF4-FFF2-40B4-BE49-F238E27FC236}">
                <a16:creationId xmlns:a16="http://schemas.microsoft.com/office/drawing/2014/main" id="{FE563194-114E-4C8B-9F46-248AB177871A}"/>
              </a:ext>
            </a:extLst>
          </p:cNvPr>
          <p:cNvSpPr txBox="1">
            <a:spLocks/>
          </p:cNvSpPr>
          <p:nvPr/>
        </p:nvSpPr>
        <p:spPr>
          <a:xfrm>
            <a:off x="4546898" y="2019114"/>
            <a:ext cx="4192574" cy="226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Прогностическая модель косвенной агрессивности</a:t>
            </a:r>
          </a:p>
        </p:txBody>
      </p:sp>
      <p:sp>
        <p:nvSpPr>
          <p:cNvPr id="19" name="Подзаголовок 3">
            <a:extLst>
              <a:ext uri="{FF2B5EF4-FFF2-40B4-BE49-F238E27FC236}">
                <a16:creationId xmlns:a16="http://schemas.microsoft.com/office/drawing/2014/main" id="{AA74CA63-5F65-45DC-A675-1C7601827660}"/>
              </a:ext>
            </a:extLst>
          </p:cNvPr>
          <p:cNvSpPr txBox="1">
            <a:spLocks/>
          </p:cNvSpPr>
          <p:nvPr/>
        </p:nvSpPr>
        <p:spPr>
          <a:xfrm>
            <a:off x="4594132" y="4096499"/>
            <a:ext cx="4192574" cy="226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Прогностическая модель негативизма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0A5838C6-52CE-4998-91CD-A35614D68F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4132" y="843558"/>
            <a:ext cx="4337074" cy="140208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E2ED796C-9D60-4D92-89BC-A4982CFBA8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2454663"/>
            <a:ext cx="4248472" cy="186836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35234157-126F-4E3F-9E7E-318A29077B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4132" y="2454662"/>
            <a:ext cx="4325885" cy="1688928"/>
          </a:xfrm>
          <a:prstGeom prst="rect">
            <a:avLst/>
          </a:prstGeom>
        </p:spPr>
      </p:pic>
      <p:sp>
        <p:nvSpPr>
          <p:cNvPr id="30" name="Подзаголовок 3">
            <a:extLst>
              <a:ext uri="{FF2B5EF4-FFF2-40B4-BE49-F238E27FC236}">
                <a16:creationId xmlns:a16="http://schemas.microsoft.com/office/drawing/2014/main" id="{63981F2A-1E0C-4C8F-BF7F-8C06F4AEC241}"/>
              </a:ext>
            </a:extLst>
          </p:cNvPr>
          <p:cNvSpPr txBox="1">
            <a:spLocks/>
          </p:cNvSpPr>
          <p:nvPr/>
        </p:nvSpPr>
        <p:spPr>
          <a:xfrm>
            <a:off x="322749" y="4096499"/>
            <a:ext cx="4192574" cy="226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Прогностическая модель раздражения</a:t>
            </a:r>
          </a:p>
        </p:txBody>
      </p:sp>
    </p:spTree>
    <p:extLst>
      <p:ext uri="{BB962C8B-B14F-4D97-AF65-F5344CB8AC3E}">
        <p14:creationId xmlns:p14="http://schemas.microsoft.com/office/powerpoint/2010/main" val="83405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2DDD6F7-8BBD-4E8B-98EA-365AB9944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168" y="2764403"/>
            <a:ext cx="4325886" cy="168221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82F2BFD-88C1-4725-AC54-C63E83E0D3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2764402"/>
            <a:ext cx="4248471" cy="166905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22B6619-E725-4C9B-9E55-8802B2CE2B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843558"/>
            <a:ext cx="4248471" cy="15733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65EF64-162C-4B19-A235-36EF5E3E14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5320" y="843558"/>
            <a:ext cx="4325885" cy="17281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696744" cy="421555"/>
          </a:xfrm>
        </p:spPr>
        <p:txBody>
          <a:bodyPr/>
          <a:lstStyle/>
          <a:p>
            <a:r>
              <a:rPr lang="ru-RU" dirty="0"/>
              <a:t>РЕЗУЛЬТАТЫ РЕГРЕССИОННОГО АНАЛИЗА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7" name="Подзаголовок 3">
            <a:extLst>
              <a:ext uri="{FF2B5EF4-FFF2-40B4-BE49-F238E27FC236}">
                <a16:creationId xmlns:a16="http://schemas.microsoft.com/office/drawing/2014/main" id="{7A87EFB5-FFDC-4B63-846F-D5CFE4570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2285228"/>
            <a:ext cx="4192574" cy="265196"/>
          </a:xfrm>
        </p:spPr>
        <p:txBody>
          <a:bodyPr>
            <a:normAutofit/>
          </a:bodyPr>
          <a:lstStyle/>
          <a:p>
            <a:r>
              <a:rPr lang="ru-RU" sz="1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Прогностическая модель обидчивости</a:t>
            </a:r>
          </a:p>
        </p:txBody>
      </p:sp>
      <p:sp>
        <p:nvSpPr>
          <p:cNvPr id="18" name="Подзаголовок 3">
            <a:extLst>
              <a:ext uri="{FF2B5EF4-FFF2-40B4-BE49-F238E27FC236}">
                <a16:creationId xmlns:a16="http://schemas.microsoft.com/office/drawing/2014/main" id="{FE563194-114E-4C8B-9F46-248AB177871A}"/>
              </a:ext>
            </a:extLst>
          </p:cNvPr>
          <p:cNvSpPr txBox="1">
            <a:spLocks/>
          </p:cNvSpPr>
          <p:nvPr/>
        </p:nvSpPr>
        <p:spPr>
          <a:xfrm>
            <a:off x="4605320" y="2323900"/>
            <a:ext cx="4192574" cy="226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Прогностическая модель подозрительности</a:t>
            </a:r>
          </a:p>
        </p:txBody>
      </p:sp>
      <p:sp>
        <p:nvSpPr>
          <p:cNvPr id="19" name="Подзаголовок 3">
            <a:extLst>
              <a:ext uri="{FF2B5EF4-FFF2-40B4-BE49-F238E27FC236}">
                <a16:creationId xmlns:a16="http://schemas.microsoft.com/office/drawing/2014/main" id="{AA74CA63-5F65-45DC-A675-1C7601827660}"/>
              </a:ext>
            </a:extLst>
          </p:cNvPr>
          <p:cNvSpPr txBox="1">
            <a:spLocks/>
          </p:cNvSpPr>
          <p:nvPr/>
        </p:nvSpPr>
        <p:spPr>
          <a:xfrm>
            <a:off x="4605320" y="4299942"/>
            <a:ext cx="4192574" cy="226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Прогностическая модель чувства вины</a:t>
            </a:r>
          </a:p>
        </p:txBody>
      </p:sp>
      <p:sp>
        <p:nvSpPr>
          <p:cNvPr id="30" name="Подзаголовок 3">
            <a:extLst>
              <a:ext uri="{FF2B5EF4-FFF2-40B4-BE49-F238E27FC236}">
                <a16:creationId xmlns:a16="http://schemas.microsoft.com/office/drawing/2014/main" id="{63981F2A-1E0C-4C8F-BF7F-8C06F4AEC241}"/>
              </a:ext>
            </a:extLst>
          </p:cNvPr>
          <p:cNvSpPr txBox="1">
            <a:spLocks/>
          </p:cNvSpPr>
          <p:nvPr/>
        </p:nvSpPr>
        <p:spPr>
          <a:xfrm>
            <a:off x="292943" y="4299942"/>
            <a:ext cx="4192574" cy="226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Прогностическая модель вербальной агрессивности</a:t>
            </a:r>
          </a:p>
        </p:txBody>
      </p:sp>
    </p:spTree>
    <p:extLst>
      <p:ext uri="{BB962C8B-B14F-4D97-AF65-F5344CB8AC3E}">
        <p14:creationId xmlns:p14="http://schemas.microsoft.com/office/powerpoint/2010/main" val="30972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847836"/>
            <a:ext cx="8460939" cy="728111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Поставленная цель исследования была достигнута, задачи выполнены и получены статистически значимые результаты.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616B9B-58CA-4862-A6FF-8364473CE7C4}"/>
              </a:ext>
            </a:extLst>
          </p:cNvPr>
          <p:cNvSpPr txBox="1"/>
          <p:nvPr/>
        </p:nvSpPr>
        <p:spPr>
          <a:xfrm>
            <a:off x="323528" y="2502411"/>
            <a:ext cx="8460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Полученные результаты имеют практическую ценность, позволяя, с определенной долей вероятности, предсказать какой вид агрессивности будет проявляться при том или ином восприятии подростком своей семьи. 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этой работы могут позволить специалистам, работающим с подростками, вести превентивную работу с агрессивностью.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F42CC-D195-44AE-A62E-A748DEE9DC84}"/>
              </a:ext>
            </a:extLst>
          </p:cNvPr>
          <p:cNvSpPr txBox="1"/>
          <p:nvPr/>
        </p:nvSpPr>
        <p:spPr>
          <a:xfrm>
            <a:off x="323528" y="1575947"/>
            <a:ext cx="8460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выдвинутые гипотезы подтвердились, две полностью и одна частично.</a:t>
            </a:r>
          </a:p>
        </p:txBody>
      </p:sp>
    </p:spTree>
    <p:extLst>
      <p:ext uri="{BB962C8B-B14F-4D97-AF65-F5344CB8AC3E}">
        <p14:creationId xmlns:p14="http://schemas.microsoft.com/office/powerpoint/2010/main" val="3248804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877181"/>
            <a:ext cx="8568952" cy="108012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9F291D"/>
                </a:solidFill>
                <a:cs typeface="Aharoni" panose="02010803020104030203" pitchFamily="2" charset="-79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105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1059582"/>
            <a:ext cx="8704741" cy="30243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выраженности агрессивности в подростковом возрасте - одна из наиболее распространенных проблем для всех, кто взаимодействует с детьми в этом возрасте.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Прогнозирование её развития является одной из самых актуальных задач в семейной и социальной психологии.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Данное исследование направлено на решение этой задачи и создание прогностической модели подростковой агрессивности.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219393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этой темы обоснована недостаточным освещением значимости субъективного компонента в современной семейной психологии, как частного случая социальной психологии.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субъективного компонента с позиций теории социальных представлений обладает большим потенциалом в возможности прогнозирования форм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156876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192688" cy="421555"/>
          </a:xfrm>
        </p:spPr>
        <p:txBody>
          <a:bodyPr/>
          <a:lstStyle/>
          <a:p>
            <a:r>
              <a:rPr lang="ru-RU" dirty="0"/>
              <a:t>ЦЕЛИ И ЗАДАЧИ ИССЛЕДОВАНИЯ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247" y="1277597"/>
            <a:ext cx="8712969" cy="533398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 влияния представлений младших подростков о своей семье на выраженность их агрессивности.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323247" y="856042"/>
            <a:ext cx="2880601" cy="421555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исследования:</a:t>
            </a:r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id="{FBC0DF76-198B-4ACA-B837-EF7F245CA482}"/>
              </a:ext>
            </a:extLst>
          </p:cNvPr>
          <p:cNvSpPr txBox="1">
            <a:spLocks/>
          </p:cNvSpPr>
          <p:nvPr/>
        </p:nvSpPr>
        <p:spPr>
          <a:xfrm>
            <a:off x="323247" y="1850187"/>
            <a:ext cx="3528673" cy="432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исследования:</a:t>
            </a:r>
          </a:p>
        </p:txBody>
      </p:sp>
      <p:sp>
        <p:nvSpPr>
          <p:cNvPr id="7" name="Подзаголовок 3">
            <a:extLst>
              <a:ext uri="{FF2B5EF4-FFF2-40B4-BE49-F238E27FC236}">
                <a16:creationId xmlns:a16="http://schemas.microsoft.com/office/drawing/2014/main" id="{4A09A0D9-2776-41B5-BD2C-89CF19919EF6}"/>
              </a:ext>
            </a:extLst>
          </p:cNvPr>
          <p:cNvSpPr txBox="1">
            <a:spLocks/>
          </p:cNvSpPr>
          <p:nvPr/>
        </p:nvSpPr>
        <p:spPr>
          <a:xfrm>
            <a:off x="323527" y="2321423"/>
            <a:ext cx="8712689" cy="21225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Подобрать адекватные цели и гипотезе методики для выявления представлений о собственной семье и оценки выраженности агрессивности у младших подростков.</a:t>
            </a:r>
          </a:p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Выявить представления о собственной семье у младших подростков.</a:t>
            </a:r>
          </a:p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Выявить выраженность агрессивности у младших подростков.</a:t>
            </a:r>
          </a:p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Выявить связь и влияние представлений о собственной семье на выраженность особенностей агрессивности у младших подростков.</a:t>
            </a:r>
          </a:p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Разработать прогностическую модель выраженности агрессивности на основе представлений о своей семье у младших подростков.</a:t>
            </a:r>
          </a:p>
        </p:txBody>
      </p:sp>
    </p:spTree>
    <p:extLst>
      <p:ext uri="{BB962C8B-B14F-4D97-AF65-F5344CB8AC3E}">
        <p14:creationId xmlns:p14="http://schemas.microsoft.com/office/powerpoint/2010/main" val="261750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264696" cy="421555"/>
          </a:xfrm>
        </p:spPr>
        <p:txBody>
          <a:bodyPr/>
          <a:lstStyle/>
          <a:p>
            <a:r>
              <a:rPr lang="ru-RU" dirty="0"/>
              <a:t>ПРЕДМЕТ И ОБЪЕКТ ИССЛЕДОВАНИЯ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2967" y="1563636"/>
            <a:ext cx="4248894" cy="2232251"/>
          </a:xfrm>
        </p:spPr>
        <p:txBody>
          <a:bodyPr>
            <a:normAutofit/>
          </a:bodyPr>
          <a:lstStyle/>
          <a:p>
            <a:r>
              <a:rPr lang="ru-RU" sz="2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представления о собственной семье у младших подростков</a:t>
            </a:r>
          </a:p>
          <a:p>
            <a:endParaRPr lang="ru-RU" sz="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Агрессивность младших подростков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331538" y="977077"/>
            <a:ext cx="4248753" cy="586558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Предмет исследования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E66F30D4-F6D7-41CA-BE57-2B54E5981FEB}"/>
              </a:ext>
            </a:extLst>
          </p:cNvPr>
          <p:cNvSpPr txBox="1">
            <a:spLocks/>
          </p:cNvSpPr>
          <p:nvPr/>
        </p:nvSpPr>
        <p:spPr>
          <a:xfrm>
            <a:off x="4571648" y="977077"/>
            <a:ext cx="4248894" cy="586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tx2"/>
                </a:solidFill>
              </a:rPr>
              <a:t>Объект исследования</a:t>
            </a:r>
          </a:p>
        </p:txBody>
      </p:sp>
      <p:sp>
        <p:nvSpPr>
          <p:cNvPr id="10" name="Подзаголовок 3">
            <a:extLst>
              <a:ext uri="{FF2B5EF4-FFF2-40B4-BE49-F238E27FC236}">
                <a16:creationId xmlns:a16="http://schemas.microsoft.com/office/drawing/2014/main" id="{3D718DAD-1D2B-451F-9238-B3AA92249EC7}"/>
              </a:ext>
            </a:extLst>
          </p:cNvPr>
          <p:cNvSpPr txBox="1">
            <a:spLocks/>
          </p:cNvSpPr>
          <p:nvPr/>
        </p:nvSpPr>
        <p:spPr>
          <a:xfrm>
            <a:off x="4571860" y="1563635"/>
            <a:ext cx="4248471" cy="12241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tx2"/>
                </a:solidFill>
              </a:rPr>
              <a:t>Младшие подростки.</a:t>
            </a:r>
          </a:p>
          <a:p>
            <a:pPr algn="ctr"/>
            <a:r>
              <a:rPr lang="ru-RU" dirty="0">
                <a:solidFill>
                  <a:schemeClr val="tx2"/>
                </a:solidFill>
              </a:rPr>
              <a:t>110 учащихся 6-7 классов, в возрасте от 12 до 14 лет. </a:t>
            </a:r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0BEC05E0-3961-4706-A361-125683FAE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341540"/>
              </p:ext>
            </p:extLst>
          </p:nvPr>
        </p:nvGraphicFramePr>
        <p:xfrm>
          <a:off x="4580291" y="3021510"/>
          <a:ext cx="4248470" cy="1116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2237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12 лет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13 лет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14 лет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Всего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Муж.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2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Жен.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29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5544616" cy="421555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ГИПОТЕЗЫ ИССЛЕДОВАНИЯ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1162347"/>
            <a:ext cx="8704741" cy="302433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Выраженность агрессивности младших подростков связана с их представлениями о собственной семье.</a:t>
            </a:r>
          </a:p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Представления младших подростков о своей семье оказывает влияние на выраженность их агрессивности.</a:t>
            </a:r>
          </a:p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Существуют гендерные различия в представлениях о собственной семье у младших подростков.</a:t>
            </a:r>
          </a:p>
        </p:txBody>
      </p:sp>
    </p:spTree>
    <p:extLst>
      <p:ext uri="{BB962C8B-B14F-4D97-AF65-F5344CB8AC3E}">
        <p14:creationId xmlns:p14="http://schemas.microsoft.com/office/powerpoint/2010/main" val="233116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7200800" cy="421555"/>
          </a:xfrm>
        </p:spPr>
        <p:txBody>
          <a:bodyPr/>
          <a:lstStyle/>
          <a:p>
            <a:r>
              <a:rPr lang="ru-RU" dirty="0"/>
              <a:t>КОНЦЕПЦИЯ СОЦИАЛЬНЫХ ПРЕДСТАВЛЕНИЙ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3968" y="833064"/>
            <a:ext cx="4748414" cy="368874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 социальных представлений дает возможность изучить итоговый результат коммуникаций, без необходимости изучать все акты социальных взаимодействий.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Удобна за счет плюрализма, использования научного языка, общего для большинства социально-психологических направлений, и возможности установить связи с другими социальными науками.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323528" y="4099062"/>
            <a:ext cx="3820538" cy="422748"/>
          </a:xfrm>
        </p:spPr>
        <p:txBody>
          <a:bodyPr>
            <a:noAutofit/>
          </a:bodyPr>
          <a:lstStyle/>
          <a:p>
            <a:pPr algn="r"/>
            <a:r>
              <a:rPr lang="ru-RU" sz="1800" i="1" dirty="0">
                <a:solidFill>
                  <a:schemeClr val="tx1"/>
                </a:solidFill>
              </a:rPr>
              <a:t>Схема детерминации поведения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79F8D3A5-4E5E-4B87-8D62-C29AB529A8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233099"/>
              </p:ext>
            </p:extLst>
          </p:nvPr>
        </p:nvGraphicFramePr>
        <p:xfrm>
          <a:off x="111618" y="828873"/>
          <a:ext cx="5320364" cy="3217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6158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4536504" cy="421555"/>
          </a:xfrm>
        </p:spPr>
        <p:txBody>
          <a:bodyPr/>
          <a:lstStyle/>
          <a:p>
            <a:r>
              <a:rPr lang="ru-RU" dirty="0"/>
              <a:t>МЕТОДЫ ИССЛЕДОВАНИЯ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247" y="1254621"/>
            <a:ext cx="4238601" cy="3226895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«Подростки о родителях» (ADOR/ПОР) в адаптации Л.И. Вассермана;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«Опросник агрессивности и враждебности» А. Басса и Э.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Дарки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(BDHI), в адаптации для детей и подростков Г.А.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Цукерман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«Семейная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социограмма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Э.Г. Эйдемиллера и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И.М.Никольской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Авторская анкета.</a:t>
            </a:r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id="{D68AA905-0F9A-4081-B029-21E4C50E5D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247" y="833064"/>
            <a:ext cx="4238601" cy="42155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Методики исследования</a:t>
            </a:r>
          </a:p>
        </p:txBody>
      </p:sp>
      <p:sp>
        <p:nvSpPr>
          <p:cNvPr id="7" name="Текст 4">
            <a:extLst>
              <a:ext uri="{FF2B5EF4-FFF2-40B4-BE49-F238E27FC236}">
                <a16:creationId xmlns:a16="http://schemas.microsoft.com/office/drawing/2014/main" id="{D1BA17D5-E86C-4899-B489-DD264C42FFAF}"/>
              </a:ext>
            </a:extLst>
          </p:cNvPr>
          <p:cNvSpPr txBox="1">
            <a:spLocks/>
          </p:cNvSpPr>
          <p:nvPr/>
        </p:nvSpPr>
        <p:spPr>
          <a:xfrm>
            <a:off x="4572000" y="833065"/>
            <a:ext cx="4248753" cy="730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chemeClr val="tx2"/>
                </a:solidFill>
              </a:rPr>
              <a:t>Математико-статистические методы</a:t>
            </a:r>
          </a:p>
        </p:txBody>
      </p:sp>
      <p:sp>
        <p:nvSpPr>
          <p:cNvPr id="8" name="Подзаголовок 3">
            <a:extLst>
              <a:ext uri="{FF2B5EF4-FFF2-40B4-BE49-F238E27FC236}">
                <a16:creationId xmlns:a16="http://schemas.microsoft.com/office/drawing/2014/main" id="{DD4BEF64-E622-40FA-9C04-3E6C464F9635}"/>
              </a:ext>
            </a:extLst>
          </p:cNvPr>
          <p:cNvSpPr txBox="1">
            <a:spLocks/>
          </p:cNvSpPr>
          <p:nvPr/>
        </p:nvSpPr>
        <p:spPr>
          <a:xfrm>
            <a:off x="4582154" y="1563639"/>
            <a:ext cx="4238601" cy="291787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Непараметрический критерий U Манна-Уитни;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Однофакторный дисперсионный анализ по критерию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Крускала-Уоллиса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 ранговой корреляции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Спирмена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множественного регрессионного анализа (пошагово).</a:t>
            </a:r>
          </a:p>
        </p:txBody>
      </p:sp>
    </p:spTree>
    <p:extLst>
      <p:ext uri="{BB962C8B-B14F-4D97-AF65-F5344CB8AC3E}">
        <p14:creationId xmlns:p14="http://schemas.microsoft.com/office/powerpoint/2010/main" val="90694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6264696" cy="421555"/>
          </a:xfrm>
        </p:spPr>
        <p:txBody>
          <a:bodyPr/>
          <a:lstStyle/>
          <a:p>
            <a:r>
              <a:rPr lang="ru-RU" dirty="0"/>
              <a:t>ЗНАЧИМЫЕ ГЕНДЕРНЫЕ РАЗЛИЧИЯ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D4DF-2351-4A60-A90B-60ED82532F73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7646678-1B41-40B9-9528-83615119B2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997258"/>
              </p:ext>
            </p:extLst>
          </p:nvPr>
        </p:nvGraphicFramePr>
        <p:xfrm>
          <a:off x="0" y="1064533"/>
          <a:ext cx="5976945" cy="2880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13F1863-BF81-4BB5-9D2D-343FA76A4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949234"/>
              </p:ext>
            </p:extLst>
          </p:nvPr>
        </p:nvGraphicFramePr>
        <p:xfrm>
          <a:off x="5220072" y="1064533"/>
          <a:ext cx="3816422" cy="3235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8645">
                  <a:extLst>
                    <a:ext uri="{9D8B030D-6E8A-4147-A177-3AD203B41FA5}">
                      <a16:colId xmlns:a16="http://schemas.microsoft.com/office/drawing/2014/main" val="3146633145"/>
                    </a:ext>
                  </a:extLst>
                </a:gridCol>
                <a:gridCol w="498228">
                  <a:extLst>
                    <a:ext uri="{9D8B030D-6E8A-4147-A177-3AD203B41FA5}">
                      <a16:colId xmlns:a16="http://schemas.microsoft.com/office/drawing/2014/main" val="1192544506"/>
                    </a:ext>
                  </a:extLst>
                </a:gridCol>
                <a:gridCol w="686390">
                  <a:extLst>
                    <a:ext uri="{9D8B030D-6E8A-4147-A177-3AD203B41FA5}">
                      <a16:colId xmlns:a16="http://schemas.microsoft.com/office/drawing/2014/main" val="2641321230"/>
                    </a:ext>
                  </a:extLst>
                </a:gridCol>
                <a:gridCol w="754125">
                  <a:extLst>
                    <a:ext uri="{9D8B030D-6E8A-4147-A177-3AD203B41FA5}">
                      <a16:colId xmlns:a16="http://schemas.microsoft.com/office/drawing/2014/main" val="831347062"/>
                    </a:ext>
                  </a:extLst>
                </a:gridCol>
                <a:gridCol w="519034">
                  <a:extLst>
                    <a:ext uri="{9D8B030D-6E8A-4147-A177-3AD203B41FA5}">
                      <a16:colId xmlns:a16="http://schemas.microsoft.com/office/drawing/2014/main" val="2340943779"/>
                    </a:ext>
                  </a:extLst>
                </a:gridCol>
              </a:tblGrid>
              <a:tr h="75172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 </a:t>
                      </a:r>
                      <a:r>
                        <a:rPr lang="ru-RU" sz="1200">
                          <a:effectLst/>
                        </a:rPr>
                        <a:t>Манна-Уитни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Значимость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7200422"/>
                  </a:ext>
                </a:extLst>
              </a:tr>
              <a:tr h="241756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Автономность 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1101,5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6475389"/>
                  </a:ext>
                </a:extLst>
              </a:tr>
              <a:tr h="254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345373"/>
                  </a:ext>
                </a:extLst>
              </a:tr>
              <a:tr h="241756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Враждебность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2234485"/>
                  </a:ext>
                </a:extLst>
              </a:tr>
              <a:tr h="254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644292"/>
                  </a:ext>
                </a:extLst>
              </a:tr>
              <a:tr h="241756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Непоследовательность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908,5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6770028"/>
                  </a:ext>
                </a:extLst>
              </a:tr>
              <a:tr h="254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065077"/>
                  </a:ext>
                </a:extLst>
              </a:tr>
              <a:tr h="241756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Критика отца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751956"/>
                  </a:ext>
                </a:extLst>
              </a:tr>
              <a:tr h="254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697550"/>
                  </a:ext>
                </a:extLst>
              </a:tr>
              <a:tr h="241756"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Учёт мнения подростка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муж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1077,5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1601699"/>
                  </a:ext>
                </a:extLst>
              </a:tr>
              <a:tr h="254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жен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1,83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413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853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3574</TotalTime>
  <Words>2608</Words>
  <Application>Microsoft Office PowerPoint</Application>
  <PresentationFormat>Экран (16:9)</PresentationFormat>
  <Paragraphs>379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Тема Office</vt:lpstr>
      <vt:lpstr>ПРОГНОСТИЧЕСКАЯ МОДЕЛЬ АГРЕССИВНОСТИ МЛАДШИХ ПОДРОСТКОВ НА ОСНОВЕ ПРЕДСТАВЛЕНИЙ О СВОЕЙ СЕМЬЕ</vt:lpstr>
      <vt:lpstr>ПРОБЛЕМА</vt:lpstr>
      <vt:lpstr>АКТУАЛЬНОСТЬ</vt:lpstr>
      <vt:lpstr>ЦЕЛИ И ЗАДАЧИ ИССЛЕДОВАНИЯ</vt:lpstr>
      <vt:lpstr>ПРЕДМЕТ И ОБЪЕКТ ИССЛЕДОВАНИЯ</vt:lpstr>
      <vt:lpstr>ГИПОТЕЗЫ ИССЛЕДОВАНИЯ</vt:lpstr>
      <vt:lpstr>КОНЦЕПЦИЯ СОЦИАЛЬНЫХ ПРЕДСТАВЛЕНИЙ</vt:lpstr>
      <vt:lpstr>МЕТОДЫ ИССЛЕДОВАНИЯ</vt:lpstr>
      <vt:lpstr>ЗНАЧИМЫЕ ГЕНДЕРНЫЕ РАЗЛИЧИЯ</vt:lpstr>
      <vt:lpstr>РЕЗУЛЬТАТЫ КОРРЕЛЯЦИОННОГО АНАЛИЗА</vt:lpstr>
      <vt:lpstr>РЕЗУЛЬТАТЫ КОРРЕЛЯЦИОННОГО АНАЛИЗА</vt:lpstr>
      <vt:lpstr>РЕЗУЛЬТАТЫ РЕГРЕССИОННОГО АНАЛИЗА</vt:lpstr>
      <vt:lpstr>РЕЗУЛЬТАТЫ РЕГРЕССИОННОГО АНАЛИЗА</vt:lpstr>
      <vt:lpstr>ЗАКЛЮЧЕНИЕ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Баранова Ольга Владимировна</dc:creator>
  <cp:lastModifiedBy>Anton</cp:lastModifiedBy>
  <cp:revision>105</cp:revision>
  <dcterms:created xsi:type="dcterms:W3CDTF">2015-06-15T09:44:47Z</dcterms:created>
  <dcterms:modified xsi:type="dcterms:W3CDTF">2020-06-17T01:09:34Z</dcterms:modified>
</cp:coreProperties>
</file>