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2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9" autoAdjust="0"/>
  </p:normalViewPr>
  <p:slideViewPr>
    <p:cSldViewPr>
      <p:cViewPr>
        <p:scale>
          <a:sx n="66" d="100"/>
          <a:sy n="66" d="100"/>
        </p:scale>
        <p:origin x="-1494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D532BBA-982C-4BB7-AE89-18BAAF7EB9D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2A282C-931D-4C98-8A9B-BAA5551D28CE}" type="datetimeFigureOut">
              <a:rPr lang="ru-RU" smtClean="0"/>
              <a:t>15.06.2020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41" y="1347614"/>
            <a:ext cx="9073008" cy="1935087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Возможные </a:t>
            </a:r>
            <a:r>
              <a:rPr lang="ru-RU" sz="3600" dirty="0">
                <a:solidFill>
                  <a:srgbClr val="C00000"/>
                </a:solidFill>
              </a:rPr>
              <a:t>Я и </a:t>
            </a:r>
            <a:r>
              <a:rPr lang="ru-RU" sz="3600" dirty="0" smtClean="0">
                <a:solidFill>
                  <a:srgbClr val="C00000"/>
                </a:solidFill>
              </a:rPr>
              <a:t>особенности саморегуляции </a:t>
            </a:r>
            <a:r>
              <a:rPr lang="ru-RU" sz="3600" dirty="0">
                <a:solidFill>
                  <a:srgbClr val="C00000"/>
                </a:solidFill>
              </a:rPr>
              <a:t>в контексте </a:t>
            </a:r>
            <a:r>
              <a:rPr lang="ru-RU" sz="3600" dirty="0" smtClean="0">
                <a:solidFill>
                  <a:srgbClr val="C00000"/>
                </a:solidFill>
              </a:rPr>
              <a:t>субъективного </a:t>
            </a:r>
            <a:r>
              <a:rPr lang="ru-RU" sz="3600" dirty="0">
                <a:solidFill>
                  <a:srgbClr val="C00000"/>
                </a:solidFill>
              </a:rPr>
              <a:t>восприятия времени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009621"/>
            <a:ext cx="5688632" cy="122413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Подготовила: </a:t>
            </a:r>
            <a:r>
              <a:rPr lang="ru-RU" sz="1600" dirty="0" smtClean="0">
                <a:solidFill>
                  <a:schemeClr val="tx1"/>
                </a:solidFill>
              </a:rPr>
              <a:t>Баранова </a:t>
            </a:r>
            <a:r>
              <a:rPr lang="ru-RU" sz="1600" dirty="0" smtClean="0">
                <a:solidFill>
                  <a:schemeClr val="tx1"/>
                </a:solidFill>
              </a:rPr>
              <a:t>А.В.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Научный руководитель: </a:t>
            </a:r>
            <a:r>
              <a:rPr lang="ru-RU" altLang="ru-RU" sz="1600" dirty="0">
                <a:solidFill>
                  <a:schemeClr val="tx1"/>
                </a:solidFill>
                <a:cs typeface="Times New Roman" pitchFamily="18" charset="0"/>
              </a:rPr>
              <a:t>кандидат психологических наук, доцент Яковлева Н.В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1"/>
            <a:ext cx="949361" cy="11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968518" y="10511"/>
            <a:ext cx="2776263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cs typeface="Times New Roman" pitchFamily="18" charset="0"/>
              </a:rPr>
              <a:t>Федеральное государственное бюджетное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cs typeface="Times New Roman" pitchFamily="18" charset="0"/>
              </a:rPr>
              <a:t>образовательное учреждение высшего образования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cs typeface="Times New Roman" pitchFamily="18" charset="0"/>
              </a:rPr>
              <a:t>«Рязанский государственный медицинский университет</a:t>
            </a:r>
            <a:endParaRPr lang="ru-RU" altLang="ru-RU" sz="1100" dirty="0"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>
                <a:cs typeface="Times New Roman" pitchFamily="18" charset="0"/>
              </a:rPr>
              <a:t> имени академика И. П. Павлова» </a:t>
            </a:r>
            <a:endParaRPr lang="ru-RU" altLang="ru-RU" sz="1100" dirty="0"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cs typeface="Times New Roman" pitchFamily="18" charset="0"/>
              </a:rPr>
              <a:t>Министерства здравоохранения Российской Федерации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100" dirty="0">
                <a:cs typeface="Times New Roman" pitchFamily="18" charset="0"/>
              </a:rPr>
              <a:t>(ФГБОУ ВО РязГМУ </a:t>
            </a:r>
            <a:r>
              <a:rPr lang="ru-RU" altLang="ru-RU" sz="1100" dirty="0" smtClean="0">
                <a:cs typeface="Times New Roman" pitchFamily="18" charset="0"/>
              </a:rPr>
              <a:t>Минздрава </a:t>
            </a:r>
            <a:r>
              <a:rPr lang="ru-RU" altLang="ru-RU" sz="1100" dirty="0">
                <a:cs typeface="Times New Roman" pitchFamily="18" charset="0"/>
              </a:rPr>
              <a:t>России)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1063588" y="4041670"/>
            <a:ext cx="701682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lang="ru-RU" altLang="ru-RU" sz="1600" dirty="0" smtClean="0">
                <a:cs typeface="Times New Roman" pitchFamily="18" charset="0"/>
              </a:rPr>
              <a:t>Всероссийская молодежная конференция</a:t>
            </a:r>
            <a:br>
              <a:rPr lang="ru-RU" altLang="ru-RU" sz="1600" dirty="0" smtClean="0">
                <a:cs typeface="Times New Roman" pitchFamily="18" charset="0"/>
              </a:rPr>
            </a:br>
            <a:r>
              <a:rPr lang="ru-RU" altLang="ru-RU" sz="1600" dirty="0" smtClean="0">
                <a:cs typeface="Times New Roman" pitchFamily="18" charset="0"/>
              </a:rPr>
              <a:t>«</a:t>
            </a:r>
            <a:r>
              <a:rPr lang="ru-RU" altLang="ru-RU" sz="1600" b="1" dirty="0" smtClean="0">
                <a:cs typeface="Times New Roman" pitchFamily="18" charset="0"/>
              </a:rPr>
              <a:t>Будущее академической психологии»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1600" dirty="0" smtClean="0">
                <a:cs typeface="Times New Roman" pitchFamily="18" charset="0"/>
              </a:rPr>
              <a:t>24-26 июня 2020 года</a:t>
            </a:r>
            <a:endParaRPr lang="ru-RU" altLang="ru-RU" sz="1600" dirty="0">
              <a:cs typeface="Times New Roman" pitchFamily="18" charset="0"/>
            </a:endParaRPr>
          </a:p>
        </p:txBody>
      </p:sp>
      <p:pic>
        <p:nvPicPr>
          <p:cNvPr id="1028" name="Picture 4" descr="http://www.ipras.ru/images/122012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702"/>
            <a:ext cx="46101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90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Обсуждение результатов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7574"/>
            <a:ext cx="7681664" cy="3813026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Субъективная оценка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к достижению</a:t>
            </a:r>
            <a:r>
              <a:rPr lang="ru-RU" sz="1600" dirty="0" smtClean="0"/>
              <a:t> целей, отраженных в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желаемом ВЯ</a:t>
            </a:r>
            <a:r>
              <a:rPr lang="ru-RU" sz="1600" dirty="0" smtClean="0"/>
              <a:t>, имеет устойчивые связи с факторами субъективного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восприятия настоящего времени</a:t>
            </a:r>
            <a:r>
              <a:rPr lang="ru-RU" sz="1600" dirty="0" smtClean="0"/>
              <a:t>: чем актуальный </a:t>
            </a:r>
            <a:r>
              <a:rPr lang="ru-RU" sz="1600" dirty="0" smtClean="0"/>
              <a:t>период времени </a:t>
            </a:r>
            <a:r>
              <a:rPr lang="ru-RU" sz="1600" dirty="0" smtClean="0"/>
              <a:t>насыщеннее </a:t>
            </a:r>
            <a:r>
              <a:rPr lang="ru-RU" sz="1600" dirty="0" smtClean="0"/>
              <a:t>переживаниями (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0,381;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0,368, р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/>
              <a:t>), представляется более подконтрольным вмешательствам субъекта деятельности (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0,48, р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0,01</a:t>
            </a:r>
            <a:r>
              <a:rPr lang="ru-RU" sz="1600" dirty="0" smtClean="0">
                <a:ea typeface="Calibri"/>
                <a:cs typeface="Times New Roman"/>
              </a:rPr>
              <a:t>)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ea typeface="Calibri"/>
                <a:cs typeface="Times New Roman"/>
              </a:rPr>
              <a:t>, тем более успешным в достижении своих целей воспринимает себя человек в будущем.</a:t>
            </a:r>
          </a:p>
          <a:p>
            <a:pPr algn="just"/>
            <a:r>
              <a:rPr lang="ru-RU" sz="1600" dirty="0" smtClean="0">
                <a:ea typeface="Calibri"/>
                <a:cs typeface="Times New Roman"/>
              </a:rPr>
              <a:t>Оценка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вероятности воплощения желаемого ВЯ </a:t>
            </a:r>
            <a:r>
              <a:rPr lang="ru-RU" sz="1600" dirty="0" smtClean="0">
                <a:ea typeface="Calibri"/>
                <a:cs typeface="Times New Roman"/>
              </a:rPr>
              <a:t>имеет прямые взаимосвязи с фактором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активности прошлого </a:t>
            </a:r>
            <a:r>
              <a:rPr lang="ru-RU" sz="1600" dirty="0"/>
              <a:t>(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0,386,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>
                <a:ea typeface="Calibri"/>
                <a:cs typeface="Times New Roman"/>
              </a:rPr>
              <a:t>) и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структуры настоящего </a:t>
            </a:r>
            <a:r>
              <a:rPr lang="ru-RU" sz="1600" dirty="0"/>
              <a:t>(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0,41,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>
                <a:ea typeface="Calibri"/>
                <a:cs typeface="Times New Roman"/>
              </a:rPr>
              <a:t>). Актуализация прошлого опыта переживания времени как активного, насыщенного событиями, и восприятие ситуации настоящего времени как последовательности взаимосвязанных, подчиненных понятной логике, событий повышает уверенность личности в реализации желаемой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val="170898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Обсуждение результатов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71550"/>
            <a:ext cx="7681664" cy="402905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Субъективная значимость</a:t>
            </a:r>
            <a:r>
              <a:rPr lang="ru-RU" sz="1600" dirty="0" smtClean="0"/>
              <a:t> достижения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желаемого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ВЯ </a:t>
            </a:r>
            <a:r>
              <a:rPr lang="ru-RU" sz="1600" dirty="0" smtClean="0"/>
              <a:t>и его реализации </a:t>
            </a:r>
            <a:r>
              <a:rPr lang="ru-RU" sz="1600" dirty="0" smtClean="0"/>
              <a:t>обратно коррелируют с факторами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ощущения и структуры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настоящего времени </a:t>
            </a:r>
            <a:r>
              <a:rPr lang="ru-RU" sz="1600" dirty="0"/>
              <a:t>(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-0,415;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-0,388;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>
                <a:ea typeface="Calibri"/>
                <a:cs typeface="Times New Roman"/>
              </a:rPr>
              <a:t>)</a:t>
            </a:r>
            <a:r>
              <a:rPr lang="ru-RU" sz="1600" dirty="0" smtClean="0"/>
              <a:t>: мы полагаем, что это объясняется снижением мотивационного потенциала ВЯ, ориентированного в будущее, в ситуации достаточной субъективной удовлетворенности и поглощенности актуальным </a:t>
            </a:r>
            <a:r>
              <a:rPr lang="ru-RU" sz="1600" dirty="0" smtClean="0"/>
              <a:t>состоянием </a:t>
            </a:r>
            <a:r>
              <a:rPr lang="ru-RU" sz="1600" dirty="0" smtClean="0"/>
              <a:t>своей деятельности.  Это же положение объясняет наблюдаемую обратную корреляцию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ощущения времени настоящего</a:t>
            </a:r>
            <a:r>
              <a:rPr lang="ru-RU" sz="1600" dirty="0" smtClean="0"/>
              <a:t> и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важности избегания нежелательного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ВЯ </a:t>
            </a:r>
            <a:r>
              <a:rPr lang="ru-RU" sz="1600" dirty="0"/>
              <a:t>(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-0,342,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>
                <a:ea typeface="Calibri"/>
                <a:cs typeface="Times New Roman"/>
              </a:rPr>
              <a:t>)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: </a:t>
            </a:r>
            <a:r>
              <a:rPr lang="ru-RU" sz="1600" dirty="0" smtClean="0">
                <a:ea typeface="Calibri"/>
                <a:cs typeface="Times New Roman"/>
              </a:rPr>
              <a:t>вовлеченность в события настоящего снижает значимость предвосхищаемых возможностей вне зависимости от знака их субъективной оценки.</a:t>
            </a:r>
            <a:endParaRPr lang="ru-RU" sz="1600" dirty="0" smtClean="0"/>
          </a:p>
          <a:p>
            <a:pPr algn="just"/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противостоять воплощению избегаемого ВЯ</a:t>
            </a:r>
            <a:r>
              <a:rPr lang="ru-RU" sz="1600" dirty="0" smtClean="0"/>
              <a:t> коррелирует с субъективной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величиной времени будущего</a:t>
            </a:r>
            <a:r>
              <a:rPr lang="ru-RU" sz="1600" dirty="0" smtClean="0"/>
              <a:t>: чем более объемным  и открытым для различных возможностей переживается период будущего, тем выше оценка </a:t>
            </a:r>
            <a:r>
              <a:rPr lang="ru-RU" sz="1600" dirty="0" smtClean="0"/>
              <a:t>результатов своей </a:t>
            </a:r>
            <a:r>
              <a:rPr lang="ru-RU" sz="1600" dirty="0" smtClean="0"/>
              <a:t>деятельности, </a:t>
            </a:r>
            <a:r>
              <a:rPr lang="ru-RU" sz="1600" dirty="0" err="1" smtClean="0"/>
              <a:t>контрнаправленной</a:t>
            </a:r>
            <a:r>
              <a:rPr lang="ru-RU" sz="1600" dirty="0" smtClean="0"/>
              <a:t>  </a:t>
            </a:r>
            <a:r>
              <a:rPr lang="ru-RU" sz="1600" dirty="0"/>
              <a:t>нежелательной вероятности (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1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0,346, </a:t>
            </a:r>
            <a:r>
              <a:rPr lang="ru-RU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1600" dirty="0" smtClean="0">
                <a:ea typeface="Calibri"/>
                <a:cs typeface="Times New Roman"/>
              </a:rPr>
              <a:t>)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408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>
                <a:solidFill>
                  <a:srgbClr val="C00000"/>
                </a:solidFill>
              </a:rPr>
              <a:t>Выводы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71550"/>
            <a:ext cx="8208912" cy="41764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Таким образом, в ходе исследования гипотеза о связи параметров ВЯ и компонентов саморегуляции подтвердилась: развитые способности личности к моделированию и регуляционной гибкости способствуют более высокой оценке вероятности реализации желаемого ВЯ и противостоянию воплощению избегаемой возможности. </a:t>
            </a:r>
          </a:p>
          <a:p>
            <a:pPr algn="just"/>
            <a:r>
              <a:rPr lang="ru-RU" dirty="0" smtClean="0"/>
              <a:t>Факторы субъективного восприятия времени имеют значимые связи как с саморегуляцией деятельности, так и характером предвосхищаемых возможностей как результатов активности личности. Наиболее устойчивые взаимосвязи выявлены между регуляционной гибкостью и субъективной оценкой будущего времени, а также оценкой способности реализовать желаемое ВЯ и оценкой настоящего времени. </a:t>
            </a:r>
          </a:p>
          <a:p>
            <a:pPr algn="just"/>
            <a:r>
              <a:rPr lang="ru-RU" dirty="0" smtClean="0"/>
              <a:t>Выявленные закономерности могут быть использованы в практике специалиста в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работе с людьми, имеющими трудности в саморегуляции, а также применены в дальнейшем теоретическом изучении данной темы, в том числе в разработке </a:t>
            </a:r>
            <a:r>
              <a:rPr lang="ru-RU" smtClean="0"/>
              <a:t>конструкта Возможных 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26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349547"/>
          </a:xfrm>
        </p:spPr>
        <p:txBody>
          <a:bodyPr anchor="t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Постановка проблемы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9542"/>
            <a:ext cx="6192688" cy="4104456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latin typeface="Century" panose="02040604050505020304" pitchFamily="18" charset="0"/>
              </a:rPr>
              <a:t>Саморегуляция есть система, направленная на обеспечение </a:t>
            </a:r>
            <a:r>
              <a:rPr lang="ru-RU" sz="1200" dirty="0" smtClean="0">
                <a:latin typeface="Century" panose="02040604050505020304" pitchFamily="18" charset="0"/>
              </a:rPr>
              <a:t>деятельности</a:t>
            </a:r>
            <a:r>
              <a:rPr lang="ru-RU" sz="1200" dirty="0">
                <a:latin typeface="Century" panose="02040604050505020304" pitchFamily="18" charset="0"/>
              </a:rPr>
              <a:t>, разворачивающейся в системе определенных мотивов и целей, личностных смыслов. Цели активности так или иначе всегда связаны с планом возможного и будущего, приближением того, что еще не существует в реальности настоящего, таким образом, основой смысловой регуляции является переход от актуальной ситуации как условия организации деятельности к осмыслению ситуации, лежащей в контексте будущего и </a:t>
            </a:r>
            <a:r>
              <a:rPr lang="ru-RU" sz="1200" dirty="0" smtClean="0">
                <a:latin typeface="Century" panose="02040604050505020304" pitchFamily="18" charset="0"/>
              </a:rPr>
              <a:t>возможного </a:t>
            </a:r>
            <a:r>
              <a:rPr lang="ru-RU" sz="1200" dirty="0">
                <a:latin typeface="Century" panose="02040604050505020304" pitchFamily="18" charset="0"/>
              </a:rPr>
              <a:t>(Д.А</a:t>
            </a:r>
            <a:r>
              <a:rPr lang="ru-RU" sz="1200" dirty="0" smtClean="0">
                <a:latin typeface="Century" panose="02040604050505020304" pitchFamily="18" charset="0"/>
              </a:rPr>
              <a:t>. </a:t>
            </a:r>
            <a:r>
              <a:rPr lang="ru-RU" sz="1200" dirty="0" smtClean="0">
                <a:latin typeface="Century" panose="02040604050505020304" pitchFamily="18" charset="0"/>
              </a:rPr>
              <a:t>Леонтьев, 2015). В настоящее время наибольшая </a:t>
            </a:r>
            <a:r>
              <a:rPr lang="ru-RU" sz="1200" dirty="0">
                <a:latin typeface="Century" panose="02040604050505020304" pitchFamily="18" charset="0"/>
              </a:rPr>
              <a:t>роль в подобном предвосхищении отводится когнитивным процессам, способностям мысленно предположить возможные варианты развития ситуации и сделать в них осознанный выбор, а также способностям к автономии и самодетерминации личности, позволяющим ограничить сферу </a:t>
            </a:r>
            <a:r>
              <a:rPr lang="ru-RU" sz="1200" dirty="0" smtClean="0">
                <a:latin typeface="Century" panose="02040604050505020304" pitchFamily="18" charset="0"/>
              </a:rPr>
              <a:t>выбора, отказаться </a:t>
            </a:r>
            <a:r>
              <a:rPr lang="ru-RU" sz="1200" dirty="0">
                <a:latin typeface="Century" panose="02040604050505020304" pitchFamily="18" charset="0"/>
              </a:rPr>
              <a:t>от вероятной реализации одних </a:t>
            </a:r>
            <a:r>
              <a:rPr lang="ru-RU" sz="1200" dirty="0" smtClean="0">
                <a:latin typeface="Century" panose="02040604050505020304" pitchFamily="18" charset="0"/>
              </a:rPr>
              <a:t>целей в </a:t>
            </a:r>
            <a:r>
              <a:rPr lang="ru-RU" sz="1200" dirty="0">
                <a:latin typeface="Century" panose="02040604050505020304" pitchFamily="18" charset="0"/>
              </a:rPr>
              <a:t>пользу других (Рубинштейн С.Л</a:t>
            </a:r>
            <a:r>
              <a:rPr lang="ru-RU" sz="1200" dirty="0" smtClean="0">
                <a:latin typeface="Century" panose="02040604050505020304" pitchFamily="18" charset="0"/>
              </a:rPr>
              <a:t>., 1988). Мы полагаем, что наравне </a:t>
            </a:r>
            <a:r>
              <a:rPr lang="ru-RU" sz="1200" dirty="0" smtClean="0">
                <a:latin typeface="Century" panose="02040604050505020304" pitchFamily="18" charset="0"/>
              </a:rPr>
              <a:t>с </a:t>
            </a:r>
            <a:r>
              <a:rPr lang="ru-RU" sz="1200" dirty="0" smtClean="0">
                <a:latin typeface="Century" panose="02040604050505020304" pitchFamily="18" charset="0"/>
              </a:rPr>
              <a:t>данными конструктами для разностороннего исследования характера развертываемой во времени деятельности необходимо рассматривать также субъективное </a:t>
            </a:r>
            <a:r>
              <a:rPr lang="ru-RU" sz="1200" dirty="0" smtClean="0">
                <a:latin typeface="Century" panose="02040604050505020304" pitchFamily="18" charset="0"/>
              </a:rPr>
              <a:t>восприятие </a:t>
            </a:r>
            <a:r>
              <a:rPr lang="ru-RU" sz="1200" dirty="0" smtClean="0">
                <a:latin typeface="Century" panose="02040604050505020304" pitchFamily="18" charset="0"/>
              </a:rPr>
              <a:t>времени, </a:t>
            </a:r>
            <a:r>
              <a:rPr lang="ru-RU" sz="1200" dirty="0" smtClean="0">
                <a:latin typeface="Century" panose="02040604050505020304" pitchFamily="18" charset="0"/>
              </a:rPr>
              <a:t>факторы которого отражают </a:t>
            </a:r>
            <a:r>
              <a:rPr lang="ru-RU" sz="1200" dirty="0" smtClean="0">
                <a:latin typeface="Century" panose="02040604050505020304" pitchFamily="18" charset="0"/>
              </a:rPr>
              <a:t>качество </a:t>
            </a:r>
            <a:r>
              <a:rPr lang="ru-RU" sz="1200" dirty="0" smtClean="0">
                <a:latin typeface="Century" panose="02040604050505020304" pitchFamily="18" charset="0"/>
              </a:rPr>
              <a:t>условий деятельности, </a:t>
            </a:r>
            <a:r>
              <a:rPr lang="ru-RU" sz="1200" dirty="0" smtClean="0">
                <a:latin typeface="Century" panose="02040604050505020304" pitchFamily="18" charset="0"/>
              </a:rPr>
              <a:t>как непосредственно воспринимаемых, так и предвосхищаемых </a:t>
            </a:r>
            <a:r>
              <a:rPr lang="ru-RU" sz="1200" dirty="0" smtClean="0">
                <a:latin typeface="Century" panose="02040604050505020304" pitchFamily="18" charset="0"/>
              </a:rPr>
              <a:t>человеком, причем изучению подлежит восприятие всех трех периодов времени как взаимосвязанных и </a:t>
            </a:r>
            <a:r>
              <a:rPr lang="ru-RU" sz="1200" dirty="0" smtClean="0">
                <a:latin typeface="Century" panose="02040604050505020304" pitchFamily="18" charset="0"/>
              </a:rPr>
              <a:t>взаимовлияющих</a:t>
            </a:r>
            <a:r>
              <a:rPr lang="ru-RU" sz="1200" dirty="0">
                <a:latin typeface="Century" panose="02040604050505020304" pitchFamily="18" charset="0"/>
              </a:rPr>
              <a:t> </a:t>
            </a:r>
            <a:r>
              <a:rPr lang="ru-RU" sz="1200" dirty="0" smtClean="0">
                <a:latin typeface="Century" panose="02040604050505020304" pitchFamily="18" charset="0"/>
              </a:rPr>
              <a:t>(</a:t>
            </a:r>
            <a:r>
              <a:rPr lang="ru-RU" sz="1200" dirty="0" err="1" smtClean="0">
                <a:latin typeface="Century" panose="02040604050505020304" pitchFamily="18" charset="0"/>
              </a:rPr>
              <a:t>Вассерман</a:t>
            </a:r>
            <a:r>
              <a:rPr lang="ru-RU" sz="1200" dirty="0" smtClean="0">
                <a:latin typeface="Century" panose="02040604050505020304" pitchFamily="18" charset="0"/>
              </a:rPr>
              <a:t> Л.И., 2005)</a:t>
            </a:r>
            <a:endParaRPr lang="ru-RU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8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349547"/>
          </a:xfrm>
        </p:spPr>
        <p:txBody>
          <a:bodyPr anchor="t"/>
          <a:lstStyle/>
          <a:p>
            <a:r>
              <a:rPr lang="ru-RU" sz="2800" dirty="0" smtClean="0">
                <a:solidFill>
                  <a:srgbClr val="002060"/>
                </a:solidFill>
              </a:rPr>
              <a:t>Постановка проблемы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699542"/>
            <a:ext cx="6336704" cy="4104456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>
                <a:latin typeface="Century" panose="02040604050505020304" pitchFamily="18" charset="0"/>
              </a:rPr>
              <a:t>Предвосхищение </a:t>
            </a:r>
            <a:r>
              <a:rPr lang="ru-RU" sz="1200" dirty="0">
                <a:latin typeface="Century" panose="02040604050505020304" pitchFamily="18" charset="0"/>
              </a:rPr>
              <a:t>личностью возможностей, ожидаемых ею в </a:t>
            </a:r>
            <a:r>
              <a:rPr lang="ru-RU" sz="1200" dirty="0" smtClean="0">
                <a:latin typeface="Century" panose="02040604050505020304" pitchFamily="18" charset="0"/>
              </a:rPr>
              <a:t>своем будущем, </a:t>
            </a:r>
            <a:r>
              <a:rPr lang="ru-RU" sz="1200" dirty="0">
                <a:latin typeface="Century" panose="02040604050505020304" pitchFamily="18" charset="0"/>
              </a:rPr>
              <a:t>соотносится с конструктом Возможного Я. Возможное Я (далее – ВЯ) понимается как часть Я-концепции личности, относительно подвижная когнитивная репрезентация, отражающая индивидуально значимые цели, </a:t>
            </a:r>
            <a:r>
              <a:rPr lang="ru-RU" sz="1200" dirty="0" smtClean="0">
                <a:latin typeface="Century" panose="02040604050505020304" pitchFamily="18" charset="0"/>
              </a:rPr>
              <a:t>надежды (желаемые ВЯ) </a:t>
            </a:r>
            <a:r>
              <a:rPr lang="ru-RU" sz="1200" dirty="0">
                <a:latin typeface="Century" panose="02040604050505020304" pitchFamily="18" charset="0"/>
              </a:rPr>
              <a:t>и </a:t>
            </a:r>
            <a:r>
              <a:rPr lang="ru-RU" sz="1200" dirty="0" smtClean="0">
                <a:latin typeface="Century" panose="02040604050505020304" pitchFamily="18" charset="0"/>
              </a:rPr>
              <a:t>опасения (избегаемые ВЯ), </a:t>
            </a:r>
            <a:r>
              <a:rPr lang="ru-RU" sz="1200" dirty="0">
                <a:latin typeface="Century" panose="02040604050505020304" pitchFamily="18" charset="0"/>
              </a:rPr>
              <a:t>направленные в измерение субъективного </a:t>
            </a:r>
            <a:r>
              <a:rPr lang="ru-RU" sz="1200" dirty="0" smtClean="0">
                <a:latin typeface="Century" panose="02040604050505020304" pitchFamily="18" charset="0"/>
              </a:rPr>
              <a:t>будущего (</a:t>
            </a:r>
            <a:r>
              <a:rPr lang="en-US" sz="1200" dirty="0" smtClean="0">
                <a:latin typeface="Century" panose="02040604050505020304" pitchFamily="18" charset="0"/>
              </a:rPr>
              <a:t>Hoyle RH, </a:t>
            </a:r>
            <a:r>
              <a:rPr lang="en-US" sz="1200" dirty="0">
                <a:latin typeface="Century" panose="02040604050505020304" pitchFamily="18" charset="0"/>
              </a:rPr>
              <a:t>Sherrill </a:t>
            </a:r>
            <a:r>
              <a:rPr lang="en-US" sz="1200" dirty="0" smtClean="0">
                <a:latin typeface="Century" panose="02040604050505020304" pitchFamily="18" charset="0"/>
              </a:rPr>
              <a:t>MR</a:t>
            </a:r>
            <a:r>
              <a:rPr lang="ru-RU" sz="1200" dirty="0" smtClean="0">
                <a:latin typeface="Century" panose="02040604050505020304" pitchFamily="18" charset="0"/>
              </a:rPr>
              <a:t>, 2006)</a:t>
            </a:r>
            <a:r>
              <a:rPr lang="ru-RU" sz="1200" dirty="0" smtClean="0">
                <a:latin typeface="Century" panose="02040604050505020304" pitchFamily="18" charset="0"/>
              </a:rPr>
              <a:t>. </a:t>
            </a:r>
            <a:r>
              <a:rPr lang="ru-RU" sz="1200" dirty="0">
                <a:latin typeface="Century" panose="02040604050505020304" pitchFamily="18" charset="0"/>
              </a:rPr>
              <a:t>Данный конструкт рассматривается как исполняющий мотивационную и регуляторную функции, однако в настоящее время вопрос о механизме этого влияния остается дискутируемым. </a:t>
            </a:r>
            <a:r>
              <a:rPr lang="ru-RU" sz="1200" dirty="0" smtClean="0">
                <a:latin typeface="Century" panose="02040604050505020304" pitchFamily="18" charset="0"/>
              </a:rPr>
              <a:t>Известно, что ВЯ связан </a:t>
            </a:r>
            <a:r>
              <a:rPr lang="ru-RU" sz="1200" dirty="0">
                <a:latin typeface="Century" panose="02040604050505020304" pitchFamily="18" charset="0"/>
              </a:rPr>
              <a:t>с </a:t>
            </a:r>
            <a:r>
              <a:rPr lang="ru-RU" sz="1200" dirty="0" smtClean="0">
                <a:latin typeface="Century" panose="02040604050505020304" pitchFamily="18" charset="0"/>
              </a:rPr>
              <a:t>функциями саморегуляции: он позволяет </a:t>
            </a:r>
            <a:r>
              <a:rPr lang="ru-RU" sz="1200" dirty="0">
                <a:latin typeface="Century" panose="02040604050505020304" pitchFamily="18" charset="0"/>
              </a:rPr>
              <a:t>человеку самоопределиться в пространстве возможностей и, обладая мотивационным потенциалом, </a:t>
            </a:r>
            <a:r>
              <a:rPr lang="ru-RU" sz="1200" dirty="0" smtClean="0">
                <a:latin typeface="Century" panose="02040604050505020304" pitchFamily="18" charset="0"/>
              </a:rPr>
              <a:t>направляет </a:t>
            </a:r>
            <a:r>
              <a:rPr lang="ru-RU" sz="1200" dirty="0">
                <a:latin typeface="Century" panose="02040604050505020304" pitchFamily="18" charset="0"/>
              </a:rPr>
              <a:t>субъекта к их реализации (Василевская Е.Ю</a:t>
            </a:r>
            <a:r>
              <a:rPr lang="ru-RU" sz="1200" dirty="0" smtClean="0">
                <a:latin typeface="Century" panose="02040604050505020304" pitchFamily="18" charset="0"/>
              </a:rPr>
              <a:t>., 2019). При </a:t>
            </a:r>
            <a:r>
              <a:rPr lang="ru-RU" sz="1200" dirty="0" smtClean="0">
                <a:latin typeface="Century" panose="02040604050505020304" pitchFamily="18" charset="0"/>
              </a:rPr>
              <a:t>этом характер их связи с компонентами саморегуляции остается невыясненным</a:t>
            </a:r>
            <a:r>
              <a:rPr lang="ru-RU" sz="1200" dirty="0" smtClean="0">
                <a:latin typeface="Century" panose="02040604050505020304" pitchFamily="18" charset="0"/>
              </a:rPr>
              <a:t>.</a:t>
            </a:r>
          </a:p>
          <a:p>
            <a:pPr algn="just"/>
            <a:r>
              <a:rPr lang="ru-RU" sz="1200" dirty="0" smtClean="0">
                <a:latin typeface="Century" panose="02040604050505020304" pitchFamily="18" charset="0"/>
              </a:rPr>
              <a:t>Таким образом, обнаруживается теоретическая актуальность рассмотрения механизма взаимосвязи саморегуляции деятельности и ВЯ, отражающих субъективные перспективы личностной активности, с позиции условий реализации деятельности, в качестве которых могут быть рассмотрены особенности восприятия и переживания времени. Помимо этого, исследование имеет практическую значимость, так как позволяет определить особенности данных взаимосвязей в норме, что представляет интерес для дальнейшей разработки данной тематики в других направлениях.</a:t>
            </a:r>
            <a:endParaRPr lang="ru-RU" sz="1600" dirty="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6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2170584" cy="637579"/>
          </a:xfrm>
        </p:spPr>
        <p:txBody>
          <a:bodyPr anchor="t"/>
          <a:lstStyle/>
          <a:p>
            <a:r>
              <a:rPr lang="ru-RU" sz="3200" dirty="0" smtClean="0">
                <a:solidFill>
                  <a:srgbClr val="C00000"/>
                </a:solidFill>
              </a:rPr>
              <a:t>Цель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23528" y="843557"/>
            <a:ext cx="2952328" cy="217301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Исследование взаимосвязи параметров Возможных Я и </a:t>
            </a:r>
            <a:r>
              <a:rPr lang="ru-RU" dirty="0" smtClean="0"/>
              <a:t>особенностей саморегуляции </a:t>
            </a:r>
            <a:r>
              <a:rPr lang="ru-RU" dirty="0" smtClean="0"/>
              <a:t>в контексте субъективного восприятия времени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779912" y="843557"/>
            <a:ext cx="4320480" cy="23762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Определить, имеется ли взаимосвязь параметров выбираемых желаемых и избегаемых ВЯ и компонентов саморегуляции </a:t>
            </a:r>
          </a:p>
          <a:p>
            <a:r>
              <a:rPr lang="ru-RU" dirty="0" smtClean="0"/>
              <a:t>Установить, какие из факторов субъективного восприятия времени имеют наиболее устойчивые связи с компонентами саморегуляции и параметрами выбираемых ВЯ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51920" y="203936"/>
            <a:ext cx="4114800" cy="493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C00000"/>
                </a:solidFill>
              </a:rPr>
              <a:t>Задачи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3016573"/>
            <a:ext cx="2170584" cy="6375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C00000"/>
                </a:solidFill>
              </a:rPr>
              <a:t>Гипотезы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864" y="365187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  <a:defRPr/>
            </a:pPr>
            <a:r>
              <a:rPr lang="ru-RU" dirty="0" smtClean="0"/>
              <a:t>Параметры ВЯ имеют связи с компонентами </a:t>
            </a:r>
            <a:r>
              <a:rPr lang="ru-RU" dirty="0" smtClean="0"/>
              <a:t>саморегуляции</a:t>
            </a:r>
            <a:endParaRPr lang="ru-RU" dirty="0" smtClean="0"/>
          </a:p>
          <a:p>
            <a:pPr marL="342900" indent="-342900" algn="just">
              <a:buAutoNum type="arabicPeriod"/>
              <a:defRPr/>
            </a:pPr>
            <a:r>
              <a:rPr lang="ru-RU" dirty="0" smtClean="0"/>
              <a:t>Имеются взаимосвязи параметров ВЯ и компонентов </a:t>
            </a:r>
            <a:r>
              <a:rPr lang="ru-RU" dirty="0" smtClean="0"/>
              <a:t>саморегуляции </a:t>
            </a:r>
            <a:r>
              <a:rPr lang="ru-RU" dirty="0" smtClean="0"/>
              <a:t>с факторами субъективного восприятия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78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3479"/>
            <a:ext cx="7056784" cy="360040"/>
          </a:xfrm>
        </p:spPr>
        <p:txBody>
          <a:bodyPr anchor="t"/>
          <a:lstStyle/>
          <a:p>
            <a:r>
              <a:rPr lang="ru-RU" sz="2800" dirty="0" smtClean="0">
                <a:solidFill>
                  <a:srgbClr val="002060"/>
                </a:solidFill>
              </a:rPr>
              <a:t>Методика и характеристики выборки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83518"/>
            <a:ext cx="8136904" cy="4173066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400" dirty="0" smtClean="0"/>
              <a:t>Эмпирическое исследование </a:t>
            </a:r>
            <a:r>
              <a:rPr lang="ru-RU" sz="1400" dirty="0" smtClean="0"/>
              <a:t>проводилось в 2019 г</a:t>
            </a:r>
            <a:r>
              <a:rPr lang="ru-RU" sz="1400" dirty="0" smtClean="0"/>
              <a:t>. и предполагало добровольное участие. </a:t>
            </a:r>
            <a:r>
              <a:rPr lang="ru-RU" sz="1400" dirty="0" smtClean="0"/>
              <a:t>В рамках исследования участникам предлагалось пройти серию психодиагностических методик, среди которых были:</a:t>
            </a:r>
          </a:p>
          <a:p>
            <a:pPr indent="-342900" algn="just">
              <a:buAutoNum type="arabicParenR"/>
              <a:defRPr/>
            </a:pPr>
            <a:r>
              <a:rPr lang="ru-RU" sz="1200" dirty="0" smtClean="0"/>
              <a:t>опросник </a:t>
            </a:r>
            <a:r>
              <a:rPr lang="ru-RU" sz="1200" dirty="0"/>
              <a:t>«Стили саморегуляции поведения» (ССПМ) В.И. </a:t>
            </a:r>
            <a:r>
              <a:rPr lang="ru-RU" sz="1200" dirty="0" err="1" smtClean="0"/>
              <a:t>Моросановой</a:t>
            </a:r>
            <a:r>
              <a:rPr lang="ru-RU" sz="1200" dirty="0" smtClean="0"/>
              <a:t>, </a:t>
            </a:r>
            <a:r>
              <a:rPr lang="ru-RU" sz="1200" dirty="0"/>
              <a:t>позволяющий </a:t>
            </a:r>
            <a:r>
              <a:rPr lang="ru-RU" sz="1200" dirty="0" smtClean="0"/>
              <a:t>определить как характеристики основных регуляторных процессов </a:t>
            </a:r>
            <a:r>
              <a:rPr lang="ru-RU" sz="1200" dirty="0"/>
              <a:t>(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планирования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моделирования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программирования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результатов</a:t>
            </a:r>
            <a:r>
              <a:rPr lang="ru-RU" sz="1200" dirty="0" smtClean="0"/>
              <a:t>), так и </a:t>
            </a:r>
            <a:r>
              <a:rPr lang="ru-RU" sz="1200" dirty="0" err="1" smtClean="0"/>
              <a:t>регуляторно</a:t>
            </a:r>
            <a:r>
              <a:rPr lang="ru-RU" sz="1200" dirty="0" smtClean="0"/>
              <a:t>-личностных свойств (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гибкости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/>
              <a:t>и </a:t>
            </a:r>
            <a:r>
              <a:rPr lang="ru-RU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самостоятельности</a:t>
            </a:r>
            <a:r>
              <a:rPr lang="ru-RU" sz="1200" dirty="0" smtClean="0"/>
              <a:t>);</a:t>
            </a:r>
          </a:p>
          <a:p>
            <a:pPr indent="-342900" algn="just">
              <a:buAutoNum type="arabicParenR"/>
              <a:defRPr/>
            </a:pPr>
            <a:r>
              <a:rPr lang="ru-RU" sz="1200" dirty="0"/>
              <a:t>опросник «Семантический дифференциал времени» Л.И. </a:t>
            </a:r>
            <a:r>
              <a:rPr lang="ru-RU" sz="1200" dirty="0" err="1" smtClean="0"/>
              <a:t>Вассермана</a:t>
            </a:r>
            <a:r>
              <a:rPr lang="ru-RU" sz="1200" dirty="0"/>
              <a:t>, </a:t>
            </a:r>
            <a:r>
              <a:rPr lang="ru-RU" sz="1200" dirty="0" smtClean="0"/>
              <a:t>используемый для изучения </a:t>
            </a:r>
            <a:r>
              <a:rPr lang="ru-RU" sz="1200" dirty="0"/>
              <a:t>когнитивных и эмоциональных компонентов </a:t>
            </a:r>
            <a:r>
              <a:rPr lang="ru-RU" sz="1200" dirty="0" smtClean="0"/>
              <a:t>в субъективном </a:t>
            </a:r>
            <a:r>
              <a:rPr lang="ru-RU" sz="1200" dirty="0"/>
              <a:t>восприятии личностью индивидуального психологического </a:t>
            </a:r>
            <a:r>
              <a:rPr lang="ru-RU" sz="1200" dirty="0" smtClean="0"/>
              <a:t>времени, его 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активности, эмоциональности, величины, структуры </a:t>
            </a:r>
            <a:r>
              <a:rPr lang="ru-RU" sz="1200" dirty="0" smtClean="0"/>
              <a:t>и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ощущения</a:t>
            </a:r>
            <a:r>
              <a:rPr lang="ru-RU" sz="1200" dirty="0" smtClean="0"/>
              <a:t>;</a:t>
            </a:r>
          </a:p>
          <a:p>
            <a:pPr indent="-342900" algn="just">
              <a:buAutoNum type="arabicParenR"/>
              <a:defRPr/>
            </a:pPr>
            <a:r>
              <a:rPr lang="ru-RU" sz="1200" dirty="0" smtClean="0">
                <a:solidFill>
                  <a:prstClr val="black"/>
                </a:solidFill>
              </a:rPr>
              <a:t>методика </a:t>
            </a:r>
            <a:r>
              <a:rPr lang="ru-RU" sz="1200" dirty="0">
                <a:solidFill>
                  <a:prstClr val="black"/>
                </a:solidFill>
              </a:rPr>
              <a:t>диагностики  Возможных Я К. </a:t>
            </a:r>
            <a:r>
              <a:rPr lang="ru-RU" sz="1200" dirty="0" err="1">
                <a:solidFill>
                  <a:prstClr val="black"/>
                </a:solidFill>
              </a:rPr>
              <a:t>Хукер</a:t>
            </a:r>
            <a:r>
              <a:rPr lang="ru-RU" sz="1200" dirty="0">
                <a:solidFill>
                  <a:prstClr val="black"/>
                </a:solidFill>
              </a:rPr>
              <a:t> (перевод и модификация В.Ю. Костенко</a:t>
            </a:r>
            <a:r>
              <a:rPr lang="ru-RU" sz="1200" dirty="0" smtClean="0">
                <a:solidFill>
                  <a:prstClr val="black"/>
                </a:solidFill>
              </a:rPr>
              <a:t>): помимо качественных особенностей желаемых и избегаемых ВЯ позволяет респонденту количественно оценить свой выбор с точки зрения своих 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способностей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его осуществить/препятствовать осуществлению, 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вероятности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события в будущем вне его участия, 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частоту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и субъективную </a:t>
            </a:r>
            <a:r>
              <a:rPr lang="ru-RU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значимость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реализации данного ВЯ. </a:t>
            </a:r>
          </a:p>
          <a:p>
            <a:pPr marL="0" indent="0" algn="just">
              <a:buNone/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Полученные данные по исследуемым параметрам были статистически обработаны, для  анализа характера взаимосвязей был применен корреляционный анализ с использованием </a:t>
            </a:r>
            <a:r>
              <a:rPr lang="ru-RU" sz="1400" dirty="0" err="1"/>
              <a:t>r</a:t>
            </a:r>
            <a:r>
              <a:rPr lang="ru-RU" sz="1400" baseline="30000" dirty="0" err="1"/>
              <a:t>s</a:t>
            </a:r>
            <a:r>
              <a:rPr lang="ru-RU" sz="1400" dirty="0"/>
              <a:t>-критерий ранговой корреляции </a:t>
            </a:r>
            <a:r>
              <a:rPr lang="ru-RU" sz="1400" dirty="0" err="1" smtClean="0"/>
              <a:t>Спирмена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  <a:defRPr/>
            </a:pPr>
            <a:r>
              <a:rPr lang="ru-RU" sz="1400" dirty="0" smtClean="0"/>
              <a:t>	Общий </a:t>
            </a:r>
            <a:r>
              <a:rPr lang="ru-RU" sz="1400" dirty="0"/>
              <a:t>объем выборки составил 35 условно здоровых людей, из них 20 женщин и 15 мужчин, средний возраст которых составил 31,5 </a:t>
            </a:r>
            <a:r>
              <a:rPr lang="ru-RU" sz="1400" u="sng" dirty="0"/>
              <a:t>+</a:t>
            </a:r>
            <a:r>
              <a:rPr lang="ru-RU" sz="1400" dirty="0"/>
              <a:t> 8.34 года. Все участники принадлежали к одной культурно-социальной общности (русские), разного уровня образования (преимущественно высшее). Участие в исследовании не предполагало вознаграждения. Учет половых различий на данном этапе работы не проводился, что является перспективным для дальнейшего исследования данной темы.</a:t>
            </a:r>
          </a:p>
          <a:p>
            <a:pPr marL="0" indent="0" algn="just">
              <a:buNone/>
              <a:defRPr/>
            </a:pP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4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Результаты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71550"/>
            <a:ext cx="7620000" cy="432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 smtClean="0"/>
              <a:t>Проверка исследовательской гипотезы №1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58795"/>
              </p:ext>
            </p:extLst>
          </p:nvPr>
        </p:nvGraphicFramePr>
        <p:xfrm>
          <a:off x="1115616" y="1275606"/>
          <a:ext cx="6192688" cy="2088234"/>
        </p:xfrm>
        <a:graphic>
          <a:graphicData uri="http://schemas.openxmlformats.org/drawingml/2006/table">
            <a:tbl>
              <a:tblPr/>
              <a:tblGrid>
                <a:gridCol w="774086"/>
                <a:gridCol w="774086"/>
                <a:gridCol w="774086"/>
                <a:gridCol w="774086"/>
                <a:gridCol w="774086"/>
                <a:gridCol w="774086"/>
                <a:gridCol w="774086"/>
                <a:gridCol w="774086"/>
              </a:tblGrid>
              <a:tr h="232026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ОУС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СВ</a:t>
                      </a:r>
                      <a:r>
                        <a:rPr lang="ru-RU" sz="1400" dirty="0" smtClean="0"/>
                        <a:t>(ж)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ВВ</a:t>
                      </a:r>
                      <a:r>
                        <a:rPr lang="ru-RU" sz="1400" dirty="0" smtClean="0"/>
                        <a:t>(ж)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0,413*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(ж)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(ж)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-,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СВ</a:t>
                      </a:r>
                      <a:r>
                        <a:rPr lang="ru-RU" sz="1400" dirty="0" smtClean="0"/>
                        <a:t>(и)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0,45**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ВВ(и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ЧМ(и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В(и)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-,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-0,236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357986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,где </a:t>
            </a:r>
            <a:r>
              <a:rPr lang="ru-RU" sz="1200" dirty="0" err="1"/>
              <a:t>Пл</a:t>
            </a:r>
            <a:r>
              <a:rPr lang="ru-RU" sz="1200" dirty="0"/>
              <a:t> - планирование, М - моделирование, Пр - программирование, ОР - оценивание результатов, Г - гибкость, С - самостоятельность, ОУС - общий уровень </a:t>
            </a:r>
            <a:r>
              <a:rPr lang="ru-RU" sz="1200" dirty="0" smtClean="0"/>
              <a:t>саморегуляции;</a:t>
            </a:r>
          </a:p>
          <a:p>
            <a:r>
              <a:rPr lang="ru-RU" sz="1200" dirty="0" smtClean="0"/>
              <a:t>СВ (ж) </a:t>
            </a:r>
            <a:r>
              <a:rPr lang="ru-RU" sz="1200" dirty="0"/>
              <a:t>- способность воплотить желаемое ВЯ, ВВ (ж) </a:t>
            </a:r>
            <a:r>
              <a:rPr lang="ru-RU" sz="1200" dirty="0" smtClean="0"/>
              <a:t>- </a:t>
            </a:r>
            <a:r>
              <a:rPr lang="ru-RU" sz="1200" dirty="0"/>
              <a:t>вероятность воплощения желаемого ВЯ, ЧМ (ж) </a:t>
            </a:r>
            <a:r>
              <a:rPr lang="ru-RU" sz="1200" dirty="0" smtClean="0"/>
              <a:t>-  </a:t>
            </a:r>
            <a:r>
              <a:rPr lang="ru-RU" sz="1200" dirty="0"/>
              <a:t>частота мыслей о желаемом ВЯ, В - важность желаемого </a:t>
            </a:r>
            <a:r>
              <a:rPr lang="ru-RU" sz="1200" dirty="0" smtClean="0"/>
              <a:t>ВЯ; </a:t>
            </a:r>
          </a:p>
          <a:p>
            <a:r>
              <a:rPr lang="ru-RU" sz="1200" dirty="0" smtClean="0"/>
              <a:t>СВ (и) </a:t>
            </a:r>
            <a:r>
              <a:rPr lang="ru-RU" sz="1200" dirty="0"/>
              <a:t>- способность противостоять воплощению избегаемого ВЯ, ВВ </a:t>
            </a:r>
            <a:r>
              <a:rPr lang="ru-RU" sz="1200" dirty="0" smtClean="0"/>
              <a:t>(и) - </a:t>
            </a:r>
            <a:r>
              <a:rPr lang="ru-RU" sz="1200" dirty="0"/>
              <a:t>вероятность воплощения избегаемого ВЯ, ЧМ </a:t>
            </a:r>
            <a:r>
              <a:rPr lang="ru-RU" sz="1200" dirty="0" smtClean="0"/>
              <a:t> (и)- </a:t>
            </a:r>
            <a:r>
              <a:rPr lang="ru-RU" sz="1200" dirty="0"/>
              <a:t>частота мыслей об избегаемом ВЯ, </a:t>
            </a:r>
            <a:r>
              <a:rPr lang="ru-RU" sz="1200" dirty="0" smtClean="0"/>
              <a:t>В (и) </a:t>
            </a:r>
            <a:r>
              <a:rPr lang="ru-RU" sz="1200" dirty="0"/>
              <a:t>- важность предотвращения избегаемого </a:t>
            </a:r>
            <a:r>
              <a:rPr lang="ru-RU" sz="1200" dirty="0" smtClean="0"/>
              <a:t>ВЯ.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2427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Обсуждение результатов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7574"/>
            <a:ext cx="7609656" cy="381302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результате корреляционного </a:t>
            </a:r>
            <a:r>
              <a:rPr lang="ru-RU" dirty="0"/>
              <a:t>анализа параметров выбираемых желаемых и избегаемых ВЯ и характеристик саморегуляции </a:t>
            </a:r>
            <a:r>
              <a:rPr lang="ru-RU" dirty="0" smtClean="0"/>
              <a:t>была </a:t>
            </a:r>
            <a:r>
              <a:rPr lang="ru-RU" dirty="0" smtClean="0"/>
              <a:t>выявлена устойчивая взаимосвязь оценки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вероятности воплощения желаемого ВЯ</a:t>
            </a:r>
            <a:r>
              <a:rPr lang="ru-RU" dirty="0" smtClean="0"/>
              <a:t> и  способности к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условий деятельности </a:t>
            </a:r>
            <a:r>
              <a:rPr lang="ru-RU" dirty="0"/>
              <a:t>(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0,413, p&lt;0,05</a:t>
            </a:r>
            <a:r>
              <a:rPr lang="ru-RU" dirty="0" smtClean="0"/>
              <a:t>). Мы полагаем, что чем более развита способность личности выделять в деятельности значимые внутренние и внешние условия, тем выше ее способность к прогнозированию и организации успешного течения деятельности, ведущей к достижению отставленных в будущее положительных ожиданий.</a:t>
            </a:r>
          </a:p>
          <a:p>
            <a:pPr algn="just"/>
            <a:r>
              <a:rPr lang="ru-RU" dirty="0" smtClean="0"/>
              <a:t>Также отмечается устойчивая взаимосвязь субъективной оценки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препятствовать воплощению избегаемого ВЯ</a:t>
            </a:r>
            <a:r>
              <a:rPr lang="ru-RU" dirty="0" smtClean="0"/>
              <a:t> и уровня развития регуляционной 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гибкости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(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0,4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p&lt;0,0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/>
              <a:t>). Способность адекватно быстро реагировать на изменения в условиях деятельности позволяет ощущать себя готовым к непредвиденным, в том числе нежелательным, возможным событиям. Это чувство готовности лежит в основе уверенности </a:t>
            </a:r>
            <a:r>
              <a:rPr lang="ru-RU" dirty="0"/>
              <a:t>в собственных </a:t>
            </a:r>
            <a:r>
              <a:rPr lang="ru-RU" dirty="0" smtClean="0"/>
              <a:t>силах, направленных на недопущение реализации избегаемой возможной будущности.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2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059" y="123478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Результаты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7534"/>
            <a:ext cx="7620000" cy="432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 smtClean="0"/>
              <a:t>Проверка исследовательской гипотезы №2.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8059" y="429994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,где </a:t>
            </a:r>
            <a:r>
              <a:rPr lang="ru-RU" sz="1200" dirty="0"/>
              <a:t>АВ - активность времени, ЭВ - эмоциональность времени, </a:t>
            </a:r>
            <a:r>
              <a:rPr lang="ru-RU" sz="1200" dirty="0" err="1" smtClean="0"/>
              <a:t>ВВр</a:t>
            </a:r>
            <a:r>
              <a:rPr lang="ru-RU" sz="1200" dirty="0" smtClean="0"/>
              <a:t> </a:t>
            </a:r>
            <a:r>
              <a:rPr lang="ru-RU" sz="1200" dirty="0"/>
              <a:t>- величина времени, ОВ - ощущение времени, </a:t>
            </a:r>
            <a:r>
              <a:rPr lang="ru-RU" sz="1200" dirty="0" err="1" smtClean="0"/>
              <a:t>СтВ</a:t>
            </a:r>
            <a:r>
              <a:rPr lang="ru-RU" sz="1200" dirty="0" smtClean="0"/>
              <a:t> </a:t>
            </a:r>
            <a:r>
              <a:rPr lang="ru-RU" sz="1200" dirty="0"/>
              <a:t>- структура </a:t>
            </a:r>
            <a:r>
              <a:rPr lang="ru-RU" sz="1200" dirty="0" smtClean="0"/>
              <a:t>времени, ООВ – общая оценка времени; (п) – прошлое, (н) – настоящее, (б) – будущее (другие обозначения сохраняются).</a:t>
            </a:r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844403"/>
              </p:ext>
            </p:extLst>
          </p:nvPr>
        </p:nvGraphicFramePr>
        <p:xfrm>
          <a:off x="539552" y="1059582"/>
          <a:ext cx="7620001" cy="3277356"/>
        </p:xfrm>
        <a:graphic>
          <a:graphicData uri="http://schemas.openxmlformats.org/drawingml/2006/table">
            <a:tbl>
              <a:tblPr firstRow="1" firstCol="1" bandRow="1"/>
              <a:tblGrid>
                <a:gridCol w="640869"/>
                <a:gridCol w="477305"/>
                <a:gridCol w="477305"/>
                <a:gridCol w="477305"/>
                <a:gridCol w="477305"/>
                <a:gridCol w="477305"/>
                <a:gridCol w="477305"/>
                <a:gridCol w="477305"/>
                <a:gridCol w="482492"/>
                <a:gridCol w="576064"/>
                <a:gridCol w="521790"/>
                <a:gridCol w="477305"/>
                <a:gridCol w="526782"/>
                <a:gridCol w="526782"/>
                <a:gridCol w="526782"/>
              </a:tblGrid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ВВр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ВВр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СтВ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ООВ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-0,523**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0,336*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0,389*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0,397*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0,366*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0,521**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0,453**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0,534**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0,594**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0,367*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0,339*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0,381*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0,368*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0,48**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0,467**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0,386*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0,41*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-0,415*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-0,388*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-0,391*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0,346</a:t>
                      </a: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100" dirty="0">
                          <a:effectLst/>
                          <a:latin typeface="Centaur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-0,342*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51515"/>
                          </a:solidFill>
                          <a:effectLst/>
                          <a:latin typeface="Centaur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3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 anchor="t"/>
          <a:lstStyle/>
          <a:p>
            <a:r>
              <a:rPr lang="ru-RU" sz="3200" dirty="0" smtClean="0"/>
              <a:t>Обсуждение результатов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7681664" cy="39570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По результатам корреляционного анализа видим, что наиболее сильные взаимосвязи обнаруживаются между факторами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субъективного восприятия будущего времени </a:t>
            </a:r>
            <a:r>
              <a:rPr lang="ru-RU" dirty="0" smtClean="0"/>
              <a:t>и способностью к регуляционной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гибкости</a:t>
            </a:r>
            <a:r>
              <a:rPr lang="ru-RU" dirty="0" smtClean="0"/>
              <a:t>: </a:t>
            </a:r>
            <a:r>
              <a:rPr lang="ru-RU" dirty="0"/>
              <a:t>высокий уровень способности к перестройке программы поведения позволяет ориентировать свою деятельность на разнообразные возможные условия, </a:t>
            </a:r>
            <a:r>
              <a:rPr lang="ru-RU" dirty="0" smtClean="0"/>
              <a:t>повышая тем </a:t>
            </a:r>
            <a:r>
              <a:rPr lang="ru-RU" dirty="0"/>
              <a:t>самым </a:t>
            </a:r>
            <a:r>
              <a:rPr lang="ru-RU" dirty="0" smtClean="0"/>
              <a:t>вероятность успешности возможных исходов. </a:t>
            </a:r>
            <a:r>
              <a:rPr lang="ru-RU" dirty="0"/>
              <a:t>Это в свою очередь создает уверенность в результативности поведения и влияет на позитивное отношение к </a:t>
            </a:r>
            <a:r>
              <a:rPr lang="ru-RU" dirty="0" smtClean="0"/>
              <a:t>будущему: оно воспринимается более оптимистичным (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0,521,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р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0,01</a:t>
            </a:r>
            <a:r>
              <a:rPr lang="ru-RU" dirty="0" smtClean="0"/>
              <a:t>), событийно насыщенным (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0,453,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р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0,01</a:t>
            </a:r>
            <a:r>
              <a:rPr lang="ru-RU" dirty="0" smtClean="0"/>
              <a:t>), более понятным и безопасным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0,534</a:t>
            </a:r>
            <a:r>
              <a:rPr lang="ru-RU" sz="2400" dirty="0" smtClean="0">
                <a:solidFill>
                  <a:srgbClr val="151515"/>
                </a:solidFill>
                <a:ea typeface="Calibri"/>
                <a:cs typeface="Times New Roman"/>
              </a:rPr>
              <a:t>,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р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0,01</a:t>
            </a:r>
            <a:r>
              <a:rPr lang="ru-RU" dirty="0" smtClean="0"/>
              <a:t>).</a:t>
            </a:r>
            <a:endParaRPr lang="ru-RU" dirty="0" smtClean="0"/>
          </a:p>
          <a:p>
            <a:pPr algn="just"/>
            <a:r>
              <a:rPr lang="ru-RU" dirty="0" smtClean="0"/>
              <a:t>Обращает внимание устойчивая обратная корреляция способностей к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ситуации и фактора восприятия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будущего времени </a:t>
            </a:r>
            <a:r>
              <a:rPr lang="ru-RU" dirty="0" smtClean="0"/>
              <a:t>как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активного</a:t>
            </a:r>
            <a:r>
              <a:rPr lang="ru-RU" dirty="0" smtClean="0"/>
              <a:t>, напряженного (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4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-0,523, р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0,01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  <a:r>
              <a:rPr lang="ru-RU" dirty="0" smtClean="0"/>
              <a:t>. Мы предполагаем, что предвосхищение динамичного развертывания событий и деятельности, их потенциальная </a:t>
            </a:r>
            <a:r>
              <a:rPr lang="ru-RU" dirty="0" err="1" smtClean="0"/>
              <a:t>непрогнозируемость</a:t>
            </a:r>
            <a:r>
              <a:rPr lang="ru-RU" dirty="0" smtClean="0"/>
              <a:t> снижает потребность в продумывании условий и деталей деятельности, больше ориентируя на спонтанные и неожиданные решения. </a:t>
            </a:r>
          </a:p>
          <a:p>
            <a:pPr algn="just"/>
            <a:r>
              <a:rPr lang="ru-RU" dirty="0" smtClean="0"/>
              <a:t>В то же время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программирование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результатов </a:t>
            </a:r>
            <a:r>
              <a:rPr lang="ru-RU" dirty="0" smtClean="0"/>
              <a:t>деятельности более связанны с характером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ощущения прошлого</a:t>
            </a:r>
            <a:r>
              <a:rPr lang="ru-RU" dirty="0" smtClean="0"/>
              <a:t>: </a:t>
            </a:r>
            <a:r>
              <a:rPr lang="ru-RU" dirty="0" smtClean="0"/>
              <a:t>психологическая связь с прошлым, интуитивное восприятие его событий как личностно значимых актуализирует переживания прошлого опыта, что поощряет его использование в продумывании, детализации действий по достижению ставимых целей деятельности (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0,336, р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  <a:r>
              <a:rPr lang="ru-RU" dirty="0" smtClean="0"/>
              <a:t> и сравнении их уровня с прошлыми результатами (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sэмп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0,389, р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&lt;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0,05</a:t>
            </a:r>
            <a:r>
              <a:rPr lang="ru-RU" sz="2000" dirty="0" smtClean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754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Изящно, со вкусом, ну вы поняли">
      <a:majorFont>
        <a:latin typeface="Cambria"/>
        <a:ea typeface=""/>
        <a:cs typeface=""/>
      </a:majorFont>
      <a:minorFont>
        <a:latin typeface="Centaur"/>
        <a:ea typeface=""/>
        <a:cs typeface="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751</TotalTime>
  <Words>1921</Words>
  <Application>Microsoft Office PowerPoint</Application>
  <PresentationFormat>Экран (16:9)</PresentationFormat>
  <Paragraphs>292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Возможные Я и особенности саморегуляции в контексте субъективного восприятия времени</vt:lpstr>
      <vt:lpstr>Постановка проблемы</vt:lpstr>
      <vt:lpstr>Постановка проблемы</vt:lpstr>
      <vt:lpstr>Цель</vt:lpstr>
      <vt:lpstr>Методика и характеристики выборки</vt:lpstr>
      <vt:lpstr>Результаты</vt:lpstr>
      <vt:lpstr>Обсуждение результатов</vt:lpstr>
      <vt:lpstr>Результаты</vt:lpstr>
      <vt:lpstr>Обсуждение результатов</vt:lpstr>
      <vt:lpstr>Обсуждение результатов</vt:lpstr>
      <vt:lpstr>Обсуждение результатов</vt:lpstr>
      <vt:lpstr>Выводы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Здоровьесберегающая деятельность пациентов с дегенеративно-дистрофическими заболеваниями позвоночника в контексте восприятия субъективного времени</dc:title>
  <dc:creator>user</dc:creator>
  <cp:lastModifiedBy>user</cp:lastModifiedBy>
  <cp:revision>57</cp:revision>
  <dcterms:created xsi:type="dcterms:W3CDTF">2020-06-10T16:52:14Z</dcterms:created>
  <dcterms:modified xsi:type="dcterms:W3CDTF">2020-06-15T20:44:00Z</dcterms:modified>
</cp:coreProperties>
</file>