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61" r:id="rId3"/>
    <p:sldId id="287" r:id="rId4"/>
    <p:sldId id="288" r:id="rId5"/>
    <p:sldId id="290" r:id="rId6"/>
    <p:sldId id="289" r:id="rId7"/>
    <p:sldId id="291" r:id="rId8"/>
    <p:sldId id="293" r:id="rId9"/>
    <p:sldId id="294" r:id="rId10"/>
    <p:sldId id="295" r:id="rId11"/>
    <p:sldId id="296" r:id="rId12"/>
    <p:sldId id="302" r:id="rId13"/>
    <p:sldId id="301" r:id="rId14"/>
    <p:sldId id="303" r:id="rId15"/>
    <p:sldId id="259" r:id="rId16"/>
  </p:sldIdLst>
  <p:sldSz cx="9144000" cy="5143500" type="screen16x9"/>
  <p:notesSz cx="6858000" cy="9144000"/>
  <p:embeddedFontLst>
    <p:embeddedFont>
      <p:font typeface="Dosis" charset="0"/>
      <p:regular r:id="rId18"/>
      <p:bold r:id="rId19"/>
    </p:embeddedFont>
    <p:embeddedFont>
      <p:font typeface="Roboto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EB634434-9A66-41ED-A2B9-D17B5DADFCD6}">
  <a:tblStyle styleId="{EB634434-9A66-41ED-A2B9-D17B5DADFCD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Показатели интеллектуальной лабильности</a:t>
            </a:r>
            <a:endParaRPr lang="ru-RU" sz="14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Высокая</c:v>
                </c:pt>
                <c:pt idx="1">
                  <c:v>Средняя</c:v>
                </c:pt>
                <c:pt idx="2">
                  <c:v>Ниже среднего</c:v>
                </c:pt>
                <c:pt idx="3">
                  <c:v>Низкая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22.5</c:v>
                </c:pt>
                <c:pt idx="1">
                  <c:v>22.5</c:v>
                </c:pt>
                <c:pt idx="2">
                  <c:v>27.5</c:v>
                </c:pt>
                <c:pt idx="3">
                  <c:v>27.5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Показатели</a:t>
            </a:r>
            <a:r>
              <a:rPr lang="ru-RU" sz="1400" baseline="0" dirty="0" smtClean="0"/>
              <a:t> свойств </a:t>
            </a:r>
            <a:br>
              <a:rPr lang="ru-RU" sz="1400" baseline="0" dirty="0" smtClean="0"/>
            </a:br>
            <a:r>
              <a:rPr lang="ru-RU" sz="1400" baseline="0" dirty="0" smtClean="0"/>
              <a:t>нервной системы</a:t>
            </a:r>
            <a:endParaRPr lang="ru-RU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Лабильность</c:v>
                </c:pt>
                <c:pt idx="1">
                  <c:v>Выносливость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Выше среднего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Лабильность</c:v>
                </c:pt>
                <c:pt idx="1">
                  <c:v>Выносливость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12.5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Лабильность</c:v>
                </c:pt>
                <c:pt idx="1">
                  <c:v>Выносливость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15</c:v>
                </c:pt>
                <c:pt idx="1">
                  <c:v>25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Ниже среднего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Лабильность</c:v>
                </c:pt>
                <c:pt idx="1">
                  <c:v>Выносливость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45</c:v>
                </c:pt>
                <c:pt idx="1">
                  <c:v>40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Лабильность</c:v>
                </c:pt>
                <c:pt idx="1">
                  <c:v>Выносливость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30</c:v>
                </c:pt>
                <c:pt idx="1">
                  <c:v>20</c:v>
                </c:pt>
              </c:numCache>
            </c:numRef>
          </c:val>
        </c:ser>
        <c:axId val="138715520"/>
        <c:axId val="138717056"/>
      </c:barChart>
      <c:catAx>
        <c:axId val="138715520"/>
        <c:scaling>
          <c:orientation val="minMax"/>
        </c:scaling>
        <c:axPos val="b"/>
        <c:majorTickMark val="none"/>
        <c:tickLblPos val="nextTo"/>
        <c:crossAx val="138717056"/>
        <c:crosses val="autoZero"/>
        <c:auto val="1"/>
        <c:lblAlgn val="ctr"/>
        <c:lblOffset val="100"/>
      </c:catAx>
      <c:valAx>
        <c:axId val="1387170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387155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Эффективность работы</c:v>
                </c:pt>
                <c:pt idx="1">
                  <c:v>Степень врабатываемости</c:v>
                </c:pt>
                <c:pt idx="2">
                  <c:v>Психическая устойчивость</c:v>
                </c:pt>
                <c:pt idx="3">
                  <c:v>Переключаемость внимания</c:v>
                </c:pt>
                <c:pt idx="4">
                  <c:v>Распределение внимания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0.7750000000000058</c:v>
                </c:pt>
                <c:pt idx="1">
                  <c:v>0.72500000000000064</c:v>
                </c:pt>
                <c:pt idx="2" formatCode="0%">
                  <c:v>0.75000000000000511</c:v>
                </c:pt>
                <c:pt idx="3" formatCode="0%">
                  <c:v>0.75000000000000511</c:v>
                </c:pt>
                <c:pt idx="4">
                  <c:v>0.67500000000000648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нормы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Эффективность работы</c:v>
                </c:pt>
                <c:pt idx="1">
                  <c:v>Степень врабатываемости</c:v>
                </c:pt>
                <c:pt idx="2">
                  <c:v>Психическая устойчивость</c:v>
                </c:pt>
                <c:pt idx="3">
                  <c:v>Переключаемость внимания</c:v>
                </c:pt>
                <c:pt idx="4">
                  <c:v>Распределение внимания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0.22500000000000001</c:v>
                </c:pt>
                <c:pt idx="1">
                  <c:v>0.27500000000000002</c:v>
                </c:pt>
                <c:pt idx="2" formatCode="0%">
                  <c:v>0.25</c:v>
                </c:pt>
                <c:pt idx="3" formatCode="0%">
                  <c:v>0.25</c:v>
                </c:pt>
                <c:pt idx="4">
                  <c:v>0.32500000000000284</c:v>
                </c:pt>
              </c:numCache>
            </c:numRef>
          </c:val>
        </c:ser>
        <c:axId val="138737920"/>
        <c:axId val="136245248"/>
      </c:barChart>
      <c:catAx>
        <c:axId val="138737920"/>
        <c:scaling>
          <c:orientation val="minMax"/>
        </c:scaling>
        <c:axPos val="b"/>
        <c:majorTickMark val="none"/>
        <c:tickLblPos val="nextTo"/>
        <c:crossAx val="136245248"/>
        <c:crosses val="autoZero"/>
        <c:auto val="1"/>
        <c:lblAlgn val="ctr"/>
        <c:lblOffset val="100"/>
      </c:catAx>
      <c:valAx>
        <c:axId val="1362452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Проценты</a:t>
                </a:r>
              </a:p>
            </c:rich>
          </c:tx>
          <c:layout/>
        </c:title>
        <c:numFmt formatCode="0.00%" sourceLinked="1"/>
        <c:majorTickMark val="none"/>
        <c:tickLblPos val="nextTo"/>
        <c:crossAx val="1387379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400"/>
            </a:pPr>
            <a:r>
              <a:rPr lang="ru-RU" sz="1400" dirty="0" err="1"/>
              <a:t>Предметно-деятельностные</a:t>
            </a:r>
            <a:r>
              <a:rPr lang="ru-RU" sz="1400" baseline="0" dirty="0"/>
              <a:t> </a:t>
            </a:r>
            <a:r>
              <a:rPr lang="ru-RU" sz="1400" baseline="0" dirty="0" smtClean="0"/>
              <a:t>свойства </a:t>
            </a:r>
            <a:endParaRPr lang="ru-RU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Предметная эргичность</c:v>
                </c:pt>
                <c:pt idx="1">
                  <c:v>Пластичность</c:v>
                </c:pt>
                <c:pt idx="2">
                  <c:v>Темп</c:v>
                </c:pt>
                <c:pt idx="3">
                  <c:v>Эмоциональность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32.5</c:v>
                </c:pt>
                <c:pt idx="1">
                  <c:v>45</c:v>
                </c:pt>
                <c:pt idx="2">
                  <c:v>57.5</c:v>
                </c:pt>
                <c:pt idx="3">
                  <c:v>17.5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Предметная эргичность</c:v>
                </c:pt>
                <c:pt idx="1">
                  <c:v>Пластичность</c:v>
                </c:pt>
                <c:pt idx="2">
                  <c:v>Темп</c:v>
                </c:pt>
                <c:pt idx="3">
                  <c:v>Эмоциональность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60</c:v>
                </c:pt>
                <c:pt idx="1">
                  <c:v>40</c:v>
                </c:pt>
                <c:pt idx="2">
                  <c:v>35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Предметная эргичность</c:v>
                </c:pt>
                <c:pt idx="1">
                  <c:v>Пластичность</c:v>
                </c:pt>
                <c:pt idx="2">
                  <c:v>Темп</c:v>
                </c:pt>
                <c:pt idx="3">
                  <c:v>Эмоциональность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7.5</c:v>
                </c:pt>
                <c:pt idx="1">
                  <c:v>15</c:v>
                </c:pt>
                <c:pt idx="2">
                  <c:v>7.5</c:v>
                </c:pt>
                <c:pt idx="3">
                  <c:v>32.5</c:v>
                </c:pt>
              </c:numCache>
            </c:numRef>
          </c:val>
        </c:ser>
        <c:axId val="139283456"/>
        <c:axId val="139289344"/>
      </c:barChart>
      <c:catAx>
        <c:axId val="139283456"/>
        <c:scaling>
          <c:orientation val="minMax"/>
        </c:scaling>
        <c:axPos val="b"/>
        <c:majorTickMark val="none"/>
        <c:tickLblPos val="nextTo"/>
        <c:crossAx val="139289344"/>
        <c:crosses val="autoZero"/>
        <c:auto val="1"/>
        <c:lblAlgn val="ctr"/>
        <c:lblOffset val="100"/>
      </c:catAx>
      <c:valAx>
        <c:axId val="139289344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1392834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Свойства</a:t>
            </a:r>
            <a:r>
              <a:rPr lang="ru-RU" sz="1400" baseline="0"/>
              <a:t> личности по Г.Айзенку</a:t>
            </a:r>
            <a:endParaRPr lang="ru-RU" sz="1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Тревожность</c:v>
                </c:pt>
                <c:pt idx="1">
                  <c:v>Фрустрация</c:v>
                </c:pt>
                <c:pt idx="2">
                  <c:v>Агрессивность</c:v>
                </c:pt>
                <c:pt idx="3">
                  <c:v>Ригидность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Тревожность</c:v>
                </c:pt>
                <c:pt idx="1">
                  <c:v>Фрустрация</c:v>
                </c:pt>
                <c:pt idx="2">
                  <c:v>Агрессивность</c:v>
                </c:pt>
                <c:pt idx="3">
                  <c:v>Ригидность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52.5</c:v>
                </c:pt>
                <c:pt idx="1">
                  <c:v>25</c:v>
                </c:pt>
                <c:pt idx="2">
                  <c:v>52.2</c:v>
                </c:pt>
                <c:pt idx="3">
                  <c:v>52.5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Тревожность</c:v>
                </c:pt>
                <c:pt idx="1">
                  <c:v>Фрустрация</c:v>
                </c:pt>
                <c:pt idx="2">
                  <c:v>Агрессивность</c:v>
                </c:pt>
                <c:pt idx="3">
                  <c:v>Ригидность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47.5</c:v>
                </c:pt>
                <c:pt idx="1">
                  <c:v>75</c:v>
                </c:pt>
                <c:pt idx="2">
                  <c:v>47.5</c:v>
                </c:pt>
                <c:pt idx="3">
                  <c:v>47.5</c:v>
                </c:pt>
              </c:numCache>
            </c:numRef>
          </c:val>
        </c:ser>
        <c:axId val="139144576"/>
        <c:axId val="139154560"/>
      </c:barChart>
      <c:catAx>
        <c:axId val="139144576"/>
        <c:scaling>
          <c:orientation val="minMax"/>
        </c:scaling>
        <c:axPos val="b"/>
        <c:majorTickMark val="none"/>
        <c:tickLblPos val="nextTo"/>
        <c:crossAx val="139154560"/>
        <c:crosses val="autoZero"/>
        <c:auto val="1"/>
        <c:lblAlgn val="ctr"/>
        <c:lblOffset val="100"/>
      </c:catAx>
      <c:valAx>
        <c:axId val="139154560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1391445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Стили</a:t>
            </a:r>
            <a:r>
              <a:rPr lang="ru-RU" baseline="0"/>
              <a:t> принятия решений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Бдительность</c:v>
                </c:pt>
                <c:pt idx="1">
                  <c:v>Избегание</c:v>
                </c:pt>
                <c:pt idx="2">
                  <c:v>Прокрастинация</c:v>
                </c:pt>
                <c:pt idx="3">
                  <c:v>Сверхбдительность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35</c:v>
                </c:pt>
                <c:pt idx="2">
                  <c:v>17.5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Бдительность</c:v>
                </c:pt>
                <c:pt idx="1">
                  <c:v>Избегание</c:v>
                </c:pt>
                <c:pt idx="2">
                  <c:v>Прокрастинация</c:v>
                </c:pt>
                <c:pt idx="3">
                  <c:v>Сверхбдительность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</c:v>
                </c:pt>
                <c:pt idx="1">
                  <c:v>65</c:v>
                </c:pt>
                <c:pt idx="2">
                  <c:v>82.5</c:v>
                </c:pt>
                <c:pt idx="3">
                  <c:v>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Бдительность</c:v>
                </c:pt>
                <c:pt idx="1">
                  <c:v>Избегание</c:v>
                </c:pt>
                <c:pt idx="2">
                  <c:v>Прокрастинация</c:v>
                </c:pt>
                <c:pt idx="3">
                  <c:v>Сверхбдительность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139559296"/>
        <c:axId val="139560832"/>
      </c:barChart>
      <c:catAx>
        <c:axId val="139559296"/>
        <c:scaling>
          <c:orientation val="minMax"/>
        </c:scaling>
        <c:axPos val="b"/>
        <c:majorTickMark val="none"/>
        <c:tickLblPos val="nextTo"/>
        <c:crossAx val="139560832"/>
        <c:crosses val="autoZero"/>
        <c:auto val="1"/>
        <c:lblAlgn val="ctr"/>
        <c:lblOffset val="100"/>
      </c:catAx>
      <c:valAx>
        <c:axId val="139560832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1395592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396363367033302"/>
          <c:y val="0"/>
        </c:manualLayout>
      </c:layout>
      <c:txPr>
        <a:bodyPr/>
        <a:lstStyle/>
        <a:p>
          <a:pPr>
            <a:defRPr sz="18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Склонность к риску</c:v>
                </c:pt>
              </c:strCache>
            </c:strRef>
          </c:tx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Сверхосторожность</c:v>
                </c:pt>
                <c:pt idx="1">
                  <c:v>Высокая осторожность</c:v>
                </c:pt>
                <c:pt idx="2">
                  <c:v>Средний уровень склонности к риску</c:v>
                </c:pt>
                <c:pt idx="3">
                  <c:v>Повышенный уровень склонности к риску</c:v>
                </c:pt>
                <c:pt idx="4">
                  <c:v>Выраженная склонность к риску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42.5</c:v>
                </c:pt>
                <c:pt idx="2">
                  <c:v>50</c:v>
                </c:pt>
                <c:pt idx="3">
                  <c:v>5</c:v>
                </c:pt>
                <c:pt idx="4">
                  <c:v>2.5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3509998889012322"/>
          <c:y val="0.20610020793842446"/>
          <c:w val="0.37475575906028086"/>
          <c:h val="0.75657928329980351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Безопасность-риск</c:v>
                </c:pt>
                <c:pt idx="1">
                  <c:v>Планирование-импульсивность</c:v>
                </c:pt>
                <c:pt idx="2">
                  <c:v>Культура вождения</c:v>
                </c:pt>
                <c:pt idx="3">
                  <c:v>Отношение к средствам безопасности</c:v>
                </c:pt>
                <c:pt idx="4">
                  <c:v>Уверенность при парковке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0.17500000000000004</c:v>
                </c:pt>
                <c:pt idx="1">
                  <c:v>0.32500000000000268</c:v>
                </c:pt>
                <c:pt idx="2">
                  <c:v>7.5000000000000011E-2</c:v>
                </c:pt>
                <c:pt idx="3">
                  <c:v>0.125</c:v>
                </c:pt>
                <c:pt idx="4" formatCode="0%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Безопасность-риск</c:v>
                </c:pt>
                <c:pt idx="1">
                  <c:v>Планирование-импульсивность</c:v>
                </c:pt>
                <c:pt idx="2">
                  <c:v>Культура вождения</c:v>
                </c:pt>
                <c:pt idx="3">
                  <c:v>Отношение к средствам безопасности</c:v>
                </c:pt>
                <c:pt idx="4">
                  <c:v>Уверенность при парковке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 formatCode="0%">
                  <c:v>0.75000000000000488</c:v>
                </c:pt>
                <c:pt idx="1">
                  <c:v>0.52500000000000002</c:v>
                </c:pt>
                <c:pt idx="2">
                  <c:v>0.67500000000000615</c:v>
                </c:pt>
                <c:pt idx="3">
                  <c:v>0.82500000000000062</c:v>
                </c:pt>
                <c:pt idx="4" formatCode="0%">
                  <c:v>0.75000000000000488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Безопасность-риск</c:v>
                </c:pt>
                <c:pt idx="1">
                  <c:v>Планирование-импульсивность</c:v>
                </c:pt>
                <c:pt idx="2">
                  <c:v>Культура вождения</c:v>
                </c:pt>
                <c:pt idx="3">
                  <c:v>Отношение к средствам безопасности</c:v>
                </c:pt>
                <c:pt idx="4">
                  <c:v>Уверенность при парковке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 formatCode="0.00%">
                  <c:v>7.5000000000000011E-2</c:v>
                </c:pt>
                <c:pt idx="1">
                  <c:v>0.15000000000000024</c:v>
                </c:pt>
                <c:pt idx="2">
                  <c:v>0.25</c:v>
                </c:pt>
                <c:pt idx="3">
                  <c:v>0.05</c:v>
                </c:pt>
                <c:pt idx="4" formatCode="General">
                  <c:v>0</c:v>
                </c:pt>
              </c:numCache>
            </c:numRef>
          </c:val>
        </c:ser>
        <c:axId val="141278208"/>
        <c:axId val="141284096"/>
      </c:barChart>
      <c:catAx>
        <c:axId val="141278208"/>
        <c:scaling>
          <c:orientation val="minMax"/>
        </c:scaling>
        <c:axPos val="b"/>
        <c:majorTickMark val="none"/>
        <c:tickLblPos val="nextTo"/>
        <c:crossAx val="141284096"/>
        <c:crosses val="autoZero"/>
        <c:auto val="1"/>
        <c:lblAlgn val="ctr"/>
        <c:lblOffset val="100"/>
      </c:catAx>
      <c:valAx>
        <c:axId val="14128409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Процентное соотношение</a:t>
                </a:r>
              </a:p>
            </c:rich>
          </c:tx>
          <c:layout/>
        </c:title>
        <c:numFmt formatCode="0.00%" sourceLinked="1"/>
        <c:majorTickMark val="none"/>
        <c:tickLblPos val="nextTo"/>
        <c:crossAx val="1412782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8447D-2159-489A-A0C1-3FED0E0F414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C22351F-9F11-4E14-9DAA-DF60485F910A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Провести теоретический анализ отечественных и зарубежных работ по проблеме нормативного и ненормативного поведения</a:t>
          </a:r>
          <a:endParaRPr lang="ru-RU" sz="1400" dirty="0"/>
        </a:p>
      </dgm:t>
    </dgm:pt>
    <dgm:pt modelId="{2E369092-7D73-481D-B8FB-F1048C1B58AA}" type="parTrans" cxnId="{C44CD74A-0074-431D-BFF9-5B885D4F64DD}">
      <dgm:prSet/>
      <dgm:spPr/>
      <dgm:t>
        <a:bodyPr/>
        <a:lstStyle/>
        <a:p>
          <a:pPr>
            <a:lnSpc>
              <a:spcPct val="100000"/>
            </a:lnSpc>
          </a:pPr>
          <a:endParaRPr lang="ru-RU" sz="2000"/>
        </a:p>
      </dgm:t>
    </dgm:pt>
    <dgm:pt modelId="{A13A7CA5-42F5-4986-90E9-BF2D205C7C24}" type="sibTrans" cxnId="{C44CD74A-0074-431D-BFF9-5B885D4F64DD}">
      <dgm:prSet/>
      <dgm:spPr/>
      <dgm:t>
        <a:bodyPr/>
        <a:lstStyle/>
        <a:p>
          <a:pPr>
            <a:lnSpc>
              <a:spcPct val="100000"/>
            </a:lnSpc>
          </a:pPr>
          <a:endParaRPr lang="ru-RU" sz="2000"/>
        </a:p>
      </dgm:t>
    </dgm:pt>
    <dgm:pt modelId="{2F36BAF4-A2F9-4E24-B69E-0B082A097521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Изучить особенности профессиональной деятельности водителей</a:t>
          </a:r>
          <a:endParaRPr lang="ru-RU" sz="1400" dirty="0"/>
        </a:p>
      </dgm:t>
    </dgm:pt>
    <dgm:pt modelId="{12EF3852-2C63-4DF4-A213-7A9F2B6E20C6}" type="parTrans" cxnId="{91E3F5F4-10F5-485B-8164-5F6386B7C96D}">
      <dgm:prSet/>
      <dgm:spPr/>
      <dgm:t>
        <a:bodyPr/>
        <a:lstStyle/>
        <a:p>
          <a:pPr>
            <a:lnSpc>
              <a:spcPct val="100000"/>
            </a:lnSpc>
          </a:pPr>
          <a:endParaRPr lang="ru-RU" sz="2000"/>
        </a:p>
      </dgm:t>
    </dgm:pt>
    <dgm:pt modelId="{95729642-76AD-4729-9AB7-438C19764BB6}" type="sibTrans" cxnId="{91E3F5F4-10F5-485B-8164-5F6386B7C96D}">
      <dgm:prSet/>
      <dgm:spPr/>
      <dgm:t>
        <a:bodyPr/>
        <a:lstStyle/>
        <a:p>
          <a:pPr>
            <a:lnSpc>
              <a:spcPct val="100000"/>
            </a:lnSpc>
          </a:pPr>
          <a:endParaRPr lang="ru-RU" sz="2000"/>
        </a:p>
      </dgm:t>
    </dgm:pt>
    <dgm:pt modelId="{F2A8C9EC-8938-40A9-9608-F3AC97719804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Выявить факторы нормативного поведения водителя при управлении автотранспортным средством</a:t>
          </a:r>
          <a:endParaRPr lang="ru-RU" sz="1400" dirty="0"/>
        </a:p>
      </dgm:t>
    </dgm:pt>
    <dgm:pt modelId="{6DEBD4E4-BBFB-4559-A242-65CCE371EA71}" type="parTrans" cxnId="{E5622B22-B903-4526-BF0F-2C7B2B21277A}">
      <dgm:prSet/>
      <dgm:spPr/>
      <dgm:t>
        <a:bodyPr/>
        <a:lstStyle/>
        <a:p>
          <a:pPr>
            <a:lnSpc>
              <a:spcPct val="100000"/>
            </a:lnSpc>
          </a:pPr>
          <a:endParaRPr lang="ru-RU" sz="2000"/>
        </a:p>
      </dgm:t>
    </dgm:pt>
    <dgm:pt modelId="{F0ABD3A9-C322-4EC1-BE1F-05AF99F96A4D}" type="sibTrans" cxnId="{E5622B22-B903-4526-BF0F-2C7B2B21277A}">
      <dgm:prSet/>
      <dgm:spPr/>
      <dgm:t>
        <a:bodyPr/>
        <a:lstStyle/>
        <a:p>
          <a:pPr>
            <a:lnSpc>
              <a:spcPct val="100000"/>
            </a:lnSpc>
          </a:pPr>
          <a:endParaRPr lang="ru-RU" sz="2000"/>
        </a:p>
      </dgm:t>
    </dgm:pt>
    <dgm:pt modelId="{B13C774A-AB40-46C1-958F-8D550C568C4E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Определить и описать инструментарий эмпирического исследования</a:t>
          </a:r>
          <a:endParaRPr lang="ru-RU" sz="1400" dirty="0"/>
        </a:p>
      </dgm:t>
    </dgm:pt>
    <dgm:pt modelId="{2C192640-0ED9-49FD-B895-F2DFCFD35F54}" type="parTrans" cxnId="{C1573BB2-C7EA-4799-9B7C-C351EFD98161}">
      <dgm:prSet/>
      <dgm:spPr/>
      <dgm:t>
        <a:bodyPr/>
        <a:lstStyle/>
        <a:p>
          <a:pPr>
            <a:lnSpc>
              <a:spcPct val="100000"/>
            </a:lnSpc>
          </a:pPr>
          <a:endParaRPr lang="ru-RU" sz="2000"/>
        </a:p>
      </dgm:t>
    </dgm:pt>
    <dgm:pt modelId="{9E5B1878-AA8E-4287-BE50-3B7056CA4AB0}" type="sibTrans" cxnId="{C1573BB2-C7EA-4799-9B7C-C351EFD98161}">
      <dgm:prSet/>
      <dgm:spPr/>
      <dgm:t>
        <a:bodyPr/>
        <a:lstStyle/>
        <a:p>
          <a:pPr>
            <a:lnSpc>
              <a:spcPct val="100000"/>
            </a:lnSpc>
          </a:pPr>
          <a:endParaRPr lang="ru-RU" sz="2000"/>
        </a:p>
      </dgm:t>
    </dgm:pt>
    <dgm:pt modelId="{216BF8C4-7C3C-4EA6-A3F4-1B6A5170D8F2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Выявить психологические детерминанты нормативного поведения водителя, управляющего автотранспортным средством</a:t>
          </a:r>
          <a:endParaRPr lang="ru-RU" sz="1400" dirty="0"/>
        </a:p>
      </dgm:t>
    </dgm:pt>
    <dgm:pt modelId="{B9F4A450-7375-4B7B-BB0D-ACA2E8693246}" type="parTrans" cxnId="{E19E28A7-4369-4A34-9060-BEB375760B2D}">
      <dgm:prSet/>
      <dgm:spPr/>
      <dgm:t>
        <a:bodyPr/>
        <a:lstStyle/>
        <a:p>
          <a:pPr>
            <a:lnSpc>
              <a:spcPct val="100000"/>
            </a:lnSpc>
          </a:pPr>
          <a:endParaRPr lang="ru-RU" sz="2000"/>
        </a:p>
      </dgm:t>
    </dgm:pt>
    <dgm:pt modelId="{444AA84F-93D0-417C-A26B-2DD92E46FBCA}" type="sibTrans" cxnId="{E19E28A7-4369-4A34-9060-BEB375760B2D}">
      <dgm:prSet/>
      <dgm:spPr/>
      <dgm:t>
        <a:bodyPr/>
        <a:lstStyle/>
        <a:p>
          <a:pPr>
            <a:lnSpc>
              <a:spcPct val="100000"/>
            </a:lnSpc>
          </a:pPr>
          <a:endParaRPr lang="ru-RU" sz="2000"/>
        </a:p>
      </dgm:t>
    </dgm:pt>
    <dgm:pt modelId="{BD3A00E4-FC6B-4C30-A6E3-B9276EE5B2F2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Обобщить результаты теоретического и эмпирического исследования заявленной проблемы</a:t>
          </a:r>
          <a:endParaRPr lang="ru-RU" sz="1400" dirty="0"/>
        </a:p>
      </dgm:t>
    </dgm:pt>
    <dgm:pt modelId="{AF956221-9B8D-4D9A-BB3C-8D66822F2487}" type="parTrans" cxnId="{65B05396-4D1A-4D45-9D82-8A167874BD1B}">
      <dgm:prSet/>
      <dgm:spPr/>
      <dgm:t>
        <a:bodyPr/>
        <a:lstStyle/>
        <a:p>
          <a:pPr>
            <a:lnSpc>
              <a:spcPct val="100000"/>
            </a:lnSpc>
          </a:pPr>
          <a:endParaRPr lang="ru-RU" sz="2000"/>
        </a:p>
      </dgm:t>
    </dgm:pt>
    <dgm:pt modelId="{6ED8284A-DD44-454C-8DDC-AC7033FB8054}" type="sibTrans" cxnId="{65B05396-4D1A-4D45-9D82-8A167874BD1B}">
      <dgm:prSet/>
      <dgm:spPr/>
      <dgm:t>
        <a:bodyPr/>
        <a:lstStyle/>
        <a:p>
          <a:pPr>
            <a:lnSpc>
              <a:spcPct val="100000"/>
            </a:lnSpc>
          </a:pPr>
          <a:endParaRPr lang="ru-RU" sz="2000"/>
        </a:p>
      </dgm:t>
    </dgm:pt>
    <dgm:pt modelId="{3155E20C-A145-4C31-AA61-136757F77568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Разработать программу профилактики ненормативного поведения в профессиональной деятельности водителя</a:t>
          </a:r>
          <a:endParaRPr lang="ru-RU" sz="1400" dirty="0"/>
        </a:p>
      </dgm:t>
    </dgm:pt>
    <dgm:pt modelId="{4EF961CD-77DD-4172-AC48-DD6A7EBD1D1C}" type="parTrans" cxnId="{0116A2FC-6CC5-43EC-A03A-D1751DEB041D}">
      <dgm:prSet/>
      <dgm:spPr/>
      <dgm:t>
        <a:bodyPr/>
        <a:lstStyle/>
        <a:p>
          <a:pPr>
            <a:lnSpc>
              <a:spcPct val="100000"/>
            </a:lnSpc>
          </a:pPr>
          <a:endParaRPr lang="ru-RU" sz="2000"/>
        </a:p>
      </dgm:t>
    </dgm:pt>
    <dgm:pt modelId="{27ED8A78-791B-4D55-AF88-A1F2D5CF4182}" type="sibTrans" cxnId="{0116A2FC-6CC5-43EC-A03A-D1751DEB041D}">
      <dgm:prSet/>
      <dgm:spPr/>
      <dgm:t>
        <a:bodyPr/>
        <a:lstStyle/>
        <a:p>
          <a:pPr>
            <a:lnSpc>
              <a:spcPct val="100000"/>
            </a:lnSpc>
          </a:pPr>
          <a:endParaRPr lang="ru-RU" sz="2000"/>
        </a:p>
      </dgm:t>
    </dgm:pt>
    <dgm:pt modelId="{01FA6B3D-9FE9-497D-9347-2776CB95EB69}" type="pres">
      <dgm:prSet presAssocID="{6F08447D-2159-489A-A0C1-3FED0E0F41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3EB825-6F43-4F36-B993-79E338D7AF6C}" type="pres">
      <dgm:prSet presAssocID="{CC22351F-9F11-4E14-9DAA-DF60485F910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E95A9-84E2-4EE1-8078-536464C73B4E}" type="pres">
      <dgm:prSet presAssocID="{A13A7CA5-42F5-4986-90E9-BF2D205C7C24}" presName="spacer" presStyleCnt="0"/>
      <dgm:spPr/>
    </dgm:pt>
    <dgm:pt modelId="{C016482A-7129-4325-AEDC-C1697A56F27A}" type="pres">
      <dgm:prSet presAssocID="{2F36BAF4-A2F9-4E24-B69E-0B082A097521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882BB-8161-4430-A08F-514A0E816E67}" type="pres">
      <dgm:prSet presAssocID="{95729642-76AD-4729-9AB7-438C19764BB6}" presName="spacer" presStyleCnt="0"/>
      <dgm:spPr/>
    </dgm:pt>
    <dgm:pt modelId="{D38911EA-7EDD-4583-BFC6-1E2A670ACDC4}" type="pres">
      <dgm:prSet presAssocID="{F2A8C9EC-8938-40A9-9608-F3AC97719804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3F857-57A7-4005-BC53-AACDCEC9FE71}" type="pres">
      <dgm:prSet presAssocID="{F0ABD3A9-C322-4EC1-BE1F-05AF99F96A4D}" presName="spacer" presStyleCnt="0"/>
      <dgm:spPr/>
    </dgm:pt>
    <dgm:pt modelId="{C999662F-57A3-475D-8CBC-F0D4B2CA2888}" type="pres">
      <dgm:prSet presAssocID="{B13C774A-AB40-46C1-958F-8D550C568C4E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12B23-B70E-40CA-9E93-8BDE0A63AF79}" type="pres">
      <dgm:prSet presAssocID="{9E5B1878-AA8E-4287-BE50-3B7056CA4AB0}" presName="spacer" presStyleCnt="0"/>
      <dgm:spPr/>
    </dgm:pt>
    <dgm:pt modelId="{8454E864-385E-47AE-BDE5-E7B1B09D9EF2}" type="pres">
      <dgm:prSet presAssocID="{216BF8C4-7C3C-4EA6-A3F4-1B6A5170D8F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7E6DD-F144-41E5-B45A-B7A98295E058}" type="pres">
      <dgm:prSet presAssocID="{444AA84F-93D0-417C-A26B-2DD92E46FBCA}" presName="spacer" presStyleCnt="0"/>
      <dgm:spPr/>
    </dgm:pt>
    <dgm:pt modelId="{91931996-5BD6-4E74-8BB4-13DC08C7E477}" type="pres">
      <dgm:prSet presAssocID="{BD3A00E4-FC6B-4C30-A6E3-B9276EE5B2F2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B9A25-BF63-4B6B-A432-31A262E95D72}" type="pres">
      <dgm:prSet presAssocID="{6ED8284A-DD44-454C-8DDC-AC7033FB8054}" presName="spacer" presStyleCnt="0"/>
      <dgm:spPr/>
    </dgm:pt>
    <dgm:pt modelId="{0CEA985E-E185-4D7E-AEAA-60F81A65A779}" type="pres">
      <dgm:prSet presAssocID="{3155E20C-A145-4C31-AA61-136757F7756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9E28A7-4369-4A34-9060-BEB375760B2D}" srcId="{6F08447D-2159-489A-A0C1-3FED0E0F414F}" destId="{216BF8C4-7C3C-4EA6-A3F4-1B6A5170D8F2}" srcOrd="4" destOrd="0" parTransId="{B9F4A450-7375-4B7B-BB0D-ACA2E8693246}" sibTransId="{444AA84F-93D0-417C-A26B-2DD92E46FBCA}"/>
    <dgm:cxn modelId="{C44CD74A-0074-431D-BFF9-5B885D4F64DD}" srcId="{6F08447D-2159-489A-A0C1-3FED0E0F414F}" destId="{CC22351F-9F11-4E14-9DAA-DF60485F910A}" srcOrd="0" destOrd="0" parTransId="{2E369092-7D73-481D-B8FB-F1048C1B58AA}" sibTransId="{A13A7CA5-42F5-4986-90E9-BF2D205C7C24}"/>
    <dgm:cxn modelId="{9DB7491E-B388-43B1-91FB-BDB3A55237CC}" type="presOf" srcId="{216BF8C4-7C3C-4EA6-A3F4-1B6A5170D8F2}" destId="{8454E864-385E-47AE-BDE5-E7B1B09D9EF2}" srcOrd="0" destOrd="0" presId="urn:microsoft.com/office/officeart/2005/8/layout/vList2"/>
    <dgm:cxn modelId="{C1573BB2-C7EA-4799-9B7C-C351EFD98161}" srcId="{6F08447D-2159-489A-A0C1-3FED0E0F414F}" destId="{B13C774A-AB40-46C1-958F-8D550C568C4E}" srcOrd="3" destOrd="0" parTransId="{2C192640-0ED9-49FD-B895-F2DFCFD35F54}" sibTransId="{9E5B1878-AA8E-4287-BE50-3B7056CA4AB0}"/>
    <dgm:cxn modelId="{5F0A1F90-07FC-479F-90F8-7CC9445D1CBB}" type="presOf" srcId="{B13C774A-AB40-46C1-958F-8D550C568C4E}" destId="{C999662F-57A3-475D-8CBC-F0D4B2CA2888}" srcOrd="0" destOrd="0" presId="urn:microsoft.com/office/officeart/2005/8/layout/vList2"/>
    <dgm:cxn modelId="{65B05396-4D1A-4D45-9D82-8A167874BD1B}" srcId="{6F08447D-2159-489A-A0C1-3FED0E0F414F}" destId="{BD3A00E4-FC6B-4C30-A6E3-B9276EE5B2F2}" srcOrd="5" destOrd="0" parTransId="{AF956221-9B8D-4D9A-BB3C-8D66822F2487}" sibTransId="{6ED8284A-DD44-454C-8DDC-AC7033FB8054}"/>
    <dgm:cxn modelId="{E5622B22-B903-4526-BF0F-2C7B2B21277A}" srcId="{6F08447D-2159-489A-A0C1-3FED0E0F414F}" destId="{F2A8C9EC-8938-40A9-9608-F3AC97719804}" srcOrd="2" destOrd="0" parTransId="{6DEBD4E4-BBFB-4559-A242-65CCE371EA71}" sibTransId="{F0ABD3A9-C322-4EC1-BE1F-05AF99F96A4D}"/>
    <dgm:cxn modelId="{0116A2FC-6CC5-43EC-A03A-D1751DEB041D}" srcId="{6F08447D-2159-489A-A0C1-3FED0E0F414F}" destId="{3155E20C-A145-4C31-AA61-136757F77568}" srcOrd="6" destOrd="0" parTransId="{4EF961CD-77DD-4172-AC48-DD6A7EBD1D1C}" sibTransId="{27ED8A78-791B-4D55-AF88-A1F2D5CF4182}"/>
    <dgm:cxn modelId="{24BA8730-72EB-46AB-8777-9B8D1226C91F}" type="presOf" srcId="{3155E20C-A145-4C31-AA61-136757F77568}" destId="{0CEA985E-E185-4D7E-AEAA-60F81A65A779}" srcOrd="0" destOrd="0" presId="urn:microsoft.com/office/officeart/2005/8/layout/vList2"/>
    <dgm:cxn modelId="{BD56CA03-B6B6-40D5-AAF5-5870233A6E0C}" type="presOf" srcId="{F2A8C9EC-8938-40A9-9608-F3AC97719804}" destId="{D38911EA-7EDD-4583-BFC6-1E2A670ACDC4}" srcOrd="0" destOrd="0" presId="urn:microsoft.com/office/officeart/2005/8/layout/vList2"/>
    <dgm:cxn modelId="{32748B68-5352-4F83-BDC2-9824EB866598}" type="presOf" srcId="{CC22351F-9F11-4E14-9DAA-DF60485F910A}" destId="{CB3EB825-6F43-4F36-B993-79E338D7AF6C}" srcOrd="0" destOrd="0" presId="urn:microsoft.com/office/officeart/2005/8/layout/vList2"/>
    <dgm:cxn modelId="{09F55DFC-865D-40AF-AE51-911A190CB454}" type="presOf" srcId="{2F36BAF4-A2F9-4E24-B69E-0B082A097521}" destId="{C016482A-7129-4325-AEDC-C1697A56F27A}" srcOrd="0" destOrd="0" presId="urn:microsoft.com/office/officeart/2005/8/layout/vList2"/>
    <dgm:cxn modelId="{1CC00097-9462-4DD8-B3FC-3AF69993D765}" type="presOf" srcId="{6F08447D-2159-489A-A0C1-3FED0E0F414F}" destId="{01FA6B3D-9FE9-497D-9347-2776CB95EB69}" srcOrd="0" destOrd="0" presId="urn:microsoft.com/office/officeart/2005/8/layout/vList2"/>
    <dgm:cxn modelId="{4E92E635-3031-42CF-8A76-899325599864}" type="presOf" srcId="{BD3A00E4-FC6B-4C30-A6E3-B9276EE5B2F2}" destId="{91931996-5BD6-4E74-8BB4-13DC08C7E477}" srcOrd="0" destOrd="0" presId="urn:microsoft.com/office/officeart/2005/8/layout/vList2"/>
    <dgm:cxn modelId="{91E3F5F4-10F5-485B-8164-5F6386B7C96D}" srcId="{6F08447D-2159-489A-A0C1-3FED0E0F414F}" destId="{2F36BAF4-A2F9-4E24-B69E-0B082A097521}" srcOrd="1" destOrd="0" parTransId="{12EF3852-2C63-4DF4-A213-7A9F2B6E20C6}" sibTransId="{95729642-76AD-4729-9AB7-438C19764BB6}"/>
    <dgm:cxn modelId="{A8134660-C1C9-43E4-B699-3441FDDE0C67}" type="presParOf" srcId="{01FA6B3D-9FE9-497D-9347-2776CB95EB69}" destId="{CB3EB825-6F43-4F36-B993-79E338D7AF6C}" srcOrd="0" destOrd="0" presId="urn:microsoft.com/office/officeart/2005/8/layout/vList2"/>
    <dgm:cxn modelId="{226BD518-39FD-47A3-9186-502DDA81E210}" type="presParOf" srcId="{01FA6B3D-9FE9-497D-9347-2776CB95EB69}" destId="{5C3E95A9-84E2-4EE1-8078-536464C73B4E}" srcOrd="1" destOrd="0" presId="urn:microsoft.com/office/officeart/2005/8/layout/vList2"/>
    <dgm:cxn modelId="{4FC4FC9A-CF6B-4F3F-BCFE-0FF3E4DDD43B}" type="presParOf" srcId="{01FA6B3D-9FE9-497D-9347-2776CB95EB69}" destId="{C016482A-7129-4325-AEDC-C1697A56F27A}" srcOrd="2" destOrd="0" presId="urn:microsoft.com/office/officeart/2005/8/layout/vList2"/>
    <dgm:cxn modelId="{A2BF7E94-2183-42C6-9742-5805832FDD9F}" type="presParOf" srcId="{01FA6B3D-9FE9-497D-9347-2776CB95EB69}" destId="{B9C882BB-8161-4430-A08F-514A0E816E67}" srcOrd="3" destOrd="0" presId="urn:microsoft.com/office/officeart/2005/8/layout/vList2"/>
    <dgm:cxn modelId="{007213F2-6584-4E3B-945F-FE127D4CD388}" type="presParOf" srcId="{01FA6B3D-9FE9-497D-9347-2776CB95EB69}" destId="{D38911EA-7EDD-4583-BFC6-1E2A670ACDC4}" srcOrd="4" destOrd="0" presId="urn:microsoft.com/office/officeart/2005/8/layout/vList2"/>
    <dgm:cxn modelId="{D4728950-00ED-45BE-91D3-6E3A3519F5F4}" type="presParOf" srcId="{01FA6B3D-9FE9-497D-9347-2776CB95EB69}" destId="{0B63F857-57A7-4005-BC53-AACDCEC9FE71}" srcOrd="5" destOrd="0" presId="urn:microsoft.com/office/officeart/2005/8/layout/vList2"/>
    <dgm:cxn modelId="{0DB9131B-2B9A-4C35-92B6-9A0660A4D599}" type="presParOf" srcId="{01FA6B3D-9FE9-497D-9347-2776CB95EB69}" destId="{C999662F-57A3-475D-8CBC-F0D4B2CA2888}" srcOrd="6" destOrd="0" presId="urn:microsoft.com/office/officeart/2005/8/layout/vList2"/>
    <dgm:cxn modelId="{1451A211-C5AC-4A4E-BA93-0B92571B19EE}" type="presParOf" srcId="{01FA6B3D-9FE9-497D-9347-2776CB95EB69}" destId="{E5B12B23-B70E-40CA-9E93-8BDE0A63AF79}" srcOrd="7" destOrd="0" presId="urn:microsoft.com/office/officeart/2005/8/layout/vList2"/>
    <dgm:cxn modelId="{58B8279C-266D-4B01-843A-6C642160ECCD}" type="presParOf" srcId="{01FA6B3D-9FE9-497D-9347-2776CB95EB69}" destId="{8454E864-385E-47AE-BDE5-E7B1B09D9EF2}" srcOrd="8" destOrd="0" presId="urn:microsoft.com/office/officeart/2005/8/layout/vList2"/>
    <dgm:cxn modelId="{A9938646-3AAB-4BB8-966D-4D7B84C9834A}" type="presParOf" srcId="{01FA6B3D-9FE9-497D-9347-2776CB95EB69}" destId="{A397E6DD-F144-41E5-B45A-B7A98295E058}" srcOrd="9" destOrd="0" presId="urn:microsoft.com/office/officeart/2005/8/layout/vList2"/>
    <dgm:cxn modelId="{231AB677-CF06-49A3-87ED-952BF60D1BC2}" type="presParOf" srcId="{01FA6B3D-9FE9-497D-9347-2776CB95EB69}" destId="{91931996-5BD6-4E74-8BB4-13DC08C7E477}" srcOrd="10" destOrd="0" presId="urn:microsoft.com/office/officeart/2005/8/layout/vList2"/>
    <dgm:cxn modelId="{54555140-3008-41AF-81E1-F915F7D963AA}" type="presParOf" srcId="{01FA6B3D-9FE9-497D-9347-2776CB95EB69}" destId="{E5BB9A25-BF63-4B6B-A432-31A262E95D72}" srcOrd="11" destOrd="0" presId="urn:microsoft.com/office/officeart/2005/8/layout/vList2"/>
    <dgm:cxn modelId="{3445BF4E-0871-437F-8566-22A4D2D75D28}" type="presParOf" srcId="{01FA6B3D-9FE9-497D-9347-2776CB95EB69}" destId="{0CEA985E-E185-4D7E-AEAA-60F81A65A77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3EB825-6F43-4F36-B993-79E338D7AF6C}">
      <dsp:nvSpPr>
        <dsp:cNvPr id="0" name=""/>
        <dsp:cNvSpPr/>
      </dsp:nvSpPr>
      <dsp:spPr>
        <a:xfrm>
          <a:off x="0" y="636"/>
          <a:ext cx="7128792" cy="5133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Провести теоретический анализ отечественных и зарубежных работ по проблеме нормативного и ненормативного поведения</a:t>
          </a:r>
          <a:endParaRPr lang="ru-RU" sz="1400" kern="1200" dirty="0"/>
        </a:p>
      </dsp:txBody>
      <dsp:txXfrm>
        <a:off x="0" y="636"/>
        <a:ext cx="7128792" cy="513394"/>
      </dsp:txXfrm>
    </dsp:sp>
    <dsp:sp modelId="{C016482A-7129-4325-AEDC-C1697A56F27A}">
      <dsp:nvSpPr>
        <dsp:cNvPr id="0" name=""/>
        <dsp:cNvSpPr/>
      </dsp:nvSpPr>
      <dsp:spPr>
        <a:xfrm>
          <a:off x="0" y="526926"/>
          <a:ext cx="7128792" cy="5133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Изучить особенности профессиональной деятельности водителей</a:t>
          </a:r>
          <a:endParaRPr lang="ru-RU" sz="1400" kern="1200" dirty="0"/>
        </a:p>
      </dsp:txBody>
      <dsp:txXfrm>
        <a:off x="0" y="526926"/>
        <a:ext cx="7128792" cy="513394"/>
      </dsp:txXfrm>
    </dsp:sp>
    <dsp:sp modelId="{D38911EA-7EDD-4583-BFC6-1E2A670ACDC4}">
      <dsp:nvSpPr>
        <dsp:cNvPr id="0" name=""/>
        <dsp:cNvSpPr/>
      </dsp:nvSpPr>
      <dsp:spPr>
        <a:xfrm>
          <a:off x="0" y="1053216"/>
          <a:ext cx="7128792" cy="5133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Выявить факторы нормативного поведения водителя при управлении автотранспортным средством</a:t>
          </a:r>
          <a:endParaRPr lang="ru-RU" sz="1400" kern="1200" dirty="0"/>
        </a:p>
      </dsp:txBody>
      <dsp:txXfrm>
        <a:off x="0" y="1053216"/>
        <a:ext cx="7128792" cy="513394"/>
      </dsp:txXfrm>
    </dsp:sp>
    <dsp:sp modelId="{C999662F-57A3-475D-8CBC-F0D4B2CA2888}">
      <dsp:nvSpPr>
        <dsp:cNvPr id="0" name=""/>
        <dsp:cNvSpPr/>
      </dsp:nvSpPr>
      <dsp:spPr>
        <a:xfrm>
          <a:off x="0" y="1579506"/>
          <a:ext cx="7128792" cy="5133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Определить и описать инструментарий эмпирического исследования</a:t>
          </a:r>
          <a:endParaRPr lang="ru-RU" sz="1400" kern="1200" dirty="0"/>
        </a:p>
      </dsp:txBody>
      <dsp:txXfrm>
        <a:off x="0" y="1579506"/>
        <a:ext cx="7128792" cy="513394"/>
      </dsp:txXfrm>
    </dsp:sp>
    <dsp:sp modelId="{8454E864-385E-47AE-BDE5-E7B1B09D9EF2}">
      <dsp:nvSpPr>
        <dsp:cNvPr id="0" name=""/>
        <dsp:cNvSpPr/>
      </dsp:nvSpPr>
      <dsp:spPr>
        <a:xfrm>
          <a:off x="0" y="2105796"/>
          <a:ext cx="7128792" cy="5133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Выявить психологические детерминанты нормативного поведения водителя, управляющего автотранспортным средством</a:t>
          </a:r>
          <a:endParaRPr lang="ru-RU" sz="1400" kern="1200" dirty="0"/>
        </a:p>
      </dsp:txBody>
      <dsp:txXfrm>
        <a:off x="0" y="2105796"/>
        <a:ext cx="7128792" cy="513394"/>
      </dsp:txXfrm>
    </dsp:sp>
    <dsp:sp modelId="{91931996-5BD6-4E74-8BB4-13DC08C7E477}">
      <dsp:nvSpPr>
        <dsp:cNvPr id="0" name=""/>
        <dsp:cNvSpPr/>
      </dsp:nvSpPr>
      <dsp:spPr>
        <a:xfrm>
          <a:off x="0" y="2632086"/>
          <a:ext cx="7128792" cy="5133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Обобщить результаты теоретического и эмпирического исследования заявленной проблемы</a:t>
          </a:r>
          <a:endParaRPr lang="ru-RU" sz="1400" kern="1200" dirty="0"/>
        </a:p>
      </dsp:txBody>
      <dsp:txXfrm>
        <a:off x="0" y="2632086"/>
        <a:ext cx="7128792" cy="513394"/>
      </dsp:txXfrm>
    </dsp:sp>
    <dsp:sp modelId="{0CEA985E-E185-4D7E-AEAA-60F81A65A779}">
      <dsp:nvSpPr>
        <dsp:cNvPr id="0" name=""/>
        <dsp:cNvSpPr/>
      </dsp:nvSpPr>
      <dsp:spPr>
        <a:xfrm>
          <a:off x="0" y="3158376"/>
          <a:ext cx="7128792" cy="5133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Разработать программу профилактики ненормативного поведения в профессиональной деятельности водителя</a:t>
          </a:r>
          <a:endParaRPr lang="ru-RU" sz="1400" kern="1200" dirty="0"/>
        </a:p>
      </dsp:txBody>
      <dsp:txXfrm>
        <a:off x="0" y="3158376"/>
        <a:ext cx="7128792" cy="513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22222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1025" y="-11025"/>
            <a:ext cx="9144000" cy="51435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l" t="t" r="r" b="b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rgbClr val="FFFFFF">
              <a:alpha val="17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" name="Google Shape;13;p2"/>
          <p:cNvSpPr/>
          <p:nvPr/>
        </p:nvSpPr>
        <p:spPr>
          <a:xfrm flipH="1">
            <a:off x="1028475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l" t="t" r="r" b="b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17" name="Google Shape;17;p3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8" name="Google Shape;18;p3"/>
          <p:cNvSpPr/>
          <p:nvPr/>
        </p:nvSpPr>
        <p:spPr>
          <a:xfrm flipH="1">
            <a:off x="1028475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1028475" y="2345350"/>
            <a:ext cx="5220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1028475" y="3449650"/>
            <a:ext cx="5220000" cy="5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5"/>
          <p:cNvGrpSpPr/>
          <p:nvPr/>
        </p:nvGrpSpPr>
        <p:grpSpPr>
          <a:xfrm>
            <a:off x="-903537" y="-38100"/>
            <a:ext cx="10524355" cy="5214650"/>
            <a:chOff x="-903537" y="-38100"/>
            <a:chExt cx="10524355" cy="5214650"/>
          </a:xfrm>
        </p:grpSpPr>
        <p:sp>
          <p:nvSpPr>
            <p:cNvPr id="32" name="Google Shape;32;p5"/>
            <p:cNvSpPr/>
            <p:nvPr/>
          </p:nvSpPr>
          <p:spPr>
            <a:xfrm>
              <a:off x="-55075" y="-38100"/>
              <a:ext cx="3312625" cy="5214650"/>
            </a:xfrm>
            <a:custGeom>
              <a:avLst/>
              <a:gdLst/>
              <a:ahLst/>
              <a:cxnLst/>
              <a:rect l="l" t="t" r="r" b="b"/>
              <a:pathLst>
                <a:path w="132505" h="208586" extrusionOk="0">
                  <a:moveTo>
                    <a:pt x="132505" y="207264"/>
                  </a:moveTo>
                  <a:lnTo>
                    <a:pt x="25063" y="0"/>
                  </a:lnTo>
                  <a:lnTo>
                    <a:pt x="0" y="202"/>
                  </a:lnTo>
                  <a:lnTo>
                    <a:pt x="1322" y="2085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33" name="Google Shape;33;p5"/>
            <p:cNvSpPr/>
            <p:nvPr/>
          </p:nvSpPr>
          <p:spPr>
            <a:xfrm flipH="1">
              <a:off x="-903537" y="-17561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5"/>
            <p:cNvSpPr/>
            <p:nvPr/>
          </p:nvSpPr>
          <p:spPr>
            <a:xfrm flipH="1">
              <a:off x="472134" y="-9525"/>
              <a:ext cx="518400" cy="749100"/>
            </a:xfrm>
            <a:prstGeom prst="parallelogram">
              <a:avLst>
                <a:gd name="adj" fmla="val 7500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flipH="1">
              <a:off x="742953" y="272850"/>
              <a:ext cx="75057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5"/>
            <p:cNvSpPr/>
            <p:nvPr/>
          </p:nvSpPr>
          <p:spPr>
            <a:xfrm flipH="1">
              <a:off x="7861618" y="272850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5"/>
            <p:cNvSpPr/>
            <p:nvPr/>
          </p:nvSpPr>
          <p:spPr>
            <a:xfrm flipH="1">
              <a:off x="990375" y="4925850"/>
              <a:ext cx="8369700" cy="2280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7"/>
          <p:cNvGrpSpPr/>
          <p:nvPr/>
        </p:nvGrpSpPr>
        <p:grpSpPr>
          <a:xfrm>
            <a:off x="-903537" y="-38100"/>
            <a:ext cx="10524355" cy="5214650"/>
            <a:chOff x="-903537" y="-38100"/>
            <a:chExt cx="10524355" cy="5214650"/>
          </a:xfrm>
        </p:grpSpPr>
        <p:sp>
          <p:nvSpPr>
            <p:cNvPr id="55" name="Google Shape;55;p7"/>
            <p:cNvSpPr/>
            <p:nvPr/>
          </p:nvSpPr>
          <p:spPr>
            <a:xfrm>
              <a:off x="-55075" y="-38100"/>
              <a:ext cx="3312625" cy="5214650"/>
            </a:xfrm>
            <a:custGeom>
              <a:avLst/>
              <a:gdLst/>
              <a:ahLst/>
              <a:cxnLst/>
              <a:rect l="l" t="t" r="r" b="b"/>
              <a:pathLst>
                <a:path w="132505" h="208586" extrusionOk="0">
                  <a:moveTo>
                    <a:pt x="132505" y="207264"/>
                  </a:moveTo>
                  <a:lnTo>
                    <a:pt x="25063" y="0"/>
                  </a:lnTo>
                  <a:lnTo>
                    <a:pt x="0" y="202"/>
                  </a:lnTo>
                  <a:lnTo>
                    <a:pt x="1322" y="2085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56" name="Google Shape;56;p7"/>
            <p:cNvSpPr/>
            <p:nvPr/>
          </p:nvSpPr>
          <p:spPr>
            <a:xfrm flipH="1">
              <a:off x="-903537" y="-17561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7"/>
            <p:cNvSpPr/>
            <p:nvPr/>
          </p:nvSpPr>
          <p:spPr>
            <a:xfrm flipH="1">
              <a:off x="472134" y="-9525"/>
              <a:ext cx="518400" cy="749100"/>
            </a:xfrm>
            <a:prstGeom prst="parallelogram">
              <a:avLst>
                <a:gd name="adj" fmla="val 7500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7"/>
            <p:cNvSpPr/>
            <p:nvPr/>
          </p:nvSpPr>
          <p:spPr>
            <a:xfrm flipH="1">
              <a:off x="742953" y="272850"/>
              <a:ext cx="75057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7"/>
            <p:cNvSpPr/>
            <p:nvPr/>
          </p:nvSpPr>
          <p:spPr>
            <a:xfrm flipH="1">
              <a:off x="7861618" y="272850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7"/>
            <p:cNvSpPr/>
            <p:nvPr/>
          </p:nvSpPr>
          <p:spPr>
            <a:xfrm flipH="1">
              <a:off x="990375" y="4925850"/>
              <a:ext cx="8369700" cy="2280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Google Shape;61;p7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body" idx="1"/>
          </p:nvPr>
        </p:nvSpPr>
        <p:spPr>
          <a:xfrm>
            <a:off x="1104900" y="1224350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body" idx="2"/>
          </p:nvPr>
        </p:nvSpPr>
        <p:spPr>
          <a:xfrm>
            <a:off x="3652189" y="1224350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3"/>
          </p:nvPr>
        </p:nvSpPr>
        <p:spPr>
          <a:xfrm>
            <a:off x="6199478" y="1224350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▸"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"/>
              <a:buChar char="▹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"/>
              <a:buChar char="▹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>
            <a:spLocks noGrp="1"/>
          </p:cNvSpPr>
          <p:nvPr>
            <p:ph type="ctrTitle"/>
          </p:nvPr>
        </p:nvSpPr>
        <p:spPr>
          <a:xfrm>
            <a:off x="971600" y="1203598"/>
            <a:ext cx="6063806" cy="260037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3200" dirty="0" smtClean="0"/>
              <a:t>Исследование особенностей проявления нормативного и ненормативного поведения в профессиональной деятельности</a:t>
            </a:r>
            <a:endParaRPr lang="ru-RU" sz="3200" dirty="0"/>
          </a:p>
        </p:txBody>
      </p:sp>
      <p:sp>
        <p:nvSpPr>
          <p:cNvPr id="3" name="Google Shape;132;p16"/>
          <p:cNvSpPr txBox="1">
            <a:spLocks/>
          </p:cNvSpPr>
          <p:nvPr/>
        </p:nvSpPr>
        <p:spPr>
          <a:xfrm>
            <a:off x="5292080" y="0"/>
            <a:ext cx="3851920" cy="12961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dirty="0" smtClean="0">
                <a:solidFill>
                  <a:schemeClr val="tx1"/>
                </a:solidFill>
              </a:rPr>
              <a:t>Башкирский государственный педагогический университет </a:t>
            </a:r>
            <a:r>
              <a:rPr lang="ru-RU" dirty="0" err="1" smtClean="0">
                <a:solidFill>
                  <a:schemeClr val="tx1"/>
                </a:solidFill>
              </a:rPr>
              <a:t>им.М.Акмуллы</a:t>
            </a:r>
            <a:endParaRPr lang="ru-RU" dirty="0" smtClean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/>
              <a:t>Лаборатория психологии профессиональной деятельности и когнитивных исследований </a:t>
            </a:r>
            <a:br>
              <a:rPr lang="ru-RU" dirty="0" smtClean="0"/>
            </a:br>
            <a:r>
              <a:rPr lang="ru-RU" dirty="0" smtClean="0"/>
              <a:t>им. Б. Ф. Ломова </a:t>
            </a:r>
            <a:endParaRPr lang="ru-RU" dirty="0"/>
          </a:p>
        </p:txBody>
      </p:sp>
      <p:sp>
        <p:nvSpPr>
          <p:cNvPr id="5" name="Google Shape;109;p13"/>
          <p:cNvSpPr txBox="1">
            <a:spLocks/>
          </p:cNvSpPr>
          <p:nvPr/>
        </p:nvSpPr>
        <p:spPr>
          <a:xfrm>
            <a:off x="1115616" y="4443958"/>
            <a:ext cx="6624736" cy="6995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Dosis"/>
              <a:buNone/>
              <a:tabLst/>
              <a:defRPr/>
            </a:pPr>
            <a:r>
              <a:rPr lang="ru-RU" sz="1800" dirty="0" smtClean="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Выполнила: </a:t>
            </a:r>
            <a:r>
              <a:rPr lang="ru-RU" sz="1800" b="1" dirty="0" smtClean="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Бульц М.В.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Dosis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Dosis"/>
                <a:ea typeface="Dosis"/>
                <a:cs typeface="Dosis"/>
                <a:sym typeface="Dosis"/>
              </a:rPr>
              <a:t>Научный руководитель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Dosis"/>
                <a:ea typeface="Dosis"/>
                <a:cs typeface="Dosis"/>
                <a:sym typeface="Dosis"/>
              </a:rPr>
              <a:t>: </a:t>
            </a:r>
            <a:r>
              <a:rPr kumimoji="0" lang="ru-RU" sz="1800" b="1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Dosis"/>
                <a:ea typeface="Dosis"/>
                <a:cs typeface="Dosis"/>
                <a:sym typeface="Dosis"/>
              </a:rPr>
              <a:t> </a:t>
            </a:r>
            <a:r>
              <a:rPr kumimoji="0" lang="ru-RU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Dosis"/>
                <a:ea typeface="Dosis"/>
                <a:cs typeface="Dosis"/>
                <a:sym typeface="Dosis"/>
              </a:rPr>
              <a:t>Курунов</a:t>
            </a:r>
            <a:r>
              <a:rPr kumimoji="0" lang="ru-RU" sz="1800" b="1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Dosis"/>
                <a:ea typeface="Dosis"/>
                <a:cs typeface="Dosis"/>
                <a:sym typeface="Dosis"/>
              </a:rPr>
              <a:t> В.В., </a:t>
            </a:r>
            <a:r>
              <a:rPr lang="ru-RU" sz="1800" b="1" dirty="0" smtClean="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кандидат </a:t>
            </a:r>
            <a:r>
              <a:rPr lang="ru-RU" sz="1800" b="1" dirty="0" err="1" smtClean="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пс.н</a:t>
            </a:r>
            <a:r>
              <a:rPr lang="ru-RU" sz="1800" b="1" dirty="0" smtClean="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., доцент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932040" y="1275606"/>
            <a:ext cx="3960440" cy="331236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275606"/>
            <a:ext cx="4536504" cy="331236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/>
              <a:t>Результаты исследования</a:t>
            </a:r>
            <a:endParaRPr sz="32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51520" y="1635646"/>
          <a:ext cx="4545979" cy="249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607496" y="1707654"/>
          <a:ext cx="4536504" cy="2545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99592" y="1131590"/>
            <a:ext cx="7632848" cy="367240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/>
              <a:t>Результаты исследования</a:t>
            </a:r>
            <a:endParaRPr sz="3200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403648" y="1635646"/>
          <a:ext cx="655272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Google Shape;143;p18"/>
          <p:cNvSpPr txBox="1">
            <a:spLocks/>
          </p:cNvSpPr>
          <p:nvPr/>
        </p:nvSpPr>
        <p:spPr>
          <a:xfrm>
            <a:off x="2699792" y="1203598"/>
            <a:ext cx="4392488" cy="605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Dosis"/>
                <a:cs typeface="Dosis"/>
                <a:sym typeface="Dosis"/>
              </a:rPr>
              <a:t>Стили вождения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1600" dirty="0" smtClean="0"/>
              <a:t>Результаты корреляционного анализа по коэффициенту </a:t>
            </a:r>
            <a:br>
              <a:rPr lang="ru-RU" sz="1600" dirty="0" smtClean="0"/>
            </a:br>
            <a:r>
              <a:rPr lang="en-US" sz="1600" dirty="0" smtClean="0"/>
              <a:t>r</a:t>
            </a:r>
            <a:r>
              <a:rPr lang="ru-RU" sz="1600" dirty="0" smtClean="0"/>
              <a:t> Пирсона на предмет зависимости нормативного поведения водителя от его психофизиологических особенностей</a:t>
            </a:r>
            <a:endParaRPr lang="ru-RU" sz="1600" dirty="0"/>
          </a:p>
        </p:txBody>
      </p:sp>
      <p:graphicFrame>
        <p:nvGraphicFramePr>
          <p:cNvPr id="6" name="Google Shape;210;p25"/>
          <p:cNvGraphicFramePr/>
          <p:nvPr/>
        </p:nvGraphicFramePr>
        <p:xfrm>
          <a:off x="1331640" y="1419622"/>
          <a:ext cx="7075884" cy="3261779"/>
        </p:xfrm>
        <a:graphic>
          <a:graphicData uri="http://schemas.openxmlformats.org/drawingml/2006/table">
            <a:tbl>
              <a:tblPr>
                <a:noFill/>
                <a:tableStyleId>{EB634434-9A66-41ED-A2B9-D17B5DADFCD6}</a:tableStyleId>
              </a:tblPr>
              <a:tblGrid>
                <a:gridCol w="1768971"/>
                <a:gridCol w="1768971"/>
                <a:gridCol w="1768971"/>
                <a:gridCol w="1768971"/>
              </a:tblGrid>
              <a:tr h="857557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dirty="0" smtClean="0">
                          <a:solidFill>
                            <a:schemeClr val="accen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Стиль вождения</a:t>
                      </a: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dirty="0" smtClean="0">
                        <a:solidFill>
                          <a:schemeClr val="accen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Особ-ти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псих.проц-в</a:t>
                      </a:r>
                      <a:endParaRPr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68575" marB="6857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Roboto" charset="0"/>
                          <a:ea typeface="Roboto" charset="0"/>
                          <a:cs typeface="Times New Roman"/>
                        </a:rPr>
                        <a:t>Безопасность – риск</a:t>
                      </a:r>
                      <a:endParaRPr lang="ru-RU" sz="1200" dirty="0">
                        <a:solidFill>
                          <a:schemeClr val="accent1"/>
                        </a:solidFill>
                        <a:latin typeface="Roboto" charset="0"/>
                        <a:ea typeface="Roboto" charset="0"/>
                        <a:cs typeface="Times New Roman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Roboto" charset="0"/>
                          <a:ea typeface="Roboto" charset="0"/>
                          <a:cs typeface="Times New Roman"/>
                        </a:rPr>
                        <a:t>Планирование - импульсивность</a:t>
                      </a:r>
                      <a:endParaRPr lang="ru-RU" sz="1200" dirty="0" smtClean="0">
                        <a:solidFill>
                          <a:schemeClr val="accent1"/>
                        </a:solidFill>
                        <a:latin typeface="Roboto" charset="0"/>
                        <a:ea typeface="Roboto" charset="0"/>
                        <a:cs typeface="Times New Roman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Roboto" charset="0"/>
                          <a:ea typeface="Roboto" charset="0"/>
                          <a:cs typeface="Times New Roman"/>
                        </a:rPr>
                        <a:t>Отношение к средствам безопасности</a:t>
                      </a:r>
                      <a:endParaRPr lang="ru-RU" sz="1200" dirty="0" smtClean="0">
                        <a:solidFill>
                          <a:schemeClr val="accent1"/>
                        </a:solidFill>
                        <a:latin typeface="Roboto" charset="0"/>
                        <a:ea typeface="Roboto" charset="0"/>
                        <a:cs typeface="Times New Roman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57063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Интеллектуальная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лабильность</a:t>
                      </a:r>
                      <a:endParaRPr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 smtClean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0,043*</a:t>
                      </a:r>
                      <a:endParaRPr sz="1800"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57063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Переключение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внимания</a:t>
                      </a:r>
                      <a:endParaRPr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 smtClean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0,004**</a:t>
                      </a:r>
                      <a:endParaRPr sz="1800"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 smtClean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0,08*</a:t>
                      </a:r>
                      <a:endParaRPr sz="1800"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57063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Распределение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внимания</a:t>
                      </a:r>
                      <a:endParaRPr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 smtClean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0,016*</a:t>
                      </a:r>
                      <a:endParaRPr sz="1800"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 smtClean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0,0</a:t>
                      </a:r>
                      <a:r>
                        <a:rPr lang="en" sz="1800" b="1" dirty="0" smtClean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</a:t>
                      </a:r>
                      <a:r>
                        <a:rPr lang="ru-RU" sz="1800" b="1" dirty="0" smtClean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7*</a:t>
                      </a:r>
                      <a:endParaRPr sz="1800"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8" name="Google Shape;151;p19"/>
          <p:cNvSpPr txBox="1">
            <a:spLocks/>
          </p:cNvSpPr>
          <p:nvPr/>
        </p:nvSpPr>
        <p:spPr>
          <a:xfrm rot="16200000">
            <a:off x="-1682427" y="2633489"/>
            <a:ext cx="4299942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▸"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** Корреляция значима на уровне 0,01 (2-сторон)</a:t>
            </a:r>
          </a:p>
          <a:p>
            <a:pPr marL="457200" marR="0" lvl="0" indent="-4191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▸"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 * Корреляция значима на уровне 0,05 (2-сторон)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000" dirty="0" smtClean="0"/>
              <a:t>Результаты факторного анализа показателей нормативного и ненормативного поведения водителей</a:t>
            </a:r>
            <a:endParaRPr lang="ru-RU" sz="2000" dirty="0"/>
          </a:p>
        </p:txBody>
      </p:sp>
      <p:sp>
        <p:nvSpPr>
          <p:cNvPr id="178" name="Google Shape;178;p21"/>
          <p:cNvSpPr txBox="1">
            <a:spLocks noGrp="1"/>
          </p:cNvSpPr>
          <p:nvPr>
            <p:ph type="body" idx="1"/>
          </p:nvPr>
        </p:nvSpPr>
        <p:spPr>
          <a:xfrm>
            <a:off x="755576" y="1203598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200" b="1" dirty="0" smtClean="0"/>
              <a:t>Фактор 1.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200" b="1" dirty="0" smtClean="0"/>
              <a:t>Эмоциональность</a:t>
            </a:r>
            <a:endParaRPr sz="1200" b="1" dirty="0"/>
          </a:p>
          <a:p>
            <a:r>
              <a:rPr lang="ru-RU" sz="1200" dirty="0" smtClean="0"/>
              <a:t>Пластичность (-0,680);</a:t>
            </a:r>
          </a:p>
          <a:p>
            <a:r>
              <a:rPr lang="ru-RU" sz="1200" dirty="0" smtClean="0"/>
              <a:t>Темп (-0,539);</a:t>
            </a:r>
          </a:p>
          <a:p>
            <a:r>
              <a:rPr lang="ru-RU" sz="1200" dirty="0" smtClean="0"/>
              <a:t>Эмоциональность (0,765);</a:t>
            </a:r>
          </a:p>
          <a:p>
            <a:r>
              <a:rPr lang="ru-RU" sz="1200" dirty="0" smtClean="0"/>
              <a:t>Избегание (0,593);</a:t>
            </a:r>
          </a:p>
          <a:p>
            <a:r>
              <a:rPr lang="ru-RU" sz="1200" dirty="0" err="1" smtClean="0"/>
              <a:t>Прокрастинация</a:t>
            </a:r>
            <a:r>
              <a:rPr lang="ru-RU" sz="1200" dirty="0" smtClean="0"/>
              <a:t> (0,676);</a:t>
            </a:r>
          </a:p>
          <a:p>
            <a:r>
              <a:rPr lang="ru-RU" sz="1200" dirty="0" err="1" smtClean="0"/>
              <a:t>Сверхбдительность</a:t>
            </a:r>
            <a:r>
              <a:rPr lang="ru-RU" sz="1200" dirty="0" smtClean="0"/>
              <a:t> (0,670);</a:t>
            </a:r>
          </a:p>
          <a:p>
            <a:r>
              <a:rPr lang="ru-RU" sz="1200" dirty="0" smtClean="0"/>
              <a:t>Тревожность (0,640);</a:t>
            </a:r>
          </a:p>
          <a:p>
            <a:r>
              <a:rPr lang="ru-RU" sz="1200" dirty="0" smtClean="0"/>
              <a:t>Фрустрация (0,726);</a:t>
            </a:r>
          </a:p>
          <a:p>
            <a:r>
              <a:rPr lang="ru-RU" sz="1200" dirty="0" smtClean="0"/>
              <a:t>Ригидность (0,477).</a:t>
            </a:r>
            <a:endParaRPr lang="ru-RU" sz="1200" dirty="0"/>
          </a:p>
        </p:txBody>
      </p:sp>
      <p:sp>
        <p:nvSpPr>
          <p:cNvPr id="179" name="Google Shape;179;p21"/>
          <p:cNvSpPr txBox="1">
            <a:spLocks noGrp="1"/>
          </p:cNvSpPr>
          <p:nvPr>
            <p:ph type="body" idx="2"/>
          </p:nvPr>
        </p:nvSpPr>
        <p:spPr>
          <a:xfrm>
            <a:off x="3419872" y="1203598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200" b="1" dirty="0" smtClean="0"/>
              <a:t>Фактор 2.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200" b="1" dirty="0" smtClean="0"/>
              <a:t>Отношение к безопасности</a:t>
            </a:r>
            <a:endParaRPr sz="1200" b="1" dirty="0"/>
          </a:p>
          <a:p>
            <a:r>
              <a:rPr lang="ru-RU" sz="1200" dirty="0" smtClean="0"/>
              <a:t>Безопасность – риск (0,846);</a:t>
            </a:r>
          </a:p>
          <a:p>
            <a:r>
              <a:rPr lang="ru-RU" sz="1200" dirty="0" smtClean="0"/>
              <a:t>Планирование – импульсивность (0,696);</a:t>
            </a:r>
          </a:p>
          <a:p>
            <a:r>
              <a:rPr lang="ru-RU" sz="1200" dirty="0" smtClean="0"/>
              <a:t>Отношение к средствам безопасности (0,586);</a:t>
            </a:r>
          </a:p>
          <a:p>
            <a:r>
              <a:rPr lang="ru-RU" sz="1200" dirty="0" smtClean="0"/>
              <a:t>Культура дорожного поведения (0,781);</a:t>
            </a:r>
          </a:p>
          <a:p>
            <a:r>
              <a:rPr lang="ru-RU" sz="1200" dirty="0" err="1" smtClean="0"/>
              <a:t>Эргичность</a:t>
            </a:r>
            <a:r>
              <a:rPr lang="ru-RU" sz="1200" dirty="0" smtClean="0"/>
              <a:t> (0,687);</a:t>
            </a:r>
          </a:p>
          <a:p>
            <a:r>
              <a:rPr lang="ru-RU" sz="1200" dirty="0" smtClean="0"/>
              <a:t>Бдительность (0,630). </a:t>
            </a:r>
            <a:endParaRPr lang="ru-RU" sz="1200" dirty="0"/>
          </a:p>
        </p:txBody>
      </p:sp>
      <p:sp>
        <p:nvSpPr>
          <p:cNvPr id="180" name="Google Shape;180;p21"/>
          <p:cNvSpPr txBox="1">
            <a:spLocks noGrp="1"/>
          </p:cNvSpPr>
          <p:nvPr>
            <p:ph type="body" idx="3"/>
          </p:nvPr>
        </p:nvSpPr>
        <p:spPr>
          <a:xfrm>
            <a:off x="6300192" y="1203598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200" b="1" dirty="0" smtClean="0"/>
              <a:t>Фактор 3.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200" b="1" dirty="0" smtClean="0"/>
              <a:t>Склонность к риску</a:t>
            </a:r>
            <a:endParaRPr sz="1200" b="1" dirty="0"/>
          </a:p>
          <a:p>
            <a:r>
              <a:rPr lang="ru-RU" sz="1200" dirty="0" smtClean="0"/>
              <a:t>Отношение к средствам безопасности (-0,440);</a:t>
            </a:r>
          </a:p>
          <a:p>
            <a:r>
              <a:rPr lang="ru-RU" sz="1200" dirty="0" smtClean="0"/>
              <a:t>Уверенность при парковке (0,635);</a:t>
            </a:r>
          </a:p>
          <a:p>
            <a:r>
              <a:rPr lang="ru-RU" sz="1200" dirty="0" smtClean="0"/>
              <a:t>Склонность к риску (0,679);</a:t>
            </a:r>
          </a:p>
          <a:p>
            <a:r>
              <a:rPr lang="ru-RU" sz="1200" dirty="0" err="1" smtClean="0"/>
              <a:t>Сверхбдительность</a:t>
            </a:r>
            <a:r>
              <a:rPr lang="ru-RU" sz="1200" dirty="0" smtClean="0"/>
              <a:t> (-0,325);</a:t>
            </a:r>
          </a:p>
          <a:p>
            <a:r>
              <a:rPr lang="ru-RU" sz="1200" dirty="0" smtClean="0"/>
              <a:t>Тревожность (0,449);</a:t>
            </a:r>
          </a:p>
          <a:p>
            <a:r>
              <a:rPr lang="ru-RU" sz="1200" dirty="0" smtClean="0"/>
              <a:t>Фрустрация (0,334);</a:t>
            </a:r>
          </a:p>
          <a:p>
            <a:r>
              <a:rPr lang="ru-RU" sz="1200" dirty="0" smtClean="0"/>
              <a:t>Агрессивность (0,662);</a:t>
            </a:r>
          </a:p>
          <a:p>
            <a:r>
              <a:rPr lang="ru-RU" sz="1200" dirty="0" smtClean="0"/>
              <a:t>Ригидность (0,646).</a:t>
            </a:r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Выводы</a:t>
            </a:r>
            <a:endParaRPr sz="2800" dirty="0"/>
          </a:p>
        </p:txBody>
      </p:sp>
      <p:sp>
        <p:nvSpPr>
          <p:cNvPr id="144" name="Google Shape;144;p18"/>
          <p:cNvSpPr txBox="1">
            <a:spLocks noGrp="1"/>
          </p:cNvSpPr>
          <p:nvPr>
            <p:ph type="body" idx="1"/>
          </p:nvPr>
        </p:nvSpPr>
        <p:spPr>
          <a:xfrm>
            <a:off x="924744" y="1131590"/>
            <a:ext cx="8219256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400" dirty="0" smtClean="0"/>
              <a:t>	Проведенное исследование позволяет заключить следующее:</a:t>
            </a:r>
          </a:p>
          <a:p>
            <a:r>
              <a:rPr lang="ru-RU" sz="1400" dirty="0" smtClean="0"/>
              <a:t>Выявлена взаимосвязь между стилем вождения и психофизиологическими особенностями водителя: на нормативность поведения влияют интеллектуальная лабильность и особенности внимания.</a:t>
            </a:r>
          </a:p>
          <a:p>
            <a:r>
              <a:rPr lang="ru-RU" sz="1400" dirty="0" smtClean="0"/>
              <a:t>Выявлены три фактора, влияющие на нормативное и ненормативное поведение водителей: эмоциональность, отношение к безопасности, склонность к риску.</a:t>
            </a:r>
          </a:p>
          <a:p>
            <a:r>
              <a:rPr lang="ru-RU" sz="1400" dirty="0" smtClean="0"/>
              <a:t>Нормативное поведение в профессиональной деятельности водителя обусловлено:</a:t>
            </a:r>
          </a:p>
          <a:p>
            <a:pPr>
              <a:buNone/>
            </a:pPr>
            <a:r>
              <a:rPr lang="ru-RU" sz="1400" dirty="0" smtClean="0"/>
              <a:t>	- его эмоциональной устойчивостью, умением справляться с непредвиденными ситуациями, не теряя самообладания; </a:t>
            </a:r>
          </a:p>
          <a:p>
            <a:pPr>
              <a:buNone/>
            </a:pPr>
            <a:r>
              <a:rPr lang="ru-RU" sz="1400" dirty="0" smtClean="0"/>
              <a:t>	- его отношением к безопасности, ответственным выполнением профессиональных требований, соблюдением правил дорожного движения и уважительным отношением к другим участникам дорожного движения; </a:t>
            </a:r>
          </a:p>
          <a:p>
            <a:pPr>
              <a:buNone/>
            </a:pPr>
            <a:r>
              <a:rPr lang="ru-RU" sz="1400" dirty="0" smtClean="0"/>
              <a:t>	- его склонностью к осторожности и бдительности, планированием действий и адекватным принятием решений. 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 txBox="1">
            <a:spLocks noGrp="1"/>
          </p:cNvSpPr>
          <p:nvPr>
            <p:ph type="ctrTitle"/>
          </p:nvPr>
        </p:nvSpPr>
        <p:spPr>
          <a:xfrm>
            <a:off x="1043608" y="2787774"/>
            <a:ext cx="6999909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Благодарим за внимание!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/>
              <a:t>Цель исследования</a:t>
            </a:r>
            <a:endParaRPr sz="3200" dirty="0"/>
          </a:p>
        </p:txBody>
      </p:sp>
      <p:sp>
        <p:nvSpPr>
          <p:cNvPr id="144" name="Google Shape;144;p18"/>
          <p:cNvSpPr txBox="1">
            <a:spLocks noGrp="1"/>
          </p:cNvSpPr>
          <p:nvPr>
            <p:ph type="body" idx="1"/>
          </p:nvPr>
        </p:nvSpPr>
        <p:spPr>
          <a:xfrm>
            <a:off x="899592" y="1779662"/>
            <a:ext cx="7581900" cy="23742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/>
            <a:r>
              <a:rPr lang="ru-RU" sz="2800" dirty="0" smtClean="0"/>
              <a:t>Изучить особенности и факторы нормативного и ненормативного поведения в профессиональной деятельности. 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/>
              <a:t>Задачи исследования</a:t>
            </a:r>
            <a:endParaRPr sz="3200" dirty="0"/>
          </a:p>
        </p:txBody>
      </p:sp>
      <p:sp>
        <p:nvSpPr>
          <p:cNvPr id="145" name="Google Shape;145;p18"/>
          <p:cNvSpPr txBox="1">
            <a:spLocks noGrp="1"/>
          </p:cNvSpPr>
          <p:nvPr>
            <p:ph type="sldNum" idx="12"/>
          </p:nvPr>
        </p:nvSpPr>
        <p:spPr>
          <a:xfrm>
            <a:off x="899592" y="1131590"/>
            <a:ext cx="504056" cy="5040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accent1"/>
                </a:solidFill>
              </a:rPr>
              <a:t>1.</a:t>
            </a:r>
            <a:endParaRPr sz="1800" dirty="0">
              <a:solidFill>
                <a:schemeClr val="accent1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331640" y="1131590"/>
          <a:ext cx="7128792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Google Shape;145;p18"/>
          <p:cNvSpPr txBox="1">
            <a:spLocks/>
          </p:cNvSpPr>
          <p:nvPr/>
        </p:nvSpPr>
        <p:spPr>
          <a:xfrm>
            <a:off x="899592" y="1635646"/>
            <a:ext cx="504056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1800" b="1" dirty="0" smtClean="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145;p18"/>
          <p:cNvSpPr txBox="1">
            <a:spLocks/>
          </p:cNvSpPr>
          <p:nvPr/>
        </p:nvSpPr>
        <p:spPr>
          <a:xfrm>
            <a:off x="899592" y="2139702"/>
            <a:ext cx="504056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1800" b="1" dirty="0" smtClean="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" name="Google Shape;145;p18"/>
          <p:cNvSpPr txBox="1">
            <a:spLocks/>
          </p:cNvSpPr>
          <p:nvPr/>
        </p:nvSpPr>
        <p:spPr>
          <a:xfrm>
            <a:off x="899592" y="2715766"/>
            <a:ext cx="504056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1800" b="1" dirty="0" smtClean="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" name="Google Shape;145;p18"/>
          <p:cNvSpPr txBox="1">
            <a:spLocks/>
          </p:cNvSpPr>
          <p:nvPr/>
        </p:nvSpPr>
        <p:spPr>
          <a:xfrm>
            <a:off x="899592" y="3219822"/>
            <a:ext cx="504056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1800" b="1" dirty="0" smtClean="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5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" name="Google Shape;145;p18"/>
          <p:cNvSpPr txBox="1">
            <a:spLocks/>
          </p:cNvSpPr>
          <p:nvPr/>
        </p:nvSpPr>
        <p:spPr>
          <a:xfrm>
            <a:off x="899592" y="3723878"/>
            <a:ext cx="504056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1800" b="1" dirty="0" smtClean="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6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" name="Google Shape;145;p18"/>
          <p:cNvSpPr txBox="1">
            <a:spLocks/>
          </p:cNvSpPr>
          <p:nvPr/>
        </p:nvSpPr>
        <p:spPr>
          <a:xfrm>
            <a:off x="899592" y="4299942"/>
            <a:ext cx="504056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1800" b="1" dirty="0" smtClean="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7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/>
              <a:t>Гипотеза исследования</a:t>
            </a:r>
            <a:endParaRPr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403648" y="1203598"/>
            <a:ext cx="7344816" cy="3312368"/>
          </a:xfrm>
        </p:spPr>
        <p:txBody>
          <a:bodyPr/>
          <a:lstStyle/>
          <a:p>
            <a:r>
              <a:rPr lang="ru-RU" sz="2000" dirty="0" smtClean="0"/>
              <a:t>Значимыми психологическими детерминантами нормативного поведения водителя при управлении автотранспортным средством являются психофизиологические и индивидуально-психологические характеристики личности, связанные с наиболее выраженными:</a:t>
            </a:r>
          </a:p>
          <a:p>
            <a:pPr lvl="1">
              <a:buFontTx/>
              <a:buChar char="-"/>
            </a:pPr>
            <a:r>
              <a:rPr lang="ru-RU" sz="2000" dirty="0" smtClean="0"/>
              <a:t>свойствами темперамента, </a:t>
            </a:r>
          </a:p>
          <a:p>
            <a:pPr lvl="1">
              <a:buFontTx/>
              <a:buChar char="-"/>
            </a:pPr>
            <a:r>
              <a:rPr lang="ru-RU" sz="2000" dirty="0" smtClean="0"/>
              <a:t>особенностями принятия решений, </a:t>
            </a:r>
          </a:p>
          <a:p>
            <a:pPr lvl="1">
              <a:buFontTx/>
              <a:buChar char="-"/>
            </a:pPr>
            <a:r>
              <a:rPr lang="ru-RU" sz="2000" dirty="0" smtClean="0"/>
              <a:t>степенью склонности к рискованному поведению,</a:t>
            </a:r>
          </a:p>
          <a:p>
            <a:pPr lvl="1">
              <a:buFontTx/>
              <a:buChar char="-"/>
            </a:pPr>
            <a:r>
              <a:rPr lang="ru-RU" sz="2000" dirty="0" smtClean="0"/>
              <a:t>а также привычным стилем вождения. 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/>
              <a:t>Методы исследования</a:t>
            </a:r>
            <a:endParaRPr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59632" y="1347614"/>
            <a:ext cx="7560840" cy="3312368"/>
          </a:xfrm>
        </p:spPr>
        <p:txBody>
          <a:bodyPr/>
          <a:lstStyle/>
          <a:p>
            <a:r>
              <a:rPr lang="en-US" sz="2000" dirty="0" smtClean="0"/>
              <a:t>I</a:t>
            </a:r>
            <a:r>
              <a:rPr lang="ru-RU" sz="2000" dirty="0" smtClean="0"/>
              <a:t>. Теоретические (методы классификации и систематизации, метод обобщения, сравнительный метод);</a:t>
            </a:r>
          </a:p>
          <a:p>
            <a:r>
              <a:rPr lang="en-US" sz="2000" dirty="0" smtClean="0"/>
              <a:t>II</a:t>
            </a:r>
            <a:r>
              <a:rPr lang="ru-RU" sz="2000" dirty="0" smtClean="0"/>
              <a:t>. Эмпирические (метод тестирования, метод наблюдения);</a:t>
            </a:r>
          </a:p>
          <a:p>
            <a:r>
              <a:rPr lang="en-US" sz="2000" dirty="0" smtClean="0"/>
              <a:t>III</a:t>
            </a:r>
            <a:r>
              <a:rPr lang="ru-RU" sz="2000" dirty="0" smtClean="0"/>
              <a:t>. Методы статистического и качественного анализа эмпирических данных: коэффициент корреляции </a:t>
            </a:r>
            <a:r>
              <a:rPr lang="en-US" sz="2000" dirty="0" smtClean="0"/>
              <a:t>r</a:t>
            </a:r>
            <a:r>
              <a:rPr lang="ru-RU" sz="2000" dirty="0" smtClean="0"/>
              <a:t> Пирсона и факторный анализ.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/>
              <a:t>Методики исследования</a:t>
            </a:r>
            <a:endParaRPr sz="3200" dirty="0"/>
          </a:p>
        </p:txBody>
      </p:sp>
      <p:sp>
        <p:nvSpPr>
          <p:cNvPr id="14" name="Текст 4"/>
          <p:cNvSpPr>
            <a:spLocks noGrp="1"/>
          </p:cNvSpPr>
          <p:nvPr>
            <p:ph type="body" idx="1"/>
          </p:nvPr>
        </p:nvSpPr>
        <p:spPr>
          <a:xfrm>
            <a:off x="395536" y="1131590"/>
            <a:ext cx="8748464" cy="3744416"/>
          </a:xfrm>
        </p:spPr>
        <p:txBody>
          <a:bodyPr/>
          <a:lstStyle/>
          <a:p>
            <a:pPr lvl="0"/>
            <a:r>
              <a:rPr lang="ru-RU" sz="1400" dirty="0" smtClean="0"/>
              <a:t>1. Методика «Интеллектуальная лабильность»;</a:t>
            </a:r>
          </a:p>
          <a:p>
            <a:pPr lvl="0"/>
            <a:r>
              <a:rPr lang="ru-RU" sz="1400" dirty="0" smtClean="0"/>
              <a:t>2. Методика </a:t>
            </a:r>
            <a:r>
              <a:rPr lang="ru-RU" sz="1400" dirty="0" err="1" smtClean="0"/>
              <a:t>экспресс-диагностики</a:t>
            </a:r>
            <a:r>
              <a:rPr lang="ru-RU" sz="1400" dirty="0" smtClean="0"/>
              <a:t> свойств нервной системы по психомоторным показателям Е.П.Ильина (</a:t>
            </a:r>
            <a:r>
              <a:rPr lang="ru-RU" sz="1400" dirty="0" err="1" smtClean="0"/>
              <a:t>Теппинг-тест</a:t>
            </a:r>
            <a:r>
              <a:rPr lang="ru-RU" sz="1400" dirty="0" smtClean="0"/>
              <a:t>);</a:t>
            </a:r>
          </a:p>
          <a:p>
            <a:pPr lvl="0"/>
            <a:r>
              <a:rPr lang="ru-RU" sz="1400" dirty="0" smtClean="0"/>
              <a:t>3. Методика диагностики процессов внимания «Таблицы </a:t>
            </a:r>
            <a:r>
              <a:rPr lang="ru-RU" sz="1400" dirty="0" err="1" smtClean="0"/>
              <a:t>Шульте</a:t>
            </a:r>
            <a:r>
              <a:rPr lang="ru-RU" sz="1400" dirty="0" smtClean="0"/>
              <a:t>»;</a:t>
            </a:r>
          </a:p>
          <a:p>
            <a:pPr lvl="0"/>
            <a:r>
              <a:rPr lang="ru-RU" sz="1400" dirty="0" smtClean="0"/>
              <a:t>4. Методика «Исследование переключения и распределения внимания с помощью красно-черной таблицы </a:t>
            </a:r>
            <a:r>
              <a:rPr lang="ru-RU" sz="1400" dirty="0" err="1" smtClean="0"/>
              <a:t>Ф.Д.Горбова</a:t>
            </a:r>
            <a:r>
              <a:rPr lang="ru-RU" sz="1400" dirty="0" smtClean="0"/>
              <a:t> и </a:t>
            </a:r>
            <a:r>
              <a:rPr lang="ru-RU" sz="1400" dirty="0" err="1" smtClean="0"/>
              <a:t>Э.Шульте</a:t>
            </a:r>
            <a:r>
              <a:rPr lang="ru-RU" sz="1400" dirty="0" smtClean="0"/>
              <a:t>»;</a:t>
            </a:r>
          </a:p>
          <a:p>
            <a:pPr lvl="0"/>
            <a:r>
              <a:rPr lang="ru-RU" sz="1400" dirty="0" smtClean="0"/>
              <a:t>5. Опросник структуры темперамента (ОСТ) В.М. </a:t>
            </a:r>
            <a:r>
              <a:rPr lang="ru-RU" sz="1400" dirty="0" err="1" smtClean="0"/>
              <a:t>Русалова</a:t>
            </a:r>
            <a:r>
              <a:rPr lang="ru-RU" sz="1400" dirty="0" smtClean="0"/>
              <a:t>;</a:t>
            </a:r>
          </a:p>
          <a:p>
            <a:pPr lvl="0"/>
            <a:r>
              <a:rPr lang="ru-RU" sz="1400" dirty="0" smtClean="0"/>
              <a:t>6. Методика «Четыре свойства личности» (Самооценка психических состояний) Г. </a:t>
            </a:r>
            <a:r>
              <a:rPr lang="ru-RU" sz="1400" dirty="0" err="1" smtClean="0"/>
              <a:t>Айзенка</a:t>
            </a:r>
            <a:r>
              <a:rPr lang="ru-RU" sz="1400" dirty="0" smtClean="0"/>
              <a:t>;</a:t>
            </a:r>
          </a:p>
          <a:p>
            <a:pPr lvl="0"/>
            <a:r>
              <a:rPr lang="ru-RU" sz="1400" dirty="0" smtClean="0"/>
              <a:t>7. Методика «Склонность к рискованному поведению» Г. Шуберта;</a:t>
            </a:r>
          </a:p>
          <a:p>
            <a:pPr lvl="0"/>
            <a:r>
              <a:rPr lang="ru-RU" sz="1400" dirty="0" smtClean="0"/>
              <a:t>8. </a:t>
            </a:r>
            <a:r>
              <a:rPr lang="ru-RU" sz="1400" dirty="0" err="1" smtClean="0"/>
              <a:t>Мельбурнский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опросник</a:t>
            </a:r>
            <a:r>
              <a:rPr lang="ru-RU" sz="1400" dirty="0" smtClean="0"/>
              <a:t> принятия решений (МОПР);</a:t>
            </a:r>
          </a:p>
          <a:p>
            <a:pPr lvl="0"/>
            <a:r>
              <a:rPr lang="ru-RU" sz="1400" dirty="0" smtClean="0"/>
              <a:t>9. Опросник «Стиль вождения» Ю. И. Лобановой, Л. В. Комковой, Н. Ю. Лебедевой (модификация для водителя-любителя);</a:t>
            </a:r>
          </a:p>
          <a:p>
            <a:pPr lvl="0"/>
            <a:r>
              <a:rPr lang="ru-RU" sz="1400" dirty="0" smtClean="0"/>
              <a:t>10.  Анкета для определения возрастных и профессиональных характеристик респондентов.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/>
              <a:t>Эмпирическая база исследования</a:t>
            </a:r>
            <a:endParaRPr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55576" y="1347614"/>
            <a:ext cx="8064896" cy="3312368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	</a:t>
            </a:r>
            <a:r>
              <a:rPr lang="ru-RU" sz="1800" dirty="0" smtClean="0"/>
              <a:t>Частное учреждение дополнительного профессионального образования Учебно-научный центр «Геофизика» (ЧУДПО УНЦ «Геофизика»).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Выборку составили профессиональные водители Октябрьской геофизической экспедиции АО «</a:t>
            </a:r>
            <a:r>
              <a:rPr lang="ru-RU" sz="1800" dirty="0" err="1" smtClean="0"/>
              <a:t>Башнефтегеофизика</a:t>
            </a:r>
            <a:r>
              <a:rPr lang="ru-RU" sz="1800" dirty="0" smtClean="0"/>
              <a:t>» (г. Октябрьский РБ) в количестве 40 человек - мужчины с высшим и среднетехническим образованием по инженерным специальностям в возрасте от 24 до 62 </a:t>
            </a:r>
            <a:r>
              <a:rPr lang="ru-RU" sz="1800" dirty="0" smtClean="0"/>
              <a:t>лет </a:t>
            </a:r>
            <a:r>
              <a:rPr lang="ru-RU" sz="1800" dirty="0" smtClean="0"/>
              <a:t>с опытом вождения от 6 до 40 лет.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139952" y="1203598"/>
            <a:ext cx="4824536" cy="36004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003798"/>
            <a:ext cx="36724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059582"/>
            <a:ext cx="3528392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/>
              <a:t>Результаты исследования</a:t>
            </a:r>
            <a:endParaRPr sz="32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1059582"/>
          <a:ext cx="367240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51520" y="3003798"/>
          <a:ext cx="3672408" cy="177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139952" y="1851670"/>
          <a:ext cx="4813218" cy="2711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Google Shape;143;p18"/>
          <p:cNvSpPr txBox="1">
            <a:spLocks/>
          </p:cNvSpPr>
          <p:nvPr/>
        </p:nvSpPr>
        <p:spPr>
          <a:xfrm>
            <a:off x="4499992" y="1275606"/>
            <a:ext cx="4392488" cy="605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Dosis"/>
                <a:cs typeface="Dosis"/>
                <a:sym typeface="Dosis"/>
              </a:rPr>
              <a:t>Показатели свойств внимания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932040" y="1275606"/>
            <a:ext cx="3960440" cy="316835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275606"/>
            <a:ext cx="4608512" cy="316835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/>
              <a:t>Результаты исследования</a:t>
            </a:r>
            <a:endParaRPr sz="3200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179512" y="1419622"/>
          <a:ext cx="453650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4932040" y="1419622"/>
          <a:ext cx="388843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222222"/>
      </a:dk1>
      <a:lt1>
        <a:srgbClr val="FFFFFF"/>
      </a:lt1>
      <a:dk2>
        <a:srgbClr val="666666"/>
      </a:dk2>
      <a:lt2>
        <a:srgbClr val="F3F3F3"/>
      </a:lt2>
      <a:accent1>
        <a:srgbClr val="FF8700"/>
      </a:accent1>
      <a:accent2>
        <a:srgbClr val="FFB840"/>
      </a:accent2>
      <a:accent3>
        <a:srgbClr val="333333"/>
      </a:accent3>
      <a:accent4>
        <a:srgbClr val="9B9796"/>
      </a:accent4>
      <a:accent5>
        <a:srgbClr val="C9C3BD"/>
      </a:accent5>
      <a:accent6>
        <a:srgbClr val="96C94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593</Words>
  <Application>Microsoft Office PowerPoint</Application>
  <PresentationFormat>Экран (16:9)</PresentationFormat>
  <Paragraphs>121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Dosis</vt:lpstr>
      <vt:lpstr>Roboto</vt:lpstr>
      <vt:lpstr>Times New Roman</vt:lpstr>
      <vt:lpstr>William template</vt:lpstr>
      <vt:lpstr>Исследование особенностей проявления нормативного и ненормативного поведения в профессиональной деятельности</vt:lpstr>
      <vt:lpstr>Цель исследования</vt:lpstr>
      <vt:lpstr>Задачи исследования</vt:lpstr>
      <vt:lpstr>Гипотеза исследования</vt:lpstr>
      <vt:lpstr>Методы исследования</vt:lpstr>
      <vt:lpstr>Методики исследования</vt:lpstr>
      <vt:lpstr>Эмпирическая база исследования</vt:lpstr>
      <vt:lpstr>Результаты исследования</vt:lpstr>
      <vt:lpstr>Результаты исследования</vt:lpstr>
      <vt:lpstr>Результаты исследования</vt:lpstr>
      <vt:lpstr>Результаты исследования</vt:lpstr>
      <vt:lpstr>Результаты корреляционного анализа по коэффициенту  r Пирсона на предмет зависимости нормативного поведения водителя от его психофизиологических особенностей</vt:lpstr>
      <vt:lpstr>Результаты факторного анализа показателей нормативного и ненормативного поведения водителей</vt:lpstr>
      <vt:lpstr>Выводы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особенностей проявления нормативного и ненормативного поведения в профессиональной деятельности</dc:title>
  <dc:creator>Машенька</dc:creator>
  <cp:lastModifiedBy>work</cp:lastModifiedBy>
  <cp:revision>20</cp:revision>
  <dcterms:modified xsi:type="dcterms:W3CDTF">2020-06-11T19:37:13Z</dcterms:modified>
</cp:coreProperties>
</file>