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98" r:id="rId3"/>
    <p:sldId id="262" r:id="rId4"/>
    <p:sldId id="264" r:id="rId5"/>
    <p:sldId id="299" r:id="rId6"/>
    <p:sldId id="265" r:id="rId7"/>
    <p:sldId id="303" r:id="rId8"/>
    <p:sldId id="300" r:id="rId9"/>
    <p:sldId id="266" r:id="rId10"/>
    <p:sldId id="305" r:id="rId11"/>
    <p:sldId id="306" r:id="rId12"/>
    <p:sldId id="293" r:id="rId13"/>
    <p:sldId id="297" r:id="rId14"/>
    <p:sldId id="29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9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/>
              <a:t>Средние показатели по методике "СПА Роджерса Даймонд"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Адаптивность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Особености социально-психологической адаптации СПА Роджерс Даймонд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5-45A9-A166-40BC54D707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Принятие себя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Особености социально-психологической адаптации СПА Роджерс Даймонд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5-45A9-A166-40BC54D7076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Принятие других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Особености социально-психологической адаптации СПА Роджерс Даймонд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5-45A9-A166-40BC54D7076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Эмоциональный комфорт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Особености социально-психологической адаптации СПА Роджерс Даймонд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45-45A9-A166-40BC54D7076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Внутренний контроль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Особености социально-психологической адаптации СПА Роджерс Даймонд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45-45A9-A166-40BC54D7076E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Доминирование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Особености социально-психологической адаптации СПА Роджерс Даймонд</c:v>
                </c:pt>
              </c:strCache>
            </c:strRef>
          </c:cat>
          <c:val>
            <c:numRef>
              <c:f>Лист1!$G$2</c:f>
              <c:numCache>
                <c:formatCode>0%</c:formatCode>
                <c:ptCount val="1"/>
                <c:pt idx="0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45-45A9-A166-40BC54D7076E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Эскапизм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Особености социально-психологической адаптации СПА Роджерс Даймонд</c:v>
                </c:pt>
              </c:strCache>
            </c:strRef>
          </c:cat>
          <c:val>
            <c:numRef>
              <c:f>Лист1!$H$2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45-45A9-A166-40BC54D70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9719711"/>
        <c:axId val="1719720543"/>
      </c:barChart>
      <c:catAx>
        <c:axId val="1719719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19720543"/>
        <c:crosses val="autoZero"/>
        <c:auto val="1"/>
        <c:lblAlgn val="ctr"/>
        <c:lblOffset val="100"/>
        <c:noMultiLvlLbl val="0"/>
      </c:catAx>
      <c:valAx>
        <c:axId val="1719720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19719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0" dirty="0"/>
              <a:t>Средние показатели по методике </a:t>
            </a:r>
            <a:r>
              <a:rPr lang="ru-RU" sz="1400" b="0" dirty="0">
                <a:effectLst/>
              </a:rPr>
              <a:t>«</a:t>
            </a:r>
            <a:r>
              <a:rPr lang="en-US" sz="1400" b="0" dirty="0">
                <a:effectLst/>
              </a:rPr>
              <a:t>Q</a:t>
            </a:r>
            <a:r>
              <a:rPr lang="ru-RU" sz="1400" b="0" dirty="0">
                <a:effectLst/>
              </a:rPr>
              <a:t>-сортировка Стефансона» в ЭГ до и после тренинга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c:rich>
      </c:tx>
      <c:layout>
        <c:manualLayout>
          <c:xMode val="edge"/>
          <c:yMode val="edge"/>
          <c:x val="0.160204770305203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41285724701079"/>
          <c:y val="0.19523809523809524"/>
          <c:w val="0.87503809419655876"/>
          <c:h val="0.38292713410823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тренинга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1428571428571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F43-4E1E-A7A7-71619FECDC1B}"/>
                </c:ext>
              </c:extLst>
            </c:dLbl>
            <c:dLbl>
              <c:idx val="4"/>
              <c:layout>
                <c:manualLayout>
                  <c:x val="-2.3148148148148997E-3"/>
                  <c:y val="0.11507936507936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F43-4E1E-A7A7-71619FECDC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Зависимость</c:v>
                </c:pt>
                <c:pt idx="1">
                  <c:v>Независимость</c:v>
                </c:pt>
                <c:pt idx="2">
                  <c:v>Общительность</c:v>
                </c:pt>
                <c:pt idx="3">
                  <c:v>Необщительность</c:v>
                </c:pt>
                <c:pt idx="4">
                  <c:v>Принятие борьбы</c:v>
                </c:pt>
                <c:pt idx="5">
                  <c:v>Избегание борьбы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11.1</c:v>
                </c:pt>
                <c:pt idx="1">
                  <c:v>5.6</c:v>
                </c:pt>
                <c:pt idx="2">
                  <c:v>10.7</c:v>
                </c:pt>
                <c:pt idx="3">
                  <c:v>5.0999999999999996</c:v>
                </c:pt>
                <c:pt idx="4">
                  <c:v>6.03</c:v>
                </c:pt>
                <c:pt idx="5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43-4E1E-A7A7-71619FECDC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тренинга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8.4875562720133283E-17"/>
                  <c:y val="9.9206349206349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F43-4E1E-A7A7-71619FECDC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Зависимость</c:v>
                </c:pt>
                <c:pt idx="1">
                  <c:v>Независимость</c:v>
                </c:pt>
                <c:pt idx="2">
                  <c:v>Общительность</c:v>
                </c:pt>
                <c:pt idx="3">
                  <c:v>Необщительность</c:v>
                </c:pt>
                <c:pt idx="4">
                  <c:v>Принятие борьбы</c:v>
                </c:pt>
                <c:pt idx="5">
                  <c:v>Избегание борьбы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11</c:v>
                </c:pt>
                <c:pt idx="1">
                  <c:v>5.7</c:v>
                </c:pt>
                <c:pt idx="2">
                  <c:v>11.2</c:v>
                </c:pt>
                <c:pt idx="3">
                  <c:v>4.8</c:v>
                </c:pt>
                <c:pt idx="4">
                  <c:v>6.03</c:v>
                </c:pt>
                <c:pt idx="5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43-4E1E-A7A7-71619FECD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4338688"/>
        <c:axId val="1174336192"/>
      </c:barChart>
      <c:catAx>
        <c:axId val="11743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336192"/>
        <c:crosses val="autoZero"/>
        <c:auto val="1"/>
        <c:lblAlgn val="ctr"/>
        <c:lblOffset val="100"/>
        <c:noMultiLvlLbl val="0"/>
      </c:catAx>
      <c:valAx>
        <c:axId val="117433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3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0"/>
              <a:t>Средние показатели по методике </a:t>
            </a:r>
            <a:r>
              <a:rPr lang="ru-RU" sz="1400" b="0" i="0" u="none" strike="noStrike" baseline="0">
                <a:effectLst/>
              </a:rPr>
              <a:t>«СПА Роджерса Даймонд» </a:t>
            </a:r>
            <a:r>
              <a:rPr lang="ru-RU" sz="1400" b="0">
                <a:effectLst/>
              </a:rPr>
              <a:t>в ЭГ и КГ на контрольном этапе эксперимента</a:t>
            </a:r>
            <a:endParaRPr lang="ru-RU"/>
          </a:p>
        </c:rich>
      </c:tx>
      <c:layout>
        <c:manualLayout>
          <c:xMode val="edge"/>
          <c:yMode val="edge"/>
          <c:x val="0.104459016393442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41285724701079"/>
          <c:y val="0.19523809523809524"/>
          <c:w val="0.87503809419655876"/>
          <c:h val="0.38292713410823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1428571428571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83B-4F5E-95D5-CF0D4FE36FA9}"/>
                </c:ext>
              </c:extLst>
            </c:dLbl>
            <c:dLbl>
              <c:idx val="4"/>
              <c:layout>
                <c:manualLayout>
                  <c:x val="-2.3148148148148997E-3"/>
                  <c:y val="0.11507936507936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3B-4F5E-95D5-CF0D4FE36F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Адаптивность</c:v>
                </c:pt>
                <c:pt idx="1">
                  <c:v>Принятие себя</c:v>
                </c:pt>
                <c:pt idx="2">
                  <c:v>Принятие других</c:v>
                </c:pt>
                <c:pt idx="3">
                  <c:v>Эмоциональный комфорт</c:v>
                </c:pt>
                <c:pt idx="4">
                  <c:v>Внутренний контроль</c:v>
                </c:pt>
                <c:pt idx="5">
                  <c:v>Доминирование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62.7</c:v>
                </c:pt>
                <c:pt idx="1">
                  <c:v>69.900000000000006</c:v>
                </c:pt>
                <c:pt idx="2">
                  <c:v>65.2</c:v>
                </c:pt>
                <c:pt idx="3">
                  <c:v>59.6</c:v>
                </c:pt>
                <c:pt idx="4">
                  <c:v>59.5</c:v>
                </c:pt>
                <c:pt idx="5">
                  <c:v>49.2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3B-4F5E-95D5-CF0D4FE36FA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8.4875562720133283E-17"/>
                  <c:y val="9.9206349206349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83B-4F5E-95D5-CF0D4FE36F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Адаптивность</c:v>
                </c:pt>
                <c:pt idx="1">
                  <c:v>Принятие себя</c:v>
                </c:pt>
                <c:pt idx="2">
                  <c:v>Принятие других</c:v>
                </c:pt>
                <c:pt idx="3">
                  <c:v>Эмоциональный комфорт</c:v>
                </c:pt>
                <c:pt idx="4">
                  <c:v>Внутренний контроль</c:v>
                </c:pt>
                <c:pt idx="5">
                  <c:v>Доминирование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70</c:v>
                </c:pt>
                <c:pt idx="1">
                  <c:v>75.400000000000006</c:v>
                </c:pt>
                <c:pt idx="2">
                  <c:v>69.8</c:v>
                </c:pt>
                <c:pt idx="3">
                  <c:v>64.599999999999994</c:v>
                </c:pt>
                <c:pt idx="4">
                  <c:v>59.8</c:v>
                </c:pt>
                <c:pt idx="5">
                  <c:v>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3B-4F5E-95D5-CF0D4FE36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4338688"/>
        <c:axId val="1174336192"/>
      </c:barChart>
      <c:catAx>
        <c:axId val="11743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336192"/>
        <c:crosses val="autoZero"/>
        <c:auto val="1"/>
        <c:lblAlgn val="ctr"/>
        <c:lblOffset val="100"/>
        <c:noMultiLvlLbl val="0"/>
      </c:catAx>
      <c:valAx>
        <c:axId val="117433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3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333354935871323"/>
          <c:y val="0.77529888654347057"/>
          <c:w val="0.47333290128257355"/>
          <c:h val="7.77267032058166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Результаты по методике "АСП Н.Н.Мельниковой"</a:t>
            </a:r>
          </a:p>
        </c:rich>
      </c:tx>
      <c:layout>
        <c:manualLayout>
          <c:xMode val="edge"/>
          <c:yMode val="edge"/>
          <c:x val="0.13650288856793691"/>
          <c:y val="2.46096686931426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136262637484724"/>
          <c:y val="0.21410411763034082"/>
          <c:w val="0.83983612931896456"/>
          <c:h val="0.38985461563702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Активное изменение среды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Адаптивные стратегии поведения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5.48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21-4014-850B-C701A503C1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Активное изменение себя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Адаптивные стратегии поведения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12.27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21-4014-850B-C701A503C1F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Уход из среды и поиск новой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Адаптивные стратегии поведения</c:v>
                </c:pt>
              </c:strCache>
            </c:strRef>
          </c:cat>
          <c:val>
            <c:numRef>
              <c:f>Лист1!$D$2</c:f>
              <c:numCache>
                <c:formatCode>0.00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21-4014-850B-C701A503C1F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Уход от контакта со средой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Адаптивные стратегии поведения</c:v>
                </c:pt>
              </c:strCache>
            </c:strRef>
          </c:cat>
          <c:val>
            <c:numRef>
              <c:f>Лист1!$E$2</c:f>
              <c:numCache>
                <c:formatCode>0.00</c:formatCode>
                <c:ptCount val="1"/>
                <c:pt idx="0">
                  <c:v>5.68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21-4014-850B-C701A503C1F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Пассивная репрезентация себя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Адаптивные стратегии поведения</c:v>
                </c:pt>
              </c:strCache>
            </c:strRef>
          </c:cat>
          <c:val>
            <c:numRef>
              <c:f>Лист1!$F$2</c:f>
              <c:numCache>
                <c:formatCode>0.00</c:formatCode>
                <c:ptCount val="1"/>
                <c:pt idx="0">
                  <c:v>-0.85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21-4014-850B-C701A503C1F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Пассивное подчинение условиям среды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Адаптивные стратегии поведения</c:v>
                </c:pt>
              </c:strCache>
            </c:strRef>
          </c:cat>
          <c:val>
            <c:numRef>
              <c:f>Лист1!$G$2</c:f>
              <c:numCache>
                <c:formatCode>0.00</c:formatCode>
                <c:ptCount val="1"/>
                <c:pt idx="0">
                  <c:v>7.43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21-4014-850B-C701A503C1F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Пассивное выжидание изменений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Адаптивные стратегии поведения</c:v>
                </c:pt>
              </c:strCache>
            </c:strRef>
          </c:cat>
          <c:val>
            <c:numRef>
              <c:f>Лист1!$H$2</c:f>
              <c:numCache>
                <c:formatCode>0.00</c:formatCode>
                <c:ptCount val="1"/>
                <c:pt idx="0">
                  <c:v>2.0699999999999998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21-4014-850B-C701A503C1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119535"/>
        <c:axId val="1828121615"/>
      </c:barChart>
      <c:catAx>
        <c:axId val="182811953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8121615"/>
        <c:crosses val="autoZero"/>
        <c:auto val="1"/>
        <c:lblAlgn val="ctr"/>
        <c:lblOffset val="100"/>
        <c:noMultiLvlLbl val="0"/>
      </c:catAx>
      <c:valAx>
        <c:axId val="1828121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28119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95850461059883"/>
          <c:y val="0.60395873326736316"/>
          <c:w val="0.82099377846905897"/>
          <c:h val="0.371431598039494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Результаты по методике «</a:t>
            </a:r>
            <a:r>
              <a:rPr lang="en-US"/>
              <a:t>Q-</a:t>
            </a:r>
            <a:r>
              <a:rPr lang="ru-RU"/>
              <a:t>сортировка» Стефансона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Зависимость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Тенденции поведения человека в группе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5-4FBF-AA5B-D3C3E38A42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Независимость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Тенденции поведения человека в группе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5-4FBF-AA5B-D3C3E38A42C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Общительность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Тенденции поведения человека в группе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65-4FBF-AA5B-D3C3E38A42C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Необщительность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Тенденции поведения человека в группе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65-4FBF-AA5B-D3C3E38A42C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Принятие борьбы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Тенденции поведения человека в группе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65-4FBF-AA5B-D3C3E38A42C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Избегание борьбы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Тенденции поведения человека в группе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65-4FBF-AA5B-D3C3E38A42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4699471"/>
        <c:axId val="2004702383"/>
      </c:barChart>
      <c:catAx>
        <c:axId val="2004699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04702383"/>
        <c:crosses val="autoZero"/>
        <c:auto val="1"/>
        <c:lblAlgn val="ctr"/>
        <c:lblOffset val="100"/>
        <c:noMultiLvlLbl val="0"/>
      </c:catAx>
      <c:valAx>
        <c:axId val="200470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04699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 smtClean="0">
                <a:effectLst/>
              </a:rPr>
              <a:t>Средние показатели по методике «СПА Роджерса Даймонд» в ЭГ и КГ</a:t>
            </a:r>
            <a:endParaRPr lang="ru-RU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Адаптивность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60.1</c:v>
                </c:pt>
                <c:pt idx="1">
                  <c:v>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FE-4A75-900D-3D288CEB00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Принятие себя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68.8</c:v>
                </c:pt>
                <c:pt idx="1">
                  <c:v>69.900000000000006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FE-4A75-900D-3D288CEB007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Принятие других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64.3</c:v>
                </c:pt>
                <c:pt idx="1">
                  <c:v>65.2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FE-4A75-900D-3D288CEB007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Эмоциональный комфорт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58.4</c:v>
                </c:pt>
                <c:pt idx="1">
                  <c:v>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FE-4A75-900D-3D288CEB007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Внутренний контроль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58.5</c:v>
                </c:pt>
                <c:pt idx="1">
                  <c:v>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FE-4A75-900D-3D288CEB007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Доминирование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44.9</c:v>
                </c:pt>
                <c:pt idx="1">
                  <c:v>49.3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FE-4A75-900D-3D288CEB007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Уход от проблем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15.7</c:v>
                </c:pt>
                <c:pt idx="1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51-471A-AC65-EAFE499DA2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4699471"/>
        <c:axId val="2004702383"/>
      </c:barChart>
      <c:catAx>
        <c:axId val="2004699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04702383"/>
        <c:crosses val="autoZero"/>
        <c:auto val="1"/>
        <c:lblAlgn val="ctr"/>
        <c:lblOffset val="100"/>
        <c:noMultiLvlLbl val="0"/>
      </c:catAx>
      <c:valAx>
        <c:axId val="200470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04699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/>
              <a:t>Результаты</a:t>
            </a:r>
            <a:r>
              <a:rPr lang="ru-RU" b="1" baseline="0" dirty="0" smtClean="0"/>
              <a:t> по </a:t>
            </a:r>
            <a:r>
              <a:rPr lang="ru-RU" b="1" dirty="0" smtClean="0"/>
              <a:t>методике </a:t>
            </a:r>
            <a:r>
              <a:rPr lang="ru-RU" b="1" dirty="0"/>
              <a:t>"АСП Н.Н.Мельниковой"</a:t>
            </a:r>
          </a:p>
        </c:rich>
      </c:tx>
      <c:layout>
        <c:manualLayout>
          <c:xMode val="edge"/>
          <c:yMode val="edge"/>
          <c:x val="0.13650288856793691"/>
          <c:y val="2.46096686931426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136262637484724"/>
          <c:y val="0.21410411763034082"/>
          <c:w val="0.83983612931896456"/>
          <c:h val="0.38985461563702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Активное изменение среды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4.97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5-4868-ABF7-FE1FEA0A39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Активное изменение себя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.00">
                  <c:v>11.77</c:v>
                </c:pt>
                <c:pt idx="1">
                  <c:v>12.77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F5-4868-ABF7-FE1FEA0A398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Уход из среды и поиск новой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 formatCode="0.00">
                  <c:v>-0.17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F5-4868-ABF7-FE1FEA0A398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Уход от контакта со средой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Лист1!$E$2:$E$3</c:f>
              <c:numCache>
                <c:formatCode>0.00</c:formatCode>
                <c:ptCount val="2"/>
                <c:pt idx="0">
                  <c:v>5.07</c:v>
                </c:pt>
                <c:pt idx="1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F5-4868-ABF7-FE1FEA0A398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Пассивная репрезентация себя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Лист1!$F$2:$F$3</c:f>
              <c:numCache>
                <c:formatCode>0.00</c:formatCode>
                <c:ptCount val="2"/>
                <c:pt idx="0">
                  <c:v>-0.8</c:v>
                </c:pt>
                <c:pt idx="1">
                  <c:v>-0.9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F5-4868-ABF7-FE1FEA0A398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Пассивное подчинение условиям среды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Лист1!$G$2:$G$3</c:f>
              <c:numCache>
                <c:formatCode>0.00</c:formatCode>
                <c:ptCount val="2"/>
                <c:pt idx="0">
                  <c:v>7.07</c:v>
                </c:pt>
                <c:pt idx="1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F5-4868-ABF7-FE1FEA0A398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Пассивное выжидание изменений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 formatCode="0.00">
                  <c:v>1.67</c:v>
                </c:pt>
                <c:pt idx="1">
                  <c:v>2.4700000000000002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F5-4868-ABF7-FE1FEA0A398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119535"/>
        <c:axId val="1828121615"/>
      </c:barChart>
      <c:catAx>
        <c:axId val="182811953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8121615"/>
        <c:crosses val="autoZero"/>
        <c:auto val="1"/>
        <c:lblAlgn val="ctr"/>
        <c:lblOffset val="100"/>
        <c:noMultiLvlLbl val="0"/>
      </c:catAx>
      <c:valAx>
        <c:axId val="1828121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28119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95850461059883"/>
          <c:y val="0.60395873326736316"/>
          <c:w val="0.82099377846905897"/>
          <c:h val="0.371431598039494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Результаты по методике «</a:t>
            </a:r>
            <a:r>
              <a:rPr lang="en-US"/>
              <a:t>Q-</a:t>
            </a:r>
            <a:r>
              <a:rPr lang="ru-RU"/>
              <a:t>сортировка» Стефансона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Зависимость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11.13</c:v>
                </c:pt>
                <c:pt idx="1">
                  <c:v>11.37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F-4114-930A-3E5898ADFC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Независимость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Лист1!$C$2:$C$3</c:f>
              <c:numCache>
                <c:formatCode>0.00</c:formatCode>
                <c:ptCount val="2"/>
                <c:pt idx="0" formatCode="General">
                  <c:v>5.57</c:v>
                </c:pt>
                <c:pt idx="1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F-4114-930A-3E5898ADFCF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Общительность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10.77</c:v>
                </c:pt>
                <c:pt idx="1">
                  <c:v>11.23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AF-4114-930A-3E5898ADFCF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Необщительность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 formatCode="0.00">
                  <c:v>5.0999999999999996</c:v>
                </c:pt>
                <c:pt idx="1">
                  <c:v>5.37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AF-4114-930A-3E5898ADFCF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Принятие борьбы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6.03</c:v>
                </c:pt>
                <c:pt idx="1">
                  <c:v>6.27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AF-4114-930A-3E5898ADFCF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Изберание борьбы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ЭГ</c:v>
                </c:pt>
                <c:pt idx="1">
                  <c:v>КГ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10.47</c:v>
                </c:pt>
                <c:pt idx="1">
                  <c:v>10.93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0AF-4114-930A-3E5898ADFC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4699471"/>
        <c:axId val="2004702383"/>
      </c:barChart>
      <c:catAx>
        <c:axId val="2004699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04702383"/>
        <c:crosses val="autoZero"/>
        <c:auto val="1"/>
        <c:lblAlgn val="ctr"/>
        <c:lblOffset val="100"/>
        <c:noMultiLvlLbl val="0"/>
      </c:catAx>
      <c:valAx>
        <c:axId val="200470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04699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="0" i="0" baseline="0" dirty="0" smtClean="0">
                <a:effectLst/>
              </a:rPr>
              <a:t>Показатели шкалы «адаптивность» по методике "СПА Роджерса Даймонд"</a:t>
            </a:r>
            <a:endParaRPr lang="ru-RU" sz="1200" b="0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до </a:t>
            </a:r>
            <a:r>
              <a:rPr lang="ru-RU" sz="1200" dirty="0"/>
              <a:t>и после тренинга в ЭГ</a:t>
            </a:r>
          </a:p>
        </c:rich>
      </c:tx>
      <c:layout>
        <c:manualLayout>
          <c:xMode val="edge"/>
          <c:yMode val="edge"/>
          <c:x val="0.24232440786106921"/>
          <c:y val="2.20461615376069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Показатели адаптивности до тренинга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40-45</c:v>
                </c:pt>
                <c:pt idx="1">
                  <c:v>45-50</c:v>
                </c:pt>
                <c:pt idx="2">
                  <c:v>50-55</c:v>
                </c:pt>
                <c:pt idx="3">
                  <c:v>55-60</c:v>
                </c:pt>
                <c:pt idx="4">
                  <c:v>60-65</c:v>
                </c:pt>
                <c:pt idx="5">
                  <c:v>65-70</c:v>
                </c:pt>
                <c:pt idx="6">
                  <c:v>70-75</c:v>
                </c:pt>
                <c:pt idx="7">
                  <c:v>75-80</c:v>
                </c:pt>
                <c:pt idx="8">
                  <c:v>80-85</c:v>
                </c:pt>
                <c:pt idx="9">
                  <c:v>85-90</c:v>
                </c:pt>
                <c:pt idx="10">
                  <c:v>90-95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7</c:v>
                </c:pt>
                <c:pt idx="4">
                  <c:v>3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17-4E94-A017-7B2A176D7E3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Показатели адаптивнотси после тренинга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40-45</c:v>
                </c:pt>
                <c:pt idx="1">
                  <c:v>45-50</c:v>
                </c:pt>
                <c:pt idx="2">
                  <c:v>50-55</c:v>
                </c:pt>
                <c:pt idx="3">
                  <c:v>55-60</c:v>
                </c:pt>
                <c:pt idx="4">
                  <c:v>60-65</c:v>
                </c:pt>
                <c:pt idx="5">
                  <c:v>65-70</c:v>
                </c:pt>
                <c:pt idx="6">
                  <c:v>70-75</c:v>
                </c:pt>
                <c:pt idx="7">
                  <c:v>75-80</c:v>
                </c:pt>
                <c:pt idx="8">
                  <c:v>80-85</c:v>
                </c:pt>
                <c:pt idx="9">
                  <c:v>85-90</c:v>
                </c:pt>
                <c:pt idx="10">
                  <c:v>90-95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7</c:v>
                </c:pt>
                <c:pt idx="6">
                  <c:v>5</c:v>
                </c:pt>
                <c:pt idx="7">
                  <c:v>6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17-4E94-A017-7B2A176D7E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9349776"/>
        <c:axId val="1569346864"/>
      </c:barChart>
      <c:catAx>
        <c:axId val="156934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69346864"/>
        <c:crosses val="autoZero"/>
        <c:auto val="1"/>
        <c:lblAlgn val="ctr"/>
        <c:lblOffset val="100"/>
        <c:noMultiLvlLbl val="0"/>
      </c:catAx>
      <c:valAx>
        <c:axId val="156934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Колличество студентов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6934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dirty="0"/>
              <a:t>Средние показатели по шкалам методики «СПА Роджерса Даймонд» в ЭГ до и после тренинга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тренинга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3.5273858460171198E-2"/>
                  <c:y val="-1.6321977349722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B4F-4A4E-95E6-08049860E2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Адаптивность</c:v>
                </c:pt>
                <c:pt idx="1">
                  <c:v>Принятие себя</c:v>
                </c:pt>
                <c:pt idx="2">
                  <c:v>Принятие других</c:v>
                </c:pt>
                <c:pt idx="3">
                  <c:v>Эмоциональный комфорт</c:v>
                </c:pt>
                <c:pt idx="4">
                  <c:v>Внутренний контроль</c:v>
                </c:pt>
                <c:pt idx="5">
                  <c:v>Доминирование</c:v>
                </c:pt>
                <c:pt idx="6">
                  <c:v>Эскапизм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60.1</c:v>
                </c:pt>
                <c:pt idx="1">
                  <c:v>68.7</c:v>
                </c:pt>
                <c:pt idx="2">
                  <c:v>64.2</c:v>
                </c:pt>
                <c:pt idx="3">
                  <c:v>58.3</c:v>
                </c:pt>
                <c:pt idx="4">
                  <c:v>58.5</c:v>
                </c:pt>
                <c:pt idx="5">
                  <c:v>44.8</c:v>
                </c:pt>
                <c:pt idx="6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F-4A4E-95E6-08049860E2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тренинга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8.1609886748610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4F-4A4E-95E6-08049860E2E1}"/>
                </c:ext>
              </c:extLst>
            </c:dLbl>
            <c:dLbl>
              <c:idx val="3"/>
              <c:layout>
                <c:manualLayout>
                  <c:x val="5.8789764100285156E-3"/>
                  <c:y val="-8.1609886748610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B4F-4A4E-95E6-08049860E2E1}"/>
                </c:ext>
              </c:extLst>
            </c:dLbl>
            <c:dLbl>
              <c:idx val="4"/>
              <c:layout>
                <c:manualLayout>
                  <c:x val="2.9394882050142578E-2"/>
                  <c:y val="-8.16098867486110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B4F-4A4E-95E6-08049860E2E1}"/>
                </c:ext>
              </c:extLst>
            </c:dLbl>
            <c:dLbl>
              <c:idx val="5"/>
              <c:layout>
                <c:manualLayout>
                  <c:x val="3.5273858460171094E-2"/>
                  <c:y val="-4.08049433743053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B4F-4A4E-95E6-08049860E2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Адаптивность</c:v>
                </c:pt>
                <c:pt idx="1">
                  <c:v>Принятие себя</c:v>
                </c:pt>
                <c:pt idx="2">
                  <c:v>Принятие других</c:v>
                </c:pt>
                <c:pt idx="3">
                  <c:v>Эмоциональный комфорт</c:v>
                </c:pt>
                <c:pt idx="4">
                  <c:v>Внутренний контроль</c:v>
                </c:pt>
                <c:pt idx="5">
                  <c:v>Доминирование</c:v>
                </c:pt>
                <c:pt idx="6">
                  <c:v>Эскапизм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70.3</c:v>
                </c:pt>
                <c:pt idx="1">
                  <c:v>75.400000000000006</c:v>
                </c:pt>
                <c:pt idx="2">
                  <c:v>69.8</c:v>
                </c:pt>
                <c:pt idx="3">
                  <c:v>64.599999999999994</c:v>
                </c:pt>
                <c:pt idx="4">
                  <c:v>59.8</c:v>
                </c:pt>
                <c:pt idx="5">
                  <c:v>44.8</c:v>
                </c:pt>
                <c:pt idx="6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F-4A4E-95E6-08049860E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4338688"/>
        <c:axId val="1174336192"/>
      </c:barChart>
      <c:catAx>
        <c:axId val="11743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336192"/>
        <c:crosses val="autoZero"/>
        <c:auto val="1"/>
        <c:lblAlgn val="ctr"/>
        <c:lblOffset val="100"/>
        <c:noMultiLvlLbl val="0"/>
      </c:catAx>
      <c:valAx>
        <c:axId val="117433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3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Средние показатели по методике «АСП Н.Н.Мельниковой» в ЭГ до и после тренинга</a:t>
            </a:r>
          </a:p>
        </c:rich>
      </c:tx>
      <c:layout>
        <c:manualLayout>
          <c:xMode val="edge"/>
          <c:yMode val="edge"/>
          <c:x val="0.23024672881625188"/>
          <c:y val="2.3360654876149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41285724701079"/>
          <c:y val="0.19523809523809524"/>
          <c:w val="0.87503809419655876"/>
          <c:h val="0.38292713410823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тренинга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1428571428571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670-4E0D-86E5-0627346B8792}"/>
                </c:ext>
              </c:extLst>
            </c:dLbl>
            <c:dLbl>
              <c:idx val="4"/>
              <c:layout>
                <c:manualLayout>
                  <c:x val="-2.3148148148148997E-3"/>
                  <c:y val="0.11507936507936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670-4E0D-86E5-0627346B87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Преобразование среды</c:v>
                </c:pt>
                <c:pt idx="1">
                  <c:v>Преобразование себя</c:v>
                </c:pt>
                <c:pt idx="2">
                  <c:v>Уход</c:v>
                </c:pt>
                <c:pt idx="3">
                  <c:v>Уход от контакта со средой</c:v>
                </c:pt>
                <c:pt idx="4">
                  <c:v>Пассивная репрезентация себя</c:v>
                </c:pt>
                <c:pt idx="5">
                  <c:v>Приспособление к среде</c:v>
                </c:pt>
                <c:pt idx="6">
                  <c:v>Выжидание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4.9000000000000004</c:v>
                </c:pt>
                <c:pt idx="1">
                  <c:v>11.7</c:v>
                </c:pt>
                <c:pt idx="2">
                  <c:v>-0.17</c:v>
                </c:pt>
                <c:pt idx="3">
                  <c:v>5</c:v>
                </c:pt>
                <c:pt idx="4">
                  <c:v>-0.8</c:v>
                </c:pt>
                <c:pt idx="5">
                  <c:v>7</c:v>
                </c:pt>
                <c:pt idx="6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70-4E0D-86E5-0627346B87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тренинга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8.4875562720133283E-17"/>
                  <c:y val="9.9206349206349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670-4E0D-86E5-0627346B87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Преобразование среды</c:v>
                </c:pt>
                <c:pt idx="1">
                  <c:v>Преобразование себя</c:v>
                </c:pt>
                <c:pt idx="2">
                  <c:v>Уход</c:v>
                </c:pt>
                <c:pt idx="3">
                  <c:v>Уход от контакта со средой</c:v>
                </c:pt>
                <c:pt idx="4">
                  <c:v>Пассивная репрезентация себя</c:v>
                </c:pt>
                <c:pt idx="5">
                  <c:v>Приспособление к среде</c:v>
                </c:pt>
                <c:pt idx="6">
                  <c:v>Выжидание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4.2</c:v>
                </c:pt>
                <c:pt idx="1">
                  <c:v>12.5</c:v>
                </c:pt>
                <c:pt idx="2">
                  <c:v>0.6</c:v>
                </c:pt>
                <c:pt idx="3">
                  <c:v>4.4000000000000004</c:v>
                </c:pt>
                <c:pt idx="4">
                  <c:v>-1</c:v>
                </c:pt>
                <c:pt idx="5">
                  <c:v>9</c:v>
                </c:pt>
                <c:pt idx="6" formatCode="0.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70-4E0D-86E5-0627346B8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4338688"/>
        <c:axId val="1174336192"/>
      </c:barChart>
      <c:catAx>
        <c:axId val="117433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336192"/>
        <c:crosses val="autoZero"/>
        <c:auto val="1"/>
        <c:lblAlgn val="ctr"/>
        <c:lblOffset val="100"/>
        <c:noMultiLvlLbl val="0"/>
      </c:catAx>
      <c:valAx>
        <c:axId val="117433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33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438" y="1520964"/>
            <a:ext cx="8953562" cy="2447739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4000" dirty="0">
                <a:latin typeface="Times New Roman"/>
                <a:cs typeface="Times New Roman"/>
              </a:rPr>
              <a:t/>
            </a:r>
            <a:br>
              <a:rPr lang="ru-RU" sz="4000" dirty="0">
                <a:latin typeface="Times New Roman"/>
                <a:cs typeface="Times New Roman"/>
              </a:rPr>
            </a:br>
            <a:r>
              <a:rPr lang="ru-RU" sz="4000" dirty="0">
                <a:latin typeface="Times New Roman"/>
                <a:cs typeface="Times New Roman"/>
              </a:rPr>
              <a:t/>
            </a:r>
            <a:br>
              <a:rPr lang="ru-RU" sz="4000" dirty="0">
                <a:latin typeface="Times New Roman"/>
                <a:cs typeface="Times New Roman"/>
              </a:rPr>
            </a:br>
            <a:r>
              <a:rPr lang="ru-RU" sz="4000" dirty="0">
                <a:latin typeface="Times New Roman"/>
                <a:cs typeface="Times New Roman"/>
              </a:rPr>
              <a:t/>
            </a:r>
            <a:br>
              <a:rPr lang="ru-RU" sz="4000" dirty="0">
                <a:latin typeface="Times New Roman"/>
                <a:cs typeface="Times New Roman"/>
              </a:rPr>
            </a:br>
            <a:r>
              <a:rPr lang="ru-RU" sz="4000" dirty="0">
                <a:latin typeface="Times New Roman"/>
                <a:cs typeface="Times New Roman"/>
              </a:rPr>
              <a:t/>
            </a:r>
            <a:br>
              <a:rPr lang="ru-RU" sz="4000" dirty="0">
                <a:latin typeface="Times New Roman"/>
                <a:cs typeface="Times New Roman"/>
              </a:rPr>
            </a:br>
            <a:r>
              <a:rPr lang="ru-RU" sz="4000" dirty="0">
                <a:latin typeface="Times New Roman"/>
                <a:cs typeface="Times New Roman"/>
              </a:rPr>
              <a:t/>
            </a:r>
            <a:br>
              <a:rPr lang="ru-RU" sz="4000" dirty="0">
                <a:latin typeface="Times New Roman"/>
                <a:cs typeface="Times New Roman"/>
              </a:rPr>
            </a:br>
            <a:r>
              <a:rPr lang="ru-RU" sz="4000" dirty="0" smtClean="0">
                <a:latin typeface="Times New Roman"/>
                <a:cs typeface="Times New Roman"/>
              </a:rPr>
              <a:t>Развитие </a:t>
            </a:r>
            <a:r>
              <a:rPr lang="ru-RU" sz="4000" dirty="0">
                <a:latin typeface="Times New Roman"/>
                <a:cs typeface="Times New Roman"/>
              </a:rPr>
              <a:t/>
            </a:r>
            <a:br>
              <a:rPr lang="ru-RU" sz="4000" dirty="0">
                <a:latin typeface="Times New Roman"/>
                <a:cs typeface="Times New Roman"/>
              </a:rPr>
            </a:br>
            <a:r>
              <a:rPr lang="ru-RU" sz="4000" dirty="0">
                <a:latin typeface="Times New Roman"/>
                <a:cs typeface="Times New Roman"/>
              </a:rPr>
              <a:t>социально-психологической </a:t>
            </a:r>
            <a:r>
              <a:rPr lang="ru-RU" sz="4000" dirty="0" smtClean="0">
                <a:latin typeface="Times New Roman"/>
                <a:cs typeface="Times New Roman"/>
              </a:rPr>
              <a:t>адаптации у </a:t>
            </a:r>
            <a:r>
              <a:rPr lang="ru-RU" sz="4000" dirty="0">
                <a:latin typeface="Times New Roman"/>
                <a:cs typeface="Times New Roman"/>
              </a:rPr>
              <a:t>студентов 1 курса</a:t>
            </a:r>
            <a:br>
              <a:rPr lang="ru-RU" sz="4000" dirty="0">
                <a:latin typeface="Times New Roman"/>
                <a:cs typeface="Times New Roman"/>
              </a:rPr>
            </a:br>
            <a:r>
              <a:rPr lang="ru-RU" sz="4000" dirty="0" smtClean="0">
                <a:latin typeface="Times New Roman"/>
                <a:cs typeface="Times New Roman"/>
              </a:rPr>
              <a:t>в процессе психологического тренинга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264240"/>
            <a:ext cx="5256584" cy="2022280"/>
          </a:xfrm>
        </p:spPr>
        <p:txBody>
          <a:bodyPr vert="horz" anchor="t">
            <a:normAutofit fontScale="85000" lnSpcReduction="20000"/>
          </a:bodyPr>
          <a:lstStyle/>
          <a:p>
            <a:pPr marL="0" algn="r">
              <a:lnSpc>
                <a:spcPct val="90000"/>
              </a:lnSpc>
              <a:spcBef>
                <a:spcPts val="1000"/>
              </a:spcBef>
            </a:pPr>
            <a:r>
              <a:rPr lang="ru-RU" sz="2800" dirty="0">
                <a:solidFill>
                  <a:srgbClr val="04617B"/>
                </a:solidFill>
              </a:rPr>
              <a:t>Подготовил студент магистратуры </a:t>
            </a:r>
            <a:r>
              <a:rPr lang="ru-RU" sz="2800" dirty="0" smtClean="0">
                <a:solidFill>
                  <a:srgbClr val="04617B"/>
                </a:solidFill>
              </a:rPr>
              <a:t>2 </a:t>
            </a:r>
            <a:r>
              <a:rPr lang="ru-RU" sz="2800" dirty="0">
                <a:solidFill>
                  <a:srgbClr val="04617B"/>
                </a:solidFill>
              </a:rPr>
              <a:t>курса:</a:t>
            </a:r>
            <a:endParaRPr lang="en-US" sz="2800" dirty="0"/>
          </a:p>
          <a:p>
            <a:pPr marL="0" algn="r">
              <a:lnSpc>
                <a:spcPct val="90000"/>
              </a:lnSpc>
              <a:spcBef>
                <a:spcPts val="1000"/>
              </a:spcBef>
            </a:pPr>
            <a:r>
              <a:rPr lang="ru-RU" sz="2800" dirty="0" err="1">
                <a:solidFill>
                  <a:srgbClr val="04617B"/>
                </a:solidFill>
              </a:rPr>
              <a:t>Бусаров.В.А</a:t>
            </a:r>
            <a:endParaRPr lang="en-US" sz="2800" dirty="0" err="1"/>
          </a:p>
          <a:p>
            <a:pPr marL="0" algn="r">
              <a:lnSpc>
                <a:spcPct val="90000"/>
              </a:lnSpc>
              <a:spcBef>
                <a:spcPts val="1000"/>
              </a:spcBef>
            </a:pPr>
            <a:r>
              <a:rPr lang="ru-RU" sz="2800" dirty="0">
                <a:solidFill>
                  <a:srgbClr val="04617B"/>
                </a:solidFill>
              </a:rPr>
              <a:t>Научный руководитель </a:t>
            </a:r>
            <a:r>
              <a:rPr lang="ru-RU" sz="2800" dirty="0" err="1">
                <a:solidFill>
                  <a:srgbClr val="04617B"/>
                </a:solidFill>
              </a:rPr>
              <a:t>д.п.н</a:t>
            </a:r>
            <a:r>
              <a:rPr lang="ru-RU" sz="2800" dirty="0">
                <a:solidFill>
                  <a:srgbClr val="04617B"/>
                </a:solidFill>
              </a:rPr>
              <a:t>., профессор:</a:t>
            </a:r>
            <a:endParaRPr lang="en-US" sz="2800" dirty="0">
              <a:solidFill>
                <a:srgbClr val="04617B"/>
              </a:solidFill>
            </a:endParaRPr>
          </a:p>
          <a:p>
            <a:pPr marL="0" algn="r">
              <a:lnSpc>
                <a:spcPct val="90000"/>
              </a:lnSpc>
              <a:spcBef>
                <a:spcPts val="1000"/>
              </a:spcBef>
            </a:pPr>
            <a:r>
              <a:rPr lang="ru-RU" sz="2800" dirty="0" smtClean="0">
                <a:solidFill>
                  <a:srgbClr val="04617B"/>
                </a:solidFill>
              </a:rPr>
              <a:t>Поляков С.П.</a:t>
            </a:r>
            <a:endParaRPr lang="en-US" sz="2800" dirty="0"/>
          </a:p>
          <a:p>
            <a:pPr marL="63500"/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22" name="Picture 2" descr="ÐÐ¾ÑÐºÐ¾Ð²ÑÐºÐ¸Ð¹ Ð³Ð¾ÑÑÐ´Ð°ÑÑÑÐ²ÐµÐ½Ð½ÑÐ¹ Ð³ÑÐ¼Ð°Ð½Ð¸ÑÐ°ÑÐ½Ð¾-ÑÐºÐ¾Ð½Ð¾Ð¼Ð¸ÑÐµÑÐºÐ¸Ð¹ ÑÐ½Ð¸Ð²ÐµÑÑÐ¸Ñ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FCF5E7-77CD-4608-A8BE-862B592F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805" y="332656"/>
            <a:ext cx="8229600" cy="936104"/>
          </a:xfrm>
        </p:spPr>
        <p:txBody>
          <a:bodyPr vert="horz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Сравнительный анализ показателей </a:t>
            </a:r>
            <a:br>
              <a:rPr lang="ru-RU" sz="1800" b="1" dirty="0" smtClean="0">
                <a:latin typeface="Times New Roman"/>
                <a:cs typeface="Times New Roman"/>
              </a:rPr>
            </a:br>
            <a:r>
              <a:rPr lang="ru-RU" sz="1800" b="1" dirty="0" smtClean="0">
                <a:latin typeface="Times New Roman"/>
                <a:cs typeface="Times New Roman"/>
              </a:rPr>
              <a:t>социально-психологической адаптации в ЭГ после тренинга</a:t>
            </a:r>
            <a:endParaRPr lang="en-US" sz="1800" b="1" dirty="0">
              <a:latin typeface="Times New Roman"/>
              <a:cs typeface="Times New Roman"/>
            </a:endParaRPr>
          </a:p>
          <a:p>
            <a:endParaRPr lang="ru-RU" sz="1800" dirty="0"/>
          </a:p>
        </p:txBody>
      </p:sp>
      <p:pic>
        <p:nvPicPr>
          <p:cNvPr id="4" name="Picture 2" descr="ÐÐ¾ÑÐºÐ¾Ð²ÑÐºÐ¸Ð¹ Ð³Ð¾ÑÑÐ´Ð°ÑÑÑÐ²ÐµÐ½Ð½ÑÐ¹ Ð³ÑÐ¼Ð°Ð½Ð¸ÑÐ°ÑÐ½Ð¾-ÑÐºÐ¾Ð½Ð¾Ð¼Ð¸ÑÐµÑÐºÐ¸Ð¹ ÑÐ½Ð¸Ð²ÐµÑÑÐ¸Ñ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1905000" cy="1905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84668" y="4628728"/>
            <a:ext cx="43372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шкалам «преобразование среды», «преобразование себя», «уход», «уход от контакта со средой», «пассивная репрезентация себя», «выжидание» обнаружены статистически значимые различия между показателями до и после тренинга по Т-критерию Вилкоксона при Т</a:t>
            </a:r>
            <a:r>
              <a:rPr lang="ru-RU" sz="105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&lt;Т</a:t>
            </a:r>
            <a:r>
              <a:rPr lang="ru-RU" sz="105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 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(0,01);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шкале «пассивная репрезентация себя» обнаружены статистически значимые различия между показателями до и после тренинга по Т-критерию Вилкоксона при Т</a:t>
            </a:r>
            <a:r>
              <a:rPr lang="ru-RU" sz="105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&lt;Т</a:t>
            </a:r>
            <a:r>
              <a:rPr lang="ru-RU" sz="105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 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(0,05).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60001592"/>
              </p:ext>
            </p:extLst>
          </p:nvPr>
        </p:nvGraphicFramePr>
        <p:xfrm>
          <a:off x="442608" y="1052736"/>
          <a:ext cx="41293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470859612"/>
              </p:ext>
            </p:extLst>
          </p:nvPr>
        </p:nvGraphicFramePr>
        <p:xfrm>
          <a:off x="4572000" y="1058162"/>
          <a:ext cx="4190256" cy="3570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890160" y="4653136"/>
            <a:ext cx="38720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Обнаружены статистически значимые различия по шкалам «общительность» и «необщительность» в экспериментальной группе до и после тренинга, по Т-критерию Вилкоксона при Т</a:t>
            </a:r>
            <a:r>
              <a:rPr lang="ru-RU" sz="105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эмп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&lt;Т</a:t>
            </a:r>
            <a:r>
              <a:rPr lang="ru-RU" sz="105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 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(0,01</a:t>
            </a:r>
            <a:r>
              <a:rPr lang="ru-RU" sz="10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202513466"/>
      </p:ext>
    </p:extLst>
  </p:cSld>
  <p:clrMapOvr>
    <a:masterClrMapping/>
  </p:clrMapOvr>
  <p:transition spd="slow"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FCF5E7-77CD-4608-A8BE-862B592F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805" y="332656"/>
            <a:ext cx="8229600" cy="936104"/>
          </a:xfrm>
        </p:spPr>
        <p:txBody>
          <a:bodyPr vert="horz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800" b="1" dirty="0" smtClean="0">
                <a:latin typeface="Times New Roman"/>
                <a:cs typeface="Times New Roman"/>
              </a:rPr>
              <a:t>Сравнительный анализ показателей </a:t>
            </a:r>
            <a:br>
              <a:rPr lang="ru-RU" sz="1800" b="1" dirty="0" smtClean="0">
                <a:latin typeface="Times New Roman"/>
                <a:cs typeface="Times New Roman"/>
              </a:rPr>
            </a:br>
            <a:r>
              <a:rPr lang="ru-RU" sz="1800" b="1" dirty="0" smtClean="0">
                <a:latin typeface="Times New Roman"/>
                <a:cs typeface="Times New Roman"/>
              </a:rPr>
              <a:t>социально-психологической адаптации в ЭГ  после тренинга и КГ</a:t>
            </a:r>
            <a:endParaRPr lang="en-US" sz="1800" b="1" dirty="0">
              <a:latin typeface="Times New Roman"/>
              <a:cs typeface="Times New Roman"/>
            </a:endParaRPr>
          </a:p>
          <a:p>
            <a:endParaRPr lang="ru-RU" sz="1800" b="1" dirty="0"/>
          </a:p>
        </p:txBody>
      </p:sp>
      <p:pic>
        <p:nvPicPr>
          <p:cNvPr id="4" name="Picture 2" descr="ÐÐ¾ÑÐºÐ¾Ð²ÑÐºÐ¸Ð¹ Ð³Ð¾ÑÑÐ´Ð°ÑÑÑÐ²ÐµÐ½Ð½ÑÐ¹ Ð³ÑÐ¼Ð°Ð½Ð¸ÑÐ°ÑÐ½Ð¾-ÑÐºÐ¾Ð½Ð¾Ð¼Ð¸ÑÐµÑÐºÐ¸Ð¹ ÑÐ½Ð¸Ð²ÐµÑÑÐ¸Ñ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1905000" cy="1905000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79615553"/>
              </p:ext>
            </p:extLst>
          </p:nvPr>
        </p:nvGraphicFramePr>
        <p:xfrm>
          <a:off x="1547664" y="1052736"/>
          <a:ext cx="648072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600" y="3356993"/>
            <a:ext cx="766880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 сравнительный анализ показателей контрольной группы на констатирующем этапе эксперимента и при повторной диагностике, статистически значимых отличий по Т-критерию Вилкоксона при уровне значимости р≤0,01 нами обнаружено не было.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Статистически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значимые различия между экспериментальной и контрольной группой по шкале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«Адаптивность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по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-критерию Манна-Уитни при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р≤0,01. 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 значимые различия между экспериментальной и контрольной группой по шкалам «принятие себя» и «эмоциональный комфорт» по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-критерию Манна-Уитни при р≤0,05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 значимых различий между экспериментальной и контрольной группой по шкалам «принятие других», «внутренний контроль», «доминирование», «эскапизм» нами выявленно не было</a:t>
            </a:r>
          </a:p>
        </p:txBody>
      </p:sp>
    </p:spTree>
    <p:extLst>
      <p:ext uri="{BB962C8B-B14F-4D97-AF65-F5344CB8AC3E}">
        <p14:creationId xmlns:p14="http://schemas.microsoft.com/office/powerpoint/2010/main" val="3067155982"/>
      </p:ext>
    </p:extLst>
  </p:cSld>
  <p:clrMapOvr>
    <a:masterClrMapping/>
  </p:clrMapOvr>
  <p:transition spd="slow"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64056-E430-41CA-BFB5-BA543722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63279"/>
            <a:ext cx="9140356" cy="10668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выводы</a:t>
            </a:r>
          </a:p>
          <a:p>
            <a:endParaRPr lang="ru-RU" sz="2800" dirty="0"/>
          </a:p>
        </p:txBody>
      </p:sp>
      <p:pic>
        <p:nvPicPr>
          <p:cNvPr id="4" name="Picture 2" descr="ÐÐ¾ÑÐºÐ¾Ð²ÑÐºÐ¸Ð¹ Ð³Ð¾ÑÑÐ´Ð°ÑÑÑÐ²ÐµÐ½Ð½ÑÐ¹ Ð³ÑÐ¼Ð°Ð½Ð¸ÑÐ°ÑÐ½Ð¾-ÑÐºÐ¾Ð½Ð¾Ð¼Ð¸ÑÐµÑÐºÐ¸Ð¹ ÑÐ½Ð¸Ð²ÐµÑÑÐ¸ÑÐµÑ">
            <a:extLst>
              <a:ext uri="{FF2B5EF4-FFF2-40B4-BE49-F238E27FC236}">
                <a16:creationId xmlns:a16="http://schemas.microsoft.com/office/drawing/2014/main" id="{87783E97-CE83-4E83-BDC5-FD47A03E7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-52057"/>
            <a:ext cx="1905000" cy="1905000"/>
          </a:xfrm>
          <a:prstGeom prst="rect">
            <a:avLst/>
          </a:prstGeom>
          <a:noFill/>
        </p:spPr>
      </p:pic>
      <p:sp>
        <p:nvSpPr>
          <p:cNvPr id="9" name="Объект 8">
            <a:extLst>
              <a:ext uri="{FF2B5EF4-FFF2-40B4-BE49-F238E27FC236}">
                <a16:creationId xmlns:a16="http://schemas.microsoft.com/office/drawing/2014/main" id="{A0732CF4-1C7B-49EB-88D9-954536070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0110"/>
            <a:ext cx="8229600" cy="4944426"/>
          </a:xfrm>
        </p:spPr>
        <p:txBody>
          <a:bodyPr vert="horz" anchor="t">
            <a:noAutofit/>
          </a:bodyPr>
          <a:lstStyle/>
          <a:p>
            <a:pPr marL="452628" indent="-342900" algn="just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Социально-психологическая адаптация – это полисемантический термин, рассматриваемый в психологии, социологии, физиологии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педагогике.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indent="-342900" algn="just">
              <a:buFont typeface="+mj-lt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исследованных источников, и различных подходов к феномену социально-психологической адаптации, нами было сформулировано определение социально-психологической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адаптации: Способность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активно приспосабливаться к среде деятельности, регулировать свое поведение, умение построить отношения с другими людьми, в соответствии с требованиями социума и собственными потребностями, мотивами,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интересами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сформулированным определением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социально-психологической адаптации нами был подобран диагностический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инструментарий;</a:t>
            </a:r>
          </a:p>
          <a:p>
            <a:pPr marL="452628" lvl="0" indent="-342900" algn="just"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показатели адаптивности (соотношения адаптивных и дезадаптивных стратегий) «61%», это говорит о незначительном преобладании адаптивности над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дезадаптивностью. На данном этапе обучения студенты еще не приспособились к среде и ее требованиям, возможно наличие нескольких равнозначных целей, а также несовпадение мотивов, интересов и целей, с достигаемыми в процессе деятельности. </a:t>
            </a:r>
          </a:p>
          <a:p>
            <a:pPr marL="452628" lvl="0" indent="-342900" algn="just">
              <a:buFont typeface="+mj-lt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Преобладающими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стратегиями адаптивного поведения являются «Преобразование себя» (средние показатели – 12,27), что говорит о наличии у студентов потребности в изменении отношении к среде и произвольном изменении поведения и выработке новых форм поведения в соответствии с новой социальной роли, и «Пассивного приспособления к условиям среды» (средние показатели – 7,43).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628" lvl="0" indent="-342900" algn="just">
              <a:buFont typeface="+mj-lt"/>
              <a:buAutoNum type="arabicPeriod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подтвердили необходимость проведения мероприятий по развитию социально-психологической адаптации у студентов 1 курса и нами был разработан психологический тренинг</a:t>
            </a:r>
          </a:p>
        </p:txBody>
      </p:sp>
    </p:spTree>
    <p:extLst>
      <p:ext uri="{BB962C8B-B14F-4D97-AF65-F5344CB8AC3E}">
        <p14:creationId xmlns:p14="http://schemas.microsoft.com/office/powerpoint/2010/main" val="4281885004"/>
      </p:ext>
    </p:extLst>
  </p:cSld>
  <p:clrMapOvr>
    <a:masterClrMapping/>
  </p:clrMapOvr>
  <p:transition spd="slow"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Ð¾ÑÐºÐ¾Ð²ÑÐºÐ¸Ð¹ Ð³Ð¾ÑÑÐ´Ð°ÑÑÑÐ²ÐµÐ½Ð½ÑÐ¹ Ð³ÑÐ¼Ð°Ð½Ð¸ÑÐ°ÑÐ½Ð¾-ÑÐºÐ¾Ð½Ð¾Ð¼Ð¸ÑÐµÑÐºÐ¸Ð¹ ÑÐ½Ð¸Ð²ÐµÑÑÐ¸ÑÐµÑ">
            <a:extLst>
              <a:ext uri="{FF2B5EF4-FFF2-40B4-BE49-F238E27FC236}">
                <a16:creationId xmlns:a16="http://schemas.microsoft.com/office/drawing/2014/main" id="{4E652C23-5F07-44A9-AE44-BF88E8473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-171400"/>
            <a:ext cx="1905000" cy="1905000"/>
          </a:xfrm>
          <a:prstGeom prst="rect">
            <a:avLst/>
          </a:prstGeom>
          <a:noFill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32DF50-0496-4FE3-B09F-852530D92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2696"/>
            <a:ext cx="9140356" cy="704908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выводы</a:t>
            </a:r>
          </a:p>
          <a:p>
            <a:endParaRPr lang="ru-RU" sz="2800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A5711EE1-CCC8-413A-914B-4186CF7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 vert="horz" anchor="t">
            <a:noAutofit/>
          </a:bodyPr>
          <a:lstStyle/>
          <a:p>
            <a:pPr marL="452628" lvl="0" indent="-342900" algn="just">
              <a:buFont typeface="+mj-lt"/>
              <a:buAutoNum type="arabicPeriod" startAt="6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проведен психологический тренинг, направленный на развитие социально-психологической адаптации у студентов 1 курса. Программа была проведена с 1 октября по 10 декабря 2019 года, и состояла из 7 блоков и 10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занятий.</a:t>
            </a:r>
          </a:p>
          <a:p>
            <a:pPr marL="452628" lvl="0" indent="-342900" algn="just">
              <a:buFont typeface="+mj-lt"/>
              <a:buAutoNum type="arabicPeriod" startAt="6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повторной диагностики уровня социально-психологической адаптации у студентов 1 курса нами были выявлены статистически значимые отличия в экспериментальной группе по Т-критерию Вилкоксона Средние показатели методики «СПА Роджерса Даймонд» по шкале «адаптивность» в экспериментальной группе изменились с «60,1» до «70,3» после тренинга, что позволяет говорить о переходе студентов из группы «низкой» адаптации в «среднюю» группу со значениями, расположенными в верхней границе средних значений. Были выявлены статистически значимые различия в экспериментальной и контрольной группах на контрольном этапе эксперимента по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-критерию Манна-Уитни с уровнем значимости р≤0,01 по шкале «адаптивность» и р≤0,05 по другим шкалам. Были выявлены статистически значимые различия в экспериментальных группах ЭГ − 1 и ЭГ − 2 и контрольной группах при повторном проведении диагностики по критерию Краскала-Уоллиса с уровнем значимости р≤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0,05;</a:t>
            </a:r>
          </a:p>
          <a:p>
            <a:pPr marL="452628" lvl="0" indent="-342900" algn="just">
              <a:buFont typeface="+mj-lt"/>
              <a:buAutoNum type="arabicPeriod" startAt="6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средних показателей по методике «АСП Н.Н.Мельниковой» нами были выявлены положительные изменения по шкалам «преобразование себя» и «приспособление к среде» которые оцениваются как самые адаптивные. А также отрицательные изменения по шкалам «преобразование среды», «уход», «уход от контакта со средой», «пассивная репрезентация себя» и «выжидание», изменения обладают статистической значимостью р≤0,01 по Т-критерию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Вилкоксона.</a:t>
            </a:r>
          </a:p>
          <a:p>
            <a:pPr marL="452628" lvl="0" indent="-342900" algn="just">
              <a:buFont typeface="+mj-lt"/>
              <a:buAutoNum type="arabicPeriod" startAt="6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подтверждают эффективность разработанного нами психологического тренинга по развитию социально-психологической адаптации у студентов 1 курса, и подтверждают нашу гипотезу.</a:t>
            </a:r>
          </a:p>
          <a:p>
            <a:pPr indent="-255905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16196956"/>
      </p:ext>
    </p:extLst>
  </p:cSld>
  <p:clrMapOvr>
    <a:masterClrMapping/>
  </p:clrMapOvr>
  <p:transition spd="slow"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20A5D7-8CBD-4D8C-B4EC-D049579CF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415" y="2201520"/>
            <a:ext cx="8458200" cy="1470025"/>
          </a:xfrm>
        </p:spPr>
        <p:txBody>
          <a:bodyPr>
            <a:noAutofit/>
          </a:bodyPr>
          <a:lstStyle/>
          <a:p>
            <a:r>
              <a:rPr lang="ru-RU" sz="2800" dirty="0"/>
              <a:t>Спасибо за внимание</a:t>
            </a:r>
          </a:p>
        </p:txBody>
      </p:sp>
      <p:pic>
        <p:nvPicPr>
          <p:cNvPr id="4" name="Picture 2" descr="ÐÐ¾ÑÐºÐ¾Ð²ÑÐºÐ¸Ð¹ Ð³Ð¾ÑÑÐ´Ð°ÑÑÑÐ²ÐµÐ½Ð½ÑÐ¹ Ð³ÑÐ¼Ð°Ð½Ð¸ÑÐ°ÑÐ½Ð¾-ÑÐºÐ¾Ð½Ð¾Ð¼Ð¸ÑÐµÑÐºÐ¸Ð¹ ÑÐ½Ð¸Ð²ÐµÑÑÐ¸ÑÐµÑ">
            <a:extLst>
              <a:ext uri="{FF2B5EF4-FFF2-40B4-BE49-F238E27FC236}">
                <a16:creationId xmlns:a16="http://schemas.microsoft.com/office/drawing/2014/main" id="{16B41237-0F2A-4521-9F93-C1424B2AE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-52057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1616986"/>
      </p:ext>
    </p:extLst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7644C-57E6-4145-8773-622944B7A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2008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Актуальность исследования</a:t>
            </a:r>
          </a:p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8DCF9-7902-434B-A407-90B0F5842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 vert="horz" anchor="t">
            <a:normAutofit fontScale="25000" lnSpcReduction="20000"/>
          </a:bodyPr>
          <a:lstStyle/>
          <a:p>
            <a:pPr marL="0" indent="0" algn="just">
              <a:lnSpc>
                <a:spcPct val="90000"/>
              </a:lnSpc>
              <a:spcBef>
                <a:spcPts val="1000"/>
              </a:spcBef>
              <a:buNone/>
            </a:pPr>
            <a:endParaRPr lang="ru-RU" sz="33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0" indent="0" algn="just">
              <a:lnSpc>
                <a:spcPct val="170000"/>
              </a:lnSpc>
              <a:spcBef>
                <a:spcPts val="1000"/>
              </a:spcBef>
              <a:buNone/>
            </a:pPr>
            <a:r>
              <a:rPr lang="en-US" sz="5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5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образования основным из критериев функционирования всей системы образования определяет преемственность между всеми уровнями системы – дошкольным, школьным, профессиональным звеном (колледжи, вузы). На каждом из этих этапов происходит адаптация к изм</a:t>
            </a:r>
            <a:r>
              <a:rPr lang="ru-RU" sz="5600" dirty="0">
                <a:solidFill>
                  <a:srgbClr val="0349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еняющейся</a:t>
            </a:r>
            <a:r>
              <a:rPr lang="ru-RU" sz="5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действительности. На каждом из уровней индивид сталкивается со специфическими для данного звена условиями. Однако, если дошкольный и школьный уровни базируются на формировании первичных социальных и учебных действий, то уровень высшего образования ставит перед индивидом более сложные задачи: профессиональное становление, адаптация к изменению образовательного процесса (степени активности обучающегося), формирование внутренней позиции специалиста выбранной профессии с соответствующими профессиональными компетенциями. По этой причине вопрос актуальности изучения адаптации является острым длительный период времени, однако современная действительность значительно повышает интерес к данной проблеме. За последние десять лет система образования претерпела введение инклюзивного образования, ФГОС, частичный отказ от специалитета в некоторых профессиях, появления ЕГЭ, ОГЭ, бакалавриата, дистанционное обучение текущего года. На данный период времени специфика изменчивости условий системы образования обуславливает необходимость развития социально-психологической адаптации у студентов 1 курса в процессе психологического тренинга. </a:t>
            </a:r>
          </a:p>
          <a:p>
            <a:pPr indent="-255905" algn="just">
              <a:buNone/>
            </a:pPr>
            <a:endParaRPr lang="ru-RU" dirty="0">
              <a:latin typeface="Georgia"/>
              <a:cs typeface="Times New Roman"/>
            </a:endParaRPr>
          </a:p>
          <a:p>
            <a:pPr indent="-255905" algn="just">
              <a:buNone/>
            </a:pPr>
            <a:endParaRPr lang="ru-RU" sz="1800" dirty="0">
              <a:latin typeface="Times New Roman"/>
              <a:cs typeface="Times New Roman"/>
            </a:endParaRPr>
          </a:p>
          <a:p>
            <a:pPr indent="-255905"/>
            <a:endParaRPr lang="ru-RU" dirty="0"/>
          </a:p>
        </p:txBody>
      </p:sp>
      <p:pic>
        <p:nvPicPr>
          <p:cNvPr id="5" name="Picture 2" descr="ÐÐ¾ÑÐºÐ¾Ð²ÑÐºÐ¸Ð¹ Ð³Ð¾ÑÑÐ´Ð°ÑÑÑÐ²ÐµÐ½Ð½ÑÐ¹ Ð³ÑÐ¼Ð°Ð½Ð¸ÑÐ°ÑÐ½Ð¾-ÑÐºÐ¾Ð½Ð¾Ð¼Ð¸ÑÐµÑÐºÐ¸Ð¹ ÑÐ½Ð¸Ð²ÐµÑÑÐ¸ÑÐµÑ">
            <a:extLst>
              <a:ext uri="{FF2B5EF4-FFF2-40B4-BE49-F238E27FC236}">
                <a16:creationId xmlns:a16="http://schemas.microsoft.com/office/drawing/2014/main" id="{7CA0CF0B-A8E4-4069-B0FC-68AB8B266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05230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278272"/>
      </p:ext>
    </p:extLst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9CBDD-7E42-4031-A278-F6BFA7B9E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2969" y="295996"/>
            <a:ext cx="7245983" cy="10668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Методологический аппарат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402643" cy="4753167"/>
          </a:xfrm>
        </p:spPr>
        <p:txBody>
          <a:bodyPr vert="horz" anchor="t">
            <a:normAutofit/>
          </a:bodyPr>
          <a:lstStyle/>
          <a:p>
            <a:pPr algn="just"/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</a:t>
            </a:r>
            <a:r>
              <a:rPr lang="ru-RU" sz="1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выступил процесс развития социально-психологической адаптации у студентов 1 курса.</a:t>
            </a:r>
          </a:p>
          <a:p>
            <a:pPr algn="just"/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</a:t>
            </a:r>
            <a:r>
              <a:rPr lang="ru-RU" sz="1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способы и приемы развития социально-психологической адаптации у студентов 1 курса в процессе тренинга</a:t>
            </a:r>
          </a:p>
          <a:p>
            <a:pPr algn="just"/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</a:t>
            </a:r>
            <a:r>
              <a:rPr lang="ru-RU" sz="1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разработать и экспериментально апробировать программу развития социально-психологической адаптации у студентов 1 курса.</a:t>
            </a:r>
          </a:p>
          <a:p>
            <a:pPr algn="just"/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 </a:t>
            </a:r>
            <a:r>
              <a:rPr lang="ru-RU" sz="19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Мы предполагаем, что разработанная нами программа психологического тренинга будет способствовать развитию социально-психологической адаптации.</a:t>
            </a:r>
          </a:p>
          <a:p>
            <a:pPr marL="109728" indent="0" algn="just">
              <a:buNone/>
            </a:pPr>
            <a:endParaRPr lang="ru-RU" dirty="0"/>
          </a:p>
        </p:txBody>
      </p:sp>
      <p:pic>
        <p:nvPicPr>
          <p:cNvPr id="4" name="Picture 2" descr="ÐÐ¾ÑÐºÐ¾Ð²ÑÐºÐ¸Ð¹ Ð³Ð¾ÑÑÐ´Ð°ÑÑÑÐ²ÐµÐ½Ð½ÑÐ¹ Ð³ÑÐ¼Ð°Ð½Ð¸ÑÐ°ÑÐ½Ð¾-ÑÐºÐ¾Ð½Ð¾Ð¼Ð¸ÑÐµÑÐºÐ¸Ð¹ ÑÐ½Ð¸Ð²ÐµÑÑÐ¸Ñ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217" y="315045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Задачи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491583" cy="4329130"/>
          </a:xfrm>
        </p:spPr>
        <p:txBody>
          <a:bodyPr vert="horz" anchor="t">
            <a:noAutofit/>
          </a:bodyPr>
          <a:lstStyle/>
          <a:p>
            <a:pPr marL="338328" indent="-228600" algn="just">
              <a:buFont typeface="+mj-lt"/>
              <a:buAutoNum type="arabicPeriod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теоретический анализ научной литературы по проблеме исследования, и на основе результатов анализа уточнить сущностные характеристики социально-психологической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адаптации;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328" indent="-228600"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сущностных характеристик социально-психологической адаптации подобрать адекватный психодиагностический инструментарий, с помощью которого эмпирически выявить ее особенности на констатирующем этапе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эксперимента;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328" indent="-228600"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тренинга по развитию социально-психологической адаптации, и экспериментально проверить ее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эффективность;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328" indent="-228600"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динамики экспериментальной и контрольной групп исследования, а также проанализировать особенности развития социально-психологической адаптации у экспериментальной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группы;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328" indent="-228600" algn="just">
              <a:buFont typeface="+mj-lt"/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для психологов по развитию социально-психологической адаптации студентов 1 курса.</a:t>
            </a:r>
          </a:p>
          <a:p>
            <a:pPr marL="457200" lvl="0" indent="-457200">
              <a:buAutoNum type="arabicPeriod"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2" descr="ÐÐ¾ÑÐºÐ¾Ð²ÑÐºÐ¸Ð¹ Ð³Ð¾ÑÑÐ´Ð°ÑÑÑÐ²ÐµÐ½Ð½ÑÐ¹ Ð³ÑÐ¼Ð°Ð½Ð¸ÑÐ°ÑÐ½Ð¾-ÑÐºÐ¾Ð½Ð¾Ð¼Ð¸ÑÐµÑÐºÐ¸Ð¹ ÑÐ½Ð¸Ð²ÐµÑÑÐ¸Ñ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49471-CDAC-432E-9F9D-2BED056A7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0025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/>
                <a:cs typeface="Times New Roman"/>
              </a:rPr>
              <a:t>Эмпирическая база исследования Психодиагностический </a:t>
            </a:r>
            <a:br>
              <a:rPr lang="ru-RU" sz="2000" dirty="0">
                <a:latin typeface="Times New Roman"/>
                <a:cs typeface="Times New Roman"/>
              </a:rPr>
            </a:br>
            <a:r>
              <a:rPr lang="ru-RU" sz="2000" dirty="0">
                <a:latin typeface="Times New Roman"/>
                <a:cs typeface="Times New Roman"/>
              </a:rPr>
              <a:t>инструментарий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BD6B9A-0A1C-4A17-A232-72FCF60CE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042778"/>
          </a:xfrm>
        </p:spPr>
        <p:txBody>
          <a:bodyPr vert="horz" anchor="t">
            <a:noAutofit/>
          </a:bodyPr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Эмпирической базой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выступил Московский государственный гуманитарно-экономический университет. В исследовании приняло участие 60 студентов 1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курса.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Для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определения социально-психологической адаптации была использованы методики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:</a:t>
            </a:r>
          </a:p>
          <a:p>
            <a:endParaRPr lang="en-US" sz="18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«Методика диагностики социально-психологической адаптации СПА (К. Роджерс, Р. Даймонд) в адаптации А. К. Осницкого»,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«АСП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 Н. Мельниковой», 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-сортировка Стефансона». </a:t>
            </a:r>
          </a:p>
        </p:txBody>
      </p:sp>
      <p:pic>
        <p:nvPicPr>
          <p:cNvPr id="5" name="Picture 2" descr="ÐÐ¾ÑÐºÐ¾Ð²ÑÐºÐ¸Ð¹ Ð³Ð¾ÑÑÐ´Ð°ÑÑÑÐ²ÐµÐ½Ð½ÑÐ¹ Ð³ÑÐ¼Ð°Ð½Ð¸ÑÐ°ÑÐ½Ð¾-ÑÐºÐ¾Ð½Ð¾Ð¼Ð¸ÑÐµÑÐºÐ¸Ð¹ ÑÐ½Ð¸Ð²ÐµÑÑÐ¸ÑÐµÑ">
            <a:extLst>
              <a:ext uri="{FF2B5EF4-FFF2-40B4-BE49-F238E27FC236}">
                <a16:creationId xmlns:a16="http://schemas.microsoft.com/office/drawing/2014/main" id="{FD22D362-E6BB-4D37-898E-F9D3AC7F5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0860263"/>
      </p:ext>
    </p:extLst>
  </p:cSld>
  <p:clrMapOvr>
    <a:masterClrMapping/>
  </p:clrMapOvr>
  <p:transition spd="slow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377" y="476672"/>
            <a:ext cx="8229600" cy="1066800"/>
          </a:xfrm>
        </p:spPr>
        <p:txBody>
          <a:bodyPr vert="horz" anchor="ctr"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 социально-психологической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адаптации у студентов 1 курса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ÐÐ¾ÑÐºÐ¾Ð²ÑÐºÐ¸Ð¹ Ð³Ð¾ÑÑÐ´Ð°ÑÑÑÐ²ÐµÐ½Ð½ÑÐ¹ Ð³ÑÐ¼Ð°Ð½Ð¸ÑÐ°ÑÐ½Ð¾-ÑÐºÐ¾Ð½Ð¾Ð¼Ð¸ÑÐµÑÐºÐ¸Ð¹ ÑÐ½Ð¸Ð²ÐµÑÑÐ¸Ñ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1905000" cy="1905000"/>
          </a:xfrm>
          <a:prstGeom prst="rect">
            <a:avLst/>
          </a:prstGeom>
          <a:noFill/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63094"/>
              </p:ext>
            </p:extLst>
          </p:nvPr>
        </p:nvGraphicFramePr>
        <p:xfrm>
          <a:off x="539552" y="1412776"/>
          <a:ext cx="374441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74774286"/>
              </p:ext>
            </p:extLst>
          </p:nvPr>
        </p:nvGraphicFramePr>
        <p:xfrm>
          <a:off x="4605818" y="1406116"/>
          <a:ext cx="3998630" cy="295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58843169"/>
              </p:ext>
            </p:extLst>
          </p:nvPr>
        </p:nvGraphicFramePr>
        <p:xfrm>
          <a:off x="477377" y="4581128"/>
          <a:ext cx="8229599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377" y="476672"/>
            <a:ext cx="8229600" cy="1066800"/>
          </a:xfrm>
        </p:spPr>
        <p:txBody>
          <a:bodyPr vert="horz" anchor="ctr">
            <a:noAutofit/>
          </a:bodyPr>
          <a:lstStyle/>
          <a:p>
            <a:pPr algn="ctr"/>
            <a:r>
              <a:rPr lang="ru-RU" sz="1800" b="1" dirty="0" smtClean="0"/>
              <a:t>        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 социально-психологической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адаптации у студентов 1 курса экспериментальной и контрольной групп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ÐÐ¾ÑÐºÐ¾Ð²ÑÐºÐ¸Ð¹ Ð³Ð¾ÑÑÐ´Ð°ÑÑÑÐ²ÐµÐ½Ð½ÑÐ¹ Ð³ÑÐ¼Ð°Ð½Ð¸ÑÐ°ÑÐ½Ð¾-ÑÐºÐ¾Ð½Ð¾Ð¼Ð¸ÑÐµÑÐºÐ¸Ð¹ ÑÐ½Ð¸Ð²ÐµÑÑÐ¸Ñ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1905000" cy="1905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73485204"/>
              </p:ext>
            </p:extLst>
          </p:nvPr>
        </p:nvGraphicFramePr>
        <p:xfrm>
          <a:off x="477377" y="1543472"/>
          <a:ext cx="4094623" cy="267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7377" y="6093296"/>
            <a:ext cx="81270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 значимых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различий по 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-критерию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Манна-Уитни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при Р ≤ 0,001.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24413325"/>
              </p:ext>
            </p:extLst>
          </p:nvPr>
        </p:nvGraphicFramePr>
        <p:xfrm>
          <a:off x="4605818" y="1543472"/>
          <a:ext cx="3998630" cy="2821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200769045"/>
              </p:ext>
            </p:extLst>
          </p:nvPr>
        </p:nvGraphicFramePr>
        <p:xfrm>
          <a:off x="477377" y="4365104"/>
          <a:ext cx="8229599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58129416"/>
      </p:ext>
    </p:extLst>
  </p:cSld>
  <p:clrMapOvr>
    <a:masterClrMapping/>
  </p:clrMapOvr>
  <p:transition spd="slow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27168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Макропрограмма тренинга направленного на развитие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социально-психологической адаптации у студентов 1 курса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5471"/>
              </p:ext>
            </p:extLst>
          </p:nvPr>
        </p:nvGraphicFramePr>
        <p:xfrm>
          <a:off x="467544" y="1268762"/>
          <a:ext cx="8352928" cy="550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189">
                  <a:extLst>
                    <a:ext uri="{9D8B030D-6E8A-4147-A177-3AD203B41FA5}">
                      <a16:colId xmlns:a16="http://schemas.microsoft.com/office/drawing/2014/main" val="1591028405"/>
                    </a:ext>
                  </a:extLst>
                </a:gridCol>
                <a:gridCol w="2668846">
                  <a:extLst>
                    <a:ext uri="{9D8B030D-6E8A-4147-A177-3AD203B41FA5}">
                      <a16:colId xmlns:a16="http://schemas.microsoft.com/office/drawing/2014/main" val="504111317"/>
                    </a:ext>
                  </a:extLst>
                </a:gridCol>
                <a:gridCol w="4773893">
                  <a:extLst>
                    <a:ext uri="{9D8B030D-6E8A-4147-A177-3AD203B41FA5}">
                      <a16:colId xmlns:a16="http://schemas.microsoft.com/office/drawing/2014/main" val="1474549110"/>
                    </a:ext>
                  </a:extLst>
                </a:gridCol>
              </a:tblGrid>
              <a:tr h="18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effectLst/>
                        </a:rPr>
                        <a:t>№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effectLst/>
                        </a:rPr>
                        <a:t>Тема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>
                          <a:effectLst/>
                        </a:rPr>
                        <a:t>Цель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extLst>
                  <a:ext uri="{0D108BD9-81ED-4DB2-BD59-A6C34878D82A}">
                    <a16:rowId xmlns:a16="http://schemas.microsoft.com/office/drawing/2014/main" val="1837713934"/>
                  </a:ext>
                </a:extLst>
              </a:tr>
              <a:tr h="465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Вводное занятие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целями и задачами тренинга, выработка групповых правил, знакомство участников.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extLst>
                  <a:ext uri="{0D108BD9-81ED-4DB2-BD59-A6C34878D82A}">
                    <a16:rowId xmlns:a16="http://schemas.microsoft.com/office/drawing/2014/main" val="2579717034"/>
                  </a:ext>
                </a:extLst>
              </a:tr>
              <a:tr h="465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Самоанализ и самораскрытие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образом я, овладение техникой самопознания для самовыражения и самораскрытия личности.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extLst>
                  <a:ext uri="{0D108BD9-81ED-4DB2-BD59-A6C34878D82A}">
                    <a16:rowId xmlns:a16="http://schemas.microsoft.com/office/drawing/2014/main" val="3199794065"/>
                  </a:ext>
                </a:extLst>
              </a:tr>
              <a:tr h="1018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мотивов потребностей и интересов личности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преобладающих потребностей и жизненных целей, разработка краткосрочных и долгосрочных целей, обучение планированию. Формирование уверенности в достижении целей и жизненных планов.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extLst>
                  <a:ext uri="{0D108BD9-81ED-4DB2-BD59-A6C34878D82A}">
                    <a16:rowId xmlns:a16="http://schemas.microsoft.com/office/drawing/2014/main" val="4107090191"/>
                  </a:ext>
                </a:extLst>
              </a:tr>
              <a:tr h="465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ценностно- мотивационной сферы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Исследование индивидуальных ориентаций, формирование профессиональных ценностей.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extLst>
                  <a:ext uri="{0D108BD9-81ED-4DB2-BD59-A6C34878D82A}">
                    <a16:rowId xmlns:a16="http://schemas.microsoft.com/office/drawing/2014/main" val="40418200"/>
                  </a:ext>
                </a:extLst>
              </a:tr>
              <a:tr h="327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уверенности в себе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сильных сторон личности, развитие умения опираться на них.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extLst>
                  <a:ext uri="{0D108BD9-81ED-4DB2-BD59-A6C34878D82A}">
                    <a16:rowId xmlns:a16="http://schemas.microsoft.com/office/drawing/2014/main" val="2669028944"/>
                  </a:ext>
                </a:extLst>
              </a:tr>
              <a:tr h="327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творческого потенциала личности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Выявление и развитие творческого потенциала, повышение самооценки.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extLst>
                  <a:ext uri="{0D108BD9-81ED-4DB2-BD59-A6C34878D82A}">
                    <a16:rowId xmlns:a16="http://schemas.microsoft.com/office/drawing/2014/main" val="3615576400"/>
                  </a:ext>
                </a:extLst>
              </a:tr>
              <a:tr h="603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стрессом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Обретение эмоционального равновесия, развития навыков самоконтроля, повышение адаптационных возможностей личности.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extLst>
                  <a:ext uri="{0D108BD9-81ED-4DB2-BD59-A6C34878D82A}">
                    <a16:rowId xmlns:a16="http://schemas.microsoft.com/office/drawing/2014/main" val="2945431687"/>
                  </a:ext>
                </a:extLst>
              </a:tr>
              <a:tr h="603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стрессом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Обретение эмоционального равновесия, развития навыков самоконтроля, повышение адаптационных возможностей личности.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extLst>
                  <a:ext uri="{0D108BD9-81ED-4DB2-BD59-A6C34878D82A}">
                    <a16:rowId xmlns:a16="http://schemas.microsoft.com/office/drawing/2014/main" val="2562413868"/>
                  </a:ext>
                </a:extLst>
              </a:tr>
              <a:tr h="465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и другие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навыков межличностного общения, снижение напряженности, изучение стереотипов.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extLst>
                  <a:ext uri="{0D108BD9-81ED-4DB2-BD59-A6C34878D82A}">
                    <a16:rowId xmlns:a16="http://schemas.microsoft.com/office/drawing/2014/main" val="2606937246"/>
                  </a:ext>
                </a:extLst>
              </a:tr>
              <a:tr h="465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Завершающие занятие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 изменений повторная оценка уровня развития социально-психологической адаптации.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4" marR="47814" marT="23907" marB="23907"/>
                </a:tc>
                <a:extLst>
                  <a:ext uri="{0D108BD9-81ED-4DB2-BD59-A6C34878D82A}">
                    <a16:rowId xmlns:a16="http://schemas.microsoft.com/office/drawing/2014/main" val="1147046546"/>
                  </a:ext>
                </a:extLst>
              </a:tr>
            </a:tbl>
          </a:graphicData>
        </a:graphic>
      </p:graphicFrame>
      <p:pic>
        <p:nvPicPr>
          <p:cNvPr id="4" name="Picture 2" descr="ÐÐ¾ÑÐºÐ¾Ð²ÑÐºÐ¸Ð¹ Ð³Ð¾ÑÑÐ´Ð°ÑÑÑÐ²ÐµÐ½Ð½ÑÐ¹ Ð³ÑÐ¼Ð°Ð½Ð¸ÑÐ°ÑÐ½Ð¾-ÑÐºÐ¾Ð½Ð¾Ð¼Ð¸ÑÐµÑÐºÐ¸Ð¹ ÑÐ½Ð¸Ð²ÐµÑÑÐ¸Ñ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4908237"/>
      </p:ext>
    </p:extLst>
  </p:cSld>
  <p:clrMapOvr>
    <a:masterClrMapping/>
  </p:clrMapOvr>
  <p:transition spd="slow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FCF5E7-77CD-4608-A8BE-862B592F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805" y="332656"/>
            <a:ext cx="8229600" cy="936104"/>
          </a:xfrm>
        </p:spPr>
        <p:txBody>
          <a:bodyPr vert="horz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latin typeface="Times New Roman"/>
                <a:cs typeface="Times New Roman"/>
              </a:rPr>
              <a:t>Сравнительный анализ показателей </a:t>
            </a:r>
            <a:br>
              <a:rPr lang="ru-RU" sz="2000" b="1" dirty="0" smtClean="0">
                <a:latin typeface="Times New Roman"/>
                <a:cs typeface="Times New Roman"/>
              </a:rPr>
            </a:br>
            <a:r>
              <a:rPr lang="ru-RU" sz="2000" b="1" dirty="0" smtClean="0">
                <a:latin typeface="Times New Roman"/>
                <a:cs typeface="Times New Roman"/>
              </a:rPr>
              <a:t>социально-психологической адаптации в ЭГ после тренинга</a:t>
            </a:r>
            <a:endParaRPr lang="en-US" sz="2000" b="1" dirty="0">
              <a:latin typeface="Times New Roman"/>
              <a:cs typeface="Times New Roman"/>
            </a:endParaRPr>
          </a:p>
          <a:p>
            <a:endParaRPr lang="ru-RU" sz="1800" dirty="0"/>
          </a:p>
        </p:txBody>
      </p:sp>
      <p:pic>
        <p:nvPicPr>
          <p:cNvPr id="4" name="Picture 2" descr="ÐÐ¾ÑÐºÐ¾Ð²ÑÐºÐ¸Ð¹ Ð³Ð¾ÑÑÐ´Ð°ÑÑÑÐ²ÐµÐ½Ð½ÑÐ¹ Ð³ÑÐ¼Ð°Ð½Ð¸ÑÐ°ÑÐ½Ð¾-ÑÐºÐ¾Ð½Ð¾Ð¼Ð¸ÑÐµÑÐºÐ¸Ð¹ ÑÐ½Ð¸Ð²ÐµÑÑÐ¸Ñ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1905000" cy="1905000"/>
          </a:xfrm>
          <a:prstGeom prst="rect">
            <a:avLst/>
          </a:prstGeom>
          <a:noFill/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292699252"/>
              </p:ext>
            </p:extLst>
          </p:nvPr>
        </p:nvGraphicFramePr>
        <p:xfrm>
          <a:off x="251520" y="1052736"/>
          <a:ext cx="4320481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15298277"/>
              </p:ext>
            </p:extLst>
          </p:nvPr>
        </p:nvGraphicFramePr>
        <p:xfrm>
          <a:off x="4499992" y="1052736"/>
          <a:ext cx="43924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5661248"/>
            <a:ext cx="8100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всем шкалам кроме «доминирования» обнаружены статистически значимые изменения по Т-Критерию Вилкоксона с уровнем значимости Т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&lt;Т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 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(0,01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729</TotalTime>
  <Words>1483</Words>
  <Application>Microsoft Office PowerPoint</Application>
  <PresentationFormat>Экран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Georgia</vt:lpstr>
      <vt:lpstr>Times New Roman</vt:lpstr>
      <vt:lpstr>Trebuchet MS</vt:lpstr>
      <vt:lpstr>Wingdings 2</vt:lpstr>
      <vt:lpstr>Городская</vt:lpstr>
      <vt:lpstr>     Развитие  социально-психологической адаптации у студентов 1 курса в процессе психологического тренинга </vt:lpstr>
      <vt:lpstr>Актуальность исследования </vt:lpstr>
      <vt:lpstr>Методологический аппарат</vt:lpstr>
      <vt:lpstr>Задачи исследования</vt:lpstr>
      <vt:lpstr>Эмпирическая база исследования Психодиагностический  инструментарий</vt:lpstr>
      <vt:lpstr>            Результаты диагностики социально-психологической             адаптации у студентов 1 курса</vt:lpstr>
      <vt:lpstr>            Результаты диагностики социально-психологической             адаптации у студентов 1 курса экспериментальной и контрольной групп</vt:lpstr>
      <vt:lpstr> Макропрограмма тренинга направленного на развитие  социально-психологической адаптации у студентов 1 курса</vt:lpstr>
      <vt:lpstr>Сравнительный анализ показателей  социально-психологической адаптации в ЭГ после тренинга </vt:lpstr>
      <vt:lpstr>Сравнительный анализ показателей  социально-психологической адаптации в ЭГ после тренинга </vt:lpstr>
      <vt:lpstr>Сравнительный анализ показателей  социально-психологической адаптации в ЭГ  после тренинга и КГ </vt:lpstr>
      <vt:lpstr>Основные выводы </vt:lpstr>
      <vt:lpstr>Основные выводы 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исследования  ФОРМИРОВАНИЕ ЭМОЦИОНАЛЬНОЙ УСТОЙЧИВОСТИ СТУДЕНТОВ  В ПРОЦЕССЕ ТРЕНИНГА ОБЩЕНИЯ  В УСЛОВИЯХ ИНКЛЮЗИВНОГО ВУЗА</dc:title>
  <dc:creator>Busarov Victor</dc:creator>
  <cp:lastModifiedBy>1797-1-208</cp:lastModifiedBy>
  <cp:revision>502</cp:revision>
  <dcterms:modified xsi:type="dcterms:W3CDTF">2020-06-12T13:52:35Z</dcterms:modified>
</cp:coreProperties>
</file>