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86" r:id="rId11"/>
    <p:sldId id="287" r:id="rId12"/>
    <p:sldId id="267" r:id="rId13"/>
    <p:sldId id="290" r:id="rId14"/>
    <p:sldId id="293" r:id="rId15"/>
    <p:sldId id="268" r:id="rId16"/>
    <p:sldId id="269" r:id="rId17"/>
    <p:sldId id="272" r:id="rId18"/>
    <p:sldId id="271" r:id="rId19"/>
    <p:sldId id="274" r:id="rId20"/>
    <p:sldId id="294" r:id="rId21"/>
    <p:sldId id="295" r:id="rId22"/>
    <p:sldId id="278" r:id="rId23"/>
    <p:sldId id="282" r:id="rId24"/>
    <p:sldId id="29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Sun\YandexDisk\Psy\&#1052;&#1072;&#1075;&#1080;&#1089;&#1090;&#1088;&#1072;&#1090;&#1091;&#1088;&#1072;\&#1044;&#1080;&#1089;&#1089;&#1077;&#1088;&#1090;&#1072;&#1094;&#1080;&#1103;\&#1069;&#1084;&#1087;&#1080;&#1088;&#1080;&#1095;&#1077;&#1089;&#1082;&#1072;&#1103;%20&#1095;&#1072;&#1089;&#1090;&#1100;\&#1043;&#1080;&#1089;&#1090;&#1086;&#1075;&#1088;&#1072;&#1084;&#1084;&#1099;%20&#1088;&#1077;&#1079;&#1091;&#1083;&#1100;&#1090;&#1072;&#1090;&#1086;&#107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onSun\YandexDisk\Psy\&#1052;&#1072;&#1075;&#1080;&#1089;&#1090;&#1088;&#1072;&#1090;&#1091;&#1088;&#1072;\&#1044;&#1080;&#1089;&#1089;&#1077;&#1088;&#1090;&#1072;&#1094;&#1080;&#1103;\&#1069;&#1084;&#1087;&#1080;&#1088;&#1080;&#1095;&#1077;&#1089;&#1082;&#1072;&#1103;%20&#1095;&#1072;&#1089;&#1090;&#1100;\&#1043;&#1080;&#1089;&#1090;&#1086;&#1075;&#1088;&#1072;&#1084;&#1084;&#1099;%20&#1088;&#1077;&#1079;&#1091;&#1083;&#1100;&#1090;&#1072;&#1090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Гендерные</a:t>
            </a:r>
            <a:r>
              <a:rPr lang="ru-RU" sz="18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формально-динамических характеристик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Пол!$B$10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7022396980082442E-17"/>
                  <c:y val="-2.1655060463657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63-40B6-8FC4-43F0D1F55AF9}"/>
                </c:ext>
              </c:extLst>
            </c:dLbl>
            <c:dLbl>
              <c:idx val="1"/>
              <c:layout>
                <c:manualLayout>
                  <c:x val="0"/>
                  <c:y val="-2.7842220596130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63-40B6-8FC4-43F0D1F55AF9}"/>
                </c:ext>
              </c:extLst>
            </c:dLbl>
            <c:dLbl>
              <c:idx val="2"/>
              <c:layout>
                <c:manualLayout>
                  <c:x val="-3.4044793960164884E-17"/>
                  <c:y val="-1.85614803974202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63-40B6-8FC4-43F0D1F55AF9}"/>
                </c:ext>
              </c:extLst>
            </c:dLbl>
            <c:dLbl>
              <c:idx val="3"/>
              <c:layout>
                <c:manualLayout>
                  <c:x val="0"/>
                  <c:y val="-1.5467900331183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63-40B6-8FC4-43F0D1F55AF9}"/>
                </c:ext>
              </c:extLst>
            </c:dLbl>
            <c:dLbl>
              <c:idx val="4"/>
              <c:layout>
                <c:manualLayout>
                  <c:x val="-1.4856081708449464E-2"/>
                  <c:y val="-9.2807401987101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63-40B6-8FC4-43F0D1F55AF9}"/>
                </c:ext>
              </c:extLst>
            </c:dLbl>
            <c:dLbl>
              <c:idx val="5"/>
              <c:layout>
                <c:manualLayout>
                  <c:x val="0"/>
                  <c:y val="-1.85614803974203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63-40B6-8FC4-43F0D1F55AF9}"/>
                </c:ext>
              </c:extLst>
            </c:dLbl>
            <c:dLbl>
              <c:idx val="6"/>
              <c:layout>
                <c:manualLayout>
                  <c:x val="-7.4091219417500081E-3"/>
                  <c:y val="-3.0935800662367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63-40B6-8FC4-43F0D1F55AF9}"/>
                </c:ext>
              </c:extLst>
            </c:dLbl>
            <c:dLbl>
              <c:idx val="7"/>
              <c:layout>
                <c:manualLayout>
                  <c:x val="-1.358323331187136E-16"/>
                  <c:y val="-2.47486405298937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63-40B6-8FC4-43F0D1F55AF9}"/>
                </c:ext>
              </c:extLst>
            </c:dLbl>
            <c:dLbl>
              <c:idx val="8"/>
              <c:layout>
                <c:manualLayout>
                  <c:x val="-3.7045609708751398E-3"/>
                  <c:y val="-2.7842220596130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763-40B6-8FC4-43F0D1F55AF9}"/>
                </c:ext>
              </c:extLst>
            </c:dLbl>
            <c:dLbl>
              <c:idx val="9"/>
              <c:layout>
                <c:manualLayout>
                  <c:x val="0"/>
                  <c:y val="-2.7842220596130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763-40B6-8FC4-43F0D1F55AF9}"/>
                </c:ext>
              </c:extLst>
            </c:dLbl>
            <c:dLbl>
              <c:idx val="10"/>
              <c:layout>
                <c:manualLayout>
                  <c:x val="-1.1113682912625149E-2"/>
                  <c:y val="-3.09358006623674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763-40B6-8FC4-43F0D1F55AF9}"/>
                </c:ext>
              </c:extLst>
            </c:dLbl>
            <c:dLbl>
              <c:idx val="11"/>
              <c:layout>
                <c:manualLayout>
                  <c:x val="-1.6670524368937518E-2"/>
                  <c:y val="3.09358006623671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763-40B6-8FC4-43F0D1F55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Пол!$A$11:$A$22</c:f>
              <c:strCache>
                <c:ptCount val="12"/>
                <c:pt idx="0">
                  <c:v>Поиск впечатлений</c:v>
                </c:pt>
                <c:pt idx="1">
                  <c:v>Социальная выносливость</c:v>
                </c:pt>
                <c:pt idx="2">
                  <c:v>Социальный темп</c:v>
                </c:pt>
                <c:pt idx="3">
                  <c:v>Эмпатия</c:v>
                </c:pt>
                <c:pt idx="4">
                  <c:v>Интеллектуальная выносливость</c:v>
                </c:pt>
                <c:pt idx="5">
                  <c:v>Пластичность</c:v>
                </c:pt>
                <c:pt idx="6">
                  <c:v>Чувствительность к вероятности</c:v>
                </c:pt>
                <c:pt idx="7">
                  <c:v>Самоуверенность и оптимизм</c:v>
                </c:pt>
                <c:pt idx="8">
                  <c:v>Импульсивность </c:v>
                </c:pt>
                <c:pt idx="9">
                  <c:v>Нейротицизм</c:v>
                </c:pt>
                <c:pt idx="10">
                  <c:v>Физический темп</c:v>
                </c:pt>
                <c:pt idx="11">
                  <c:v>Физическа выносливость</c:v>
                </c:pt>
              </c:strCache>
            </c:strRef>
          </c:cat>
          <c:val>
            <c:numRef>
              <c:f>Пол!$B$11:$B$22</c:f>
              <c:numCache>
                <c:formatCode>General</c:formatCode>
                <c:ptCount val="12"/>
                <c:pt idx="0">
                  <c:v>15.8</c:v>
                </c:pt>
                <c:pt idx="1">
                  <c:v>17.399999999999999</c:v>
                </c:pt>
                <c:pt idx="2">
                  <c:v>17.399999999999999</c:v>
                </c:pt>
                <c:pt idx="3">
                  <c:v>16.2</c:v>
                </c:pt>
                <c:pt idx="4">
                  <c:v>19.100000000000001</c:v>
                </c:pt>
                <c:pt idx="5">
                  <c:v>15.6</c:v>
                </c:pt>
                <c:pt idx="6">
                  <c:v>17.399999999999999</c:v>
                </c:pt>
                <c:pt idx="7">
                  <c:v>16.3</c:v>
                </c:pt>
                <c:pt idx="8">
                  <c:v>14.7</c:v>
                </c:pt>
                <c:pt idx="9">
                  <c:v>14.1</c:v>
                </c:pt>
                <c:pt idx="10">
                  <c:v>13.9</c:v>
                </c:pt>
                <c:pt idx="1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763-40B6-8FC4-43F0D1F55AF9}"/>
            </c:ext>
          </c:extLst>
        </c:ser>
        <c:ser>
          <c:idx val="1"/>
          <c:order val="1"/>
          <c:tx>
            <c:strRef>
              <c:f>Пол!$C$10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B763-40B6-8FC4-43F0D1F55AF9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B763-40B6-8FC4-43F0D1F55A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Пол!$A$11:$A$22</c:f>
              <c:strCache>
                <c:ptCount val="12"/>
                <c:pt idx="0">
                  <c:v>Поиск впечатлений</c:v>
                </c:pt>
                <c:pt idx="1">
                  <c:v>Социальная выносливость</c:v>
                </c:pt>
                <c:pt idx="2">
                  <c:v>Социальный темп</c:v>
                </c:pt>
                <c:pt idx="3">
                  <c:v>Эмпатия</c:v>
                </c:pt>
                <c:pt idx="4">
                  <c:v>Интеллектуальная выносливость</c:v>
                </c:pt>
                <c:pt idx="5">
                  <c:v>Пластичность</c:v>
                </c:pt>
                <c:pt idx="6">
                  <c:v>Чувствительность к вероятности</c:v>
                </c:pt>
                <c:pt idx="7">
                  <c:v>Самоуверенность и оптимизм</c:v>
                </c:pt>
                <c:pt idx="8">
                  <c:v>Импульсивность </c:v>
                </c:pt>
                <c:pt idx="9">
                  <c:v>Нейротицизм</c:v>
                </c:pt>
                <c:pt idx="10">
                  <c:v>Физический темп</c:v>
                </c:pt>
                <c:pt idx="11">
                  <c:v>Физическа выносливость</c:v>
                </c:pt>
              </c:strCache>
            </c:strRef>
          </c:cat>
          <c:val>
            <c:numRef>
              <c:f>Пол!$C$11:$C$22</c:f>
              <c:numCache>
                <c:formatCode>General</c:formatCode>
                <c:ptCount val="12"/>
                <c:pt idx="0">
                  <c:v>15.3</c:v>
                </c:pt>
                <c:pt idx="1">
                  <c:v>17.399999999999999</c:v>
                </c:pt>
                <c:pt idx="2">
                  <c:v>16.2</c:v>
                </c:pt>
                <c:pt idx="3">
                  <c:v>15.1</c:v>
                </c:pt>
                <c:pt idx="4">
                  <c:v>19</c:v>
                </c:pt>
                <c:pt idx="5">
                  <c:v>14.7</c:v>
                </c:pt>
                <c:pt idx="6">
                  <c:v>17.8</c:v>
                </c:pt>
                <c:pt idx="7">
                  <c:v>15.8</c:v>
                </c:pt>
                <c:pt idx="8">
                  <c:v>14.5</c:v>
                </c:pt>
                <c:pt idx="9">
                  <c:v>13.7</c:v>
                </c:pt>
                <c:pt idx="10">
                  <c:v>17.3</c:v>
                </c:pt>
                <c:pt idx="11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763-40B6-8FC4-43F0D1F55A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4602592"/>
        <c:axId val="2054603008"/>
      </c:barChart>
      <c:catAx>
        <c:axId val="205460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4603008"/>
        <c:crosses val="autoZero"/>
        <c:auto val="1"/>
        <c:lblAlgn val="ctr"/>
        <c:lblOffset val="100"/>
        <c:noMultiLvlLbl val="0"/>
      </c:catAx>
      <c:valAx>
        <c:axId val="205460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460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Гендерные </a:t>
            </a:r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психологического благополучия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726094263378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Пол!$B$1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Пол!$A$2:$A$8</c:f>
              <c:strCache>
                <c:ptCount val="7"/>
                <c:pt idx="0">
                  <c:v>ШУДЖ  Э. Динера</c:v>
                </c:pt>
                <c:pt idx="1">
                  <c:v>Позитивные отношения</c:v>
                </c:pt>
                <c:pt idx="2">
                  <c:v>Автономия</c:v>
                </c:pt>
                <c:pt idx="3">
                  <c:v>Управление окружающей средой</c:v>
                </c:pt>
                <c:pt idx="4">
                  <c:v>Личностный рост</c:v>
                </c:pt>
                <c:pt idx="5">
                  <c:v>Цели в жизни</c:v>
                </c:pt>
                <c:pt idx="6">
                  <c:v>Самопринятие</c:v>
                </c:pt>
              </c:strCache>
            </c:strRef>
          </c:cat>
          <c:val>
            <c:numRef>
              <c:f>Пол!$B$2:$B$8</c:f>
              <c:numCache>
                <c:formatCode>General</c:formatCode>
                <c:ptCount val="7"/>
                <c:pt idx="0">
                  <c:v>21.1</c:v>
                </c:pt>
                <c:pt idx="1">
                  <c:v>61.3</c:v>
                </c:pt>
                <c:pt idx="2">
                  <c:v>60.5</c:v>
                </c:pt>
                <c:pt idx="3">
                  <c:v>58.8</c:v>
                </c:pt>
                <c:pt idx="4">
                  <c:v>66.7</c:v>
                </c:pt>
                <c:pt idx="5">
                  <c:v>63.6</c:v>
                </c:pt>
                <c:pt idx="6">
                  <c:v>58.7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3-4C4B-9701-5726DD91255F}"/>
            </c:ext>
          </c:extLst>
        </c:ser>
        <c:ser>
          <c:idx val="1"/>
          <c:order val="1"/>
          <c:tx>
            <c:strRef>
              <c:f>Пол!$C$1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266570845264725E-3"/>
                  <c:y val="-1.16010721948425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7A3-4C4B-9701-5726DD91255F}"/>
                </c:ext>
              </c:extLst>
            </c:dLbl>
            <c:dLbl>
              <c:idx val="1"/>
              <c:layout>
                <c:manualLayout>
                  <c:x val="3.5266570845263433E-3"/>
                  <c:y val="-6.96064331690548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7A3-4C4B-9701-5726DD91255F}"/>
                </c:ext>
              </c:extLst>
            </c:dLbl>
            <c:dLbl>
              <c:idx val="2"/>
              <c:layout>
                <c:manualLayout>
                  <c:x val="-1.7633285422632363E-3"/>
                  <c:y val="-1.39212866338109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7A3-4C4B-9701-5726DD91255F}"/>
                </c:ext>
              </c:extLst>
            </c:dLbl>
            <c:dLbl>
              <c:idx val="3"/>
              <c:layout>
                <c:manualLayout>
                  <c:x val="1.0579971253579418E-2"/>
                  <c:y val="-1.1601072194842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A3-4C4B-9701-5726DD91255F}"/>
                </c:ext>
              </c:extLst>
            </c:dLbl>
            <c:dLbl>
              <c:idx val="4"/>
              <c:layout>
                <c:manualLayout>
                  <c:x val="-5.2899856267898384E-3"/>
                  <c:y val="-9.28085775587393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A3-4C4B-9701-5726DD91255F}"/>
                </c:ext>
              </c:extLst>
            </c:dLbl>
            <c:dLbl>
              <c:idx val="5"/>
              <c:layout>
                <c:manualLayout>
                  <c:x val="8.8166427113160525E-3"/>
                  <c:y val="-9.28085775587402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A3-4C4B-9701-5726DD91255F}"/>
                </c:ext>
              </c:extLst>
            </c:dLbl>
            <c:dLbl>
              <c:idx val="6"/>
              <c:layout>
                <c:manualLayout>
                  <c:x val="1.763328542263107E-3"/>
                  <c:y val="-9.2808577558739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A3-4C4B-9701-5726DD912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Пол!$A$2:$A$8</c:f>
              <c:strCache>
                <c:ptCount val="7"/>
                <c:pt idx="0">
                  <c:v>ШУДЖ  Э. Динера</c:v>
                </c:pt>
                <c:pt idx="1">
                  <c:v>Позитивные отношения</c:v>
                </c:pt>
                <c:pt idx="2">
                  <c:v>Автономия</c:v>
                </c:pt>
                <c:pt idx="3">
                  <c:v>Управление окружающей средой</c:v>
                </c:pt>
                <c:pt idx="4">
                  <c:v>Личностный рост</c:v>
                </c:pt>
                <c:pt idx="5">
                  <c:v>Цели в жизни</c:v>
                </c:pt>
                <c:pt idx="6">
                  <c:v>Самопринятие</c:v>
                </c:pt>
              </c:strCache>
            </c:strRef>
          </c:cat>
          <c:val>
            <c:numRef>
              <c:f>Пол!$C$2:$C$8</c:f>
              <c:numCache>
                <c:formatCode>General</c:formatCode>
                <c:ptCount val="7"/>
                <c:pt idx="0">
                  <c:v>20.2</c:v>
                </c:pt>
                <c:pt idx="1">
                  <c:v>58</c:v>
                </c:pt>
                <c:pt idx="2">
                  <c:v>62.7</c:v>
                </c:pt>
                <c:pt idx="3">
                  <c:v>58.4</c:v>
                </c:pt>
                <c:pt idx="4">
                  <c:v>66.099999999999994</c:v>
                </c:pt>
                <c:pt idx="5">
                  <c:v>64.2</c:v>
                </c:pt>
                <c:pt idx="6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A3-4C4B-9701-5726DD9125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599056"/>
        <c:axId val="3600720"/>
      </c:barChart>
      <c:catAx>
        <c:axId val="3599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00720"/>
        <c:crosses val="autoZero"/>
        <c:auto val="1"/>
        <c:lblAlgn val="ctr"/>
        <c:lblOffset val="100"/>
        <c:noMultiLvlLbl val="0"/>
      </c:catAx>
      <c:valAx>
        <c:axId val="360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0E697-3A61-4286-8783-283B255B37C8}" type="datetimeFigureOut">
              <a:rPr lang="ru-RU" smtClean="0"/>
              <a:t>11.06.2020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0E3E2-A1D1-454B-B0BA-8F1F164DF4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90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01AF6A-62A3-45EF-B1E2-FF0AF0C46159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8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9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4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2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5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7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8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3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1135117" y="894255"/>
            <a:ext cx="1014248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Arial" panose="020B0604020202020204" pitchFamily="34" charset="0"/>
              </a:rPr>
              <a:t>Тема</a:t>
            </a:r>
            <a:r>
              <a:rPr lang="ru-RU" altLang="ru-RU" sz="2000" b="1" dirty="0">
                <a:latin typeface="Arial" panose="020B0604020202020204" pitchFamily="34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latin typeface="Arial" panose="020B0604020202020204" pitchFamily="34" charset="0"/>
              </a:rPr>
              <a:t>«Психологическое </a:t>
            </a:r>
            <a:r>
              <a:rPr lang="ru-RU" altLang="ru-RU" sz="2000" b="1" dirty="0">
                <a:latin typeface="Arial" panose="020B0604020202020204" pitchFamily="34" charset="0"/>
              </a:rPr>
              <a:t>благополучие и формально-динамические характеристики личности в ранней взрослости» 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по м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агистерской диссертации </a:t>
            </a:r>
            <a:endParaRPr lang="ru-RU" alt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благополучие и формально-динамические характеристики личности в ранней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взрослости»</a:t>
            </a:r>
          </a:p>
          <a:p>
            <a:pPr algn="r">
              <a:spcBef>
                <a:spcPct val="0"/>
              </a:spcBef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диссертации состоялась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26.06.2019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МГППУ,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endParaRPr lang="en-US" alt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Климаков Олег Викторович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alt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 факультета «Психология образования», ФГБОУ ВО МГППУ, Москва 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 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Шаповаленко Ирина Владимировна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>
              <a:spcBef>
                <a:spcPct val="0"/>
              </a:spcBef>
              <a:buNone/>
            </a:pPr>
            <a:r>
              <a:rPr lang="ru-RU" alt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психологических наук, заведующая кафедрой возрастной психологии имени профессора Л.Ф. Обуховой факультета "Психология образования", доцент, ФГБОУ ВО МГППУ, Москва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>
          <a:xfrm>
            <a:off x="1981201" y="271682"/>
            <a:ext cx="8507413" cy="1143001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«Функциональный ансамбль темперамента» (ФАТ)</a:t>
            </a:r>
          </a:p>
        </p:txBody>
      </p:sp>
      <p:sp>
        <p:nvSpPr>
          <p:cNvPr id="16387" name="Объект 3"/>
          <p:cNvSpPr>
            <a:spLocks noGrp="1"/>
          </p:cNvSpPr>
          <p:nvPr>
            <p:ph idx="1"/>
          </p:nvPr>
        </p:nvSpPr>
        <p:spPr>
          <a:xfrm>
            <a:off x="1981201" y="1593359"/>
            <a:ext cx="8378825" cy="51133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В.М. Русалов, И.Н. Трофимова и W. Sulis.</a:t>
            </a:r>
          </a:p>
          <a:p>
            <a:pPr marL="0" indent="0">
              <a:buNone/>
              <a:defRPr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продолжением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«Активно-специфический подход»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(автор В.М.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Русалов).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ФАТ является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теорией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формально-динамических характеристик личности, использующей последние достижения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междисциплинарных исследований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частности, из области нейрохимии. Это стало основной причиной выбора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опросника структуры темперамента (ОСТ-77)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созданного на основе модели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ФАТ для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в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темперамента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модели ФАТ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тремя видами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 typeface="+mj-lt"/>
              <a:buAutoNum type="arabicParenR"/>
              <a:defRPr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+mj-lt"/>
              <a:buAutoNum type="arabicParenR"/>
              <a:defRPr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+mj-lt"/>
              <a:buAutoNum type="arabicParenR"/>
              <a:defRPr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исследованиям А.Р. Лурии, П.К. Анохина, Дж. Лэйси, филогенетическое развитие высокоспециализированных операций в деятельности человека закономерно вело к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специализации неспецифических активирующих систем мозга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Исследования нейротрансмиттерных систем,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проведенные авторами,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подтвердили, что их функциональность соответствует функциональной архитектуре человеческой активности. Физические, социально-вербальные и интеллектуальные аспекты поведения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регулируются разными нейротрансмиттерными системами.</a:t>
            </a:r>
          </a:p>
        </p:txBody>
      </p:sp>
    </p:spTree>
    <p:extLst>
      <p:ext uri="{BB962C8B-B14F-4D97-AF65-F5344CB8AC3E}">
        <p14:creationId xmlns:p14="http://schemas.microsoft.com/office/powerpoint/2010/main" val="38063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>
          <a:xfrm>
            <a:off x="1981200" y="260352"/>
            <a:ext cx="8886497" cy="79851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«Функциональный ансамбль темперамента»</a:t>
            </a:r>
          </a:p>
        </p:txBody>
      </p:sp>
      <p:sp>
        <p:nvSpPr>
          <p:cNvPr id="27651" name="Объект 3"/>
          <p:cNvSpPr>
            <a:spLocks noGrp="1"/>
          </p:cNvSpPr>
          <p:nvPr>
            <p:ph idx="1"/>
          </p:nvPr>
        </p:nvSpPr>
        <p:spPr>
          <a:xfrm>
            <a:off x="1981201" y="1058864"/>
            <a:ext cx="8378825" cy="511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ФАТ включает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черт темперамента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объединенных в </a:t>
            </a:r>
            <a:r>
              <a:rPr lang="en-US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блока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формально-динамических аспектов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(Выносливость, Темп,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усиления / оценки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(Эмоциональность), которые связаны с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видами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142" y="2458375"/>
            <a:ext cx="7805133" cy="385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1971675" y="114409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Эмпирическая база и выборка исследования</a:t>
            </a:r>
          </a:p>
        </p:txBody>
      </p:sp>
      <p:sp>
        <p:nvSpPr>
          <p:cNvPr id="15363" name="Объект 3"/>
          <p:cNvSpPr>
            <a:spLocks noGrp="1"/>
          </p:cNvSpPr>
          <p:nvPr>
            <p:ph idx="1"/>
          </p:nvPr>
        </p:nvSpPr>
        <p:spPr>
          <a:xfrm>
            <a:off x="1971675" y="13765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 исследования состояла из русскоязычных испытуемых, привлеченных рандомно, на добровольных и безвозмездных началах. Все испытуемые имели постоянное место работы или учебы, большая часть проживала в московском регионе и имела высшее образование.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количество: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человека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женского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мужского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пола). Возрастной диапазон: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22-35 лет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средний возраст: 29,6, возраст самого старшего испытуемого: 35, самого младшего: 22.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был проведен с октября 2018 года по апрель 2019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 при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социальных сетей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Facebook»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на личных страницах и в лентах сообществ поста с приглашением принять участие в опросе). </a:t>
            </a:r>
          </a:p>
        </p:txBody>
      </p:sp>
    </p:spTree>
    <p:extLst>
      <p:ext uri="{BB962C8B-B14F-4D97-AF65-F5344CB8AC3E}">
        <p14:creationId xmlns:p14="http://schemas.microsoft.com/office/powerpoint/2010/main" val="26549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47850" y="121887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Рассматривались только статистически значимые корреляции  (p-уровень ≤ 0,05) средней силы (r &gt; 0,30 ≤ 0,69), которые мы посчитали достаточно основательными для выводов о наличии определенных связей между психологическим благополучием и формально-динамическими характеристиками личности. </a:t>
            </a:r>
          </a:p>
          <a:p>
            <a:pPr marL="0" indent="0"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Корреляций с сильной связью (r &gt; 0,70 ≤ 1,00) выявлено не было.</a:t>
            </a:r>
          </a:p>
          <a:p>
            <a:pPr marL="0" indent="0">
              <a:buNone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черты темперамента блоков «Выносливость» и «Темп» показали положительную корреляцию с Общим индексом психологического благополучия (далее – ПБ) опросника К. Рифф:  </a:t>
            </a:r>
          </a:p>
          <a:p>
            <a:pPr lvl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Социальная выносливость и Социальный темп  ожидаемо показали прямую связь с компонентом Позитивные отношения. </a:t>
            </a:r>
          </a:p>
          <a:p>
            <a:pPr lvl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Физическая выносливость и Физический темп продемонстрировали положительные корреляции с компонентами Автономия и Цели в жизни. </a:t>
            </a:r>
          </a:p>
          <a:p>
            <a:pPr lvl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 Интеллектуальная выносливость продемонстрировала самую высокую степень корреляции как количественно (единственная черта, имеющая связь со всеми компонентами ПБ в модели К. Рифф), так и качественно (три корреляции с наиболее выраженными коэффициентами  – с Общим индексом ПБ, Личностным ростом и Позитивными отношениями).</a:t>
            </a:r>
          </a:p>
          <a:p>
            <a:pPr lvl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Пластичность также обнаружила положительные корреляции с компонентами ПБ: Личностный рост, Цели в жизни, Самопринятие.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темперамента Чувствительность к вероятности, Поиск впечатлений обнаружили положительную корреляцию лишь с одним компонентом модели К. Рифф - Личностным ростом. Черта Эмпатия не обнаружила статистически значимой связи ни с одним из компонентов ПБ. По всей видимости, тип поведенческой ориентации не имеет значения для ПБ. </a:t>
            </a:r>
          </a:p>
          <a:p>
            <a:pPr marL="0" indent="0"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47850" y="1218872"/>
            <a:ext cx="8229600" cy="4525963"/>
          </a:xfrm>
        </p:spPr>
        <p:txBody>
          <a:bodyPr>
            <a:noAutofit/>
          </a:bodyPr>
          <a:lstStyle/>
          <a:p>
            <a:pPr marL="342900" indent="-342900">
              <a:buAutoNum type="arabicPeriod" startAt="3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“Эмоциональность” имеет ожидаемую связь с ПБ (схожие результаты были получены в других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исследованиях): </a:t>
            </a:r>
          </a:p>
          <a:p>
            <a:pPr lvl="1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Нейротицизм и Импульсивность показали отрицательные корреляции, черта Самоуверенность и оптимизм положительную корреляцию с Общим индексом ПБ. 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 также отрицательно коррелирует с компонентами ПБ: Управление окружающей средой и Самопринятие.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Нейротицизм отрицательно связана с компонентами ПБ: Управление окружающей средой, Цели в жизни, Самопринятие и Личностный рост. 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Самоуверенность и оптимизм обнаружила прямую связь с тремя компонентами ПБ: Автономией,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средой и, наиболее выраженную, с Самопринятием. 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Нейротицизм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черта Самоуверенность и оптимизм единственные среди всех 12 черт модели ФАТ (кроме черты Физический темп) имеют корреляции со шкалой удовлетворенности жизнью Э. Динера. </a:t>
            </a:r>
          </a:p>
          <a:p>
            <a:pPr marL="342900" indent="-342900">
              <a:buAutoNum type="arabicPeriod" startAt="4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возможной связи между двумя опросниками ПБ по r-коэффициенту Пирсона показала, что шкала “Общий индекс психологического благополучия” (опросник “Шкалы психологического благополучия” К. Рифф) и шкала удовлетворенности жизнью Э. Динера имеют сильную (r &gt; 0,70 ≤ 1,00) положительную корреляцию (r = 0,787). Несмотря на это, шкала Э. Динера показала связь только с тремя чертами модели ФАТ. 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гендерных особенностей по U-критерию Манна-Уитни показал, что женщины и мужчины имеют близкие значения ПБ и ФДХ личности, незначительно отличаясь по ряду шкал. Статистически значимыми (p &lt; 0,05) являются различия по чертам Физическая выносливость (U = 0,013, μ = 13,5 (женщины), μ = 16,6 (мужчины) и  Физический темп (U = 0,003, μ = 13,9 (женщины), μ = 17,3 (мужчины), по которым более высокие показатели (среднее значение баллов по опроснику) у представителей мужского пола. </a:t>
            </a:r>
          </a:p>
          <a:p>
            <a:pPr marL="0" indent="0"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pic>
        <p:nvPicPr>
          <p:cNvPr id="16388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62" y="982504"/>
            <a:ext cx="9816865" cy="538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4" y="866061"/>
            <a:ext cx="8302625" cy="584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1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849637" y="1071640"/>
          <a:ext cx="8423397" cy="5478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1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Прямоугольник 1"/>
          <p:cNvSpPr>
            <a:spLocks noChangeArrowheads="1"/>
          </p:cNvSpPr>
          <p:nvPr/>
        </p:nvSpPr>
        <p:spPr bwMode="auto">
          <a:xfrm>
            <a:off x="1847850" y="37782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эмпирического исследования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2711624" y="1104690"/>
          <a:ext cx="7202288" cy="547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31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1860550" y="3460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исследования</a:t>
            </a:r>
          </a:p>
        </p:txBody>
      </p:sp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1992314" y="1109663"/>
            <a:ext cx="82073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подтвердило гипотезу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психологическое благополучие личности связано (положительно или отрицательно) с определенными формально-динамическими характеристиками личности в ранней взрослости. 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alt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благополучия имеют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высокой выносливостью нервной системы, высоким темпом реализации и изменения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действий,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низким уровнем импульсивности и нейротицизма, уверенные в себе и оптимистичные. Вероятно, это связано с тем, что они являются более выносливыми, стрессоустойчивыми, продуктивными, адаптивными, коммуникабельными, более защищенными от развития невротических расстройств, не склонными к импульсивному и рискованному поведению, менее чувствительными к неудачам и дезорганизующим воздействиям. 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обнаружено связи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психологическим благополучием 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преобладающим способом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миром,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</a:t>
            </a:r>
            <a:r>
              <a:rPr lang="ru-RU" alt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активностью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формально-динамически выражающейся в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поведенческой ориентации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4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5788" y="482601"/>
            <a:ext cx="8615362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исследования</a:t>
            </a:r>
            <a:endParaRPr lang="ru-RU" dirty="0"/>
          </a:p>
          <a:p>
            <a:pPr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психологического благополучия имеет значение не только в каждом индивидуальном случае, но является важной составляющей общего благополучия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современного социума.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психологического благополучия должно включать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его аспекты, в том числе его связь с характеристиками личности, базовыми из которых являются формально-динамические. Эта проблема особенно актуальна в периоде ранней взрослости, в котором человек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активным членом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 Относительно небольшое число исследований связи формально-динамических характеристик личности с психологическим благополучием и отсутствие исследований связи психологического благополучия с формально-динамическими характеристиками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«Функциональный Ансамбль Темперамента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настоящее исследование актуальным.</a:t>
            </a:r>
          </a:p>
          <a:p>
            <a:pPr marL="342900" indent="-342900">
              <a:buFontTx/>
              <a:buAutoNum type="arabicPeriod" startAt="2"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1860550" y="346076"/>
            <a:ext cx="8470900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 и теоретическая </a:t>
            </a:r>
          </a:p>
          <a:p>
            <a:pPr>
              <a:buNone/>
              <a:defRPr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</a:t>
            </a: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1992312" y="1710411"/>
            <a:ext cx="8207375" cy="413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indent="-457200">
              <a:buFont typeface="+mj-lt"/>
              <a:buAutoNum type="arabicPeriod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проведено исследование связи психологического благополучия и формально-динамических  характеристик личности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определенном возрастном периоде – ранней взрослости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исследована связь психологического благополучия с современной моделью формально-динамических  характеристик личности -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функциональным ансамблем темперамента (ФАТ).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осуществлен анализ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гендерных особенностей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благополучия и формально-динамических характеристик личности, показавший результаты,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отличные от данных других исследований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проведен анализ связи между измерениями психологического благополучия по двум опросникам –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«Шкалы психологического благополучия» К. Рифф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(шкала Общий индекс психологического благополучия) и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«Шкала удовлетворенности жизнью» Э. Динера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показавший высокую конвергентную валидность.</a:t>
            </a:r>
          </a:p>
        </p:txBody>
      </p:sp>
    </p:spTree>
    <p:extLst>
      <p:ext uri="{BB962C8B-B14F-4D97-AF65-F5344CB8AC3E}">
        <p14:creationId xmlns:p14="http://schemas.microsoft.com/office/powerpoint/2010/main" val="1346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1860550" y="346076"/>
            <a:ext cx="847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исследования</a:t>
            </a:r>
          </a:p>
        </p:txBody>
      </p:sp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1860550" y="1542245"/>
            <a:ext cx="82073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могут быть использованы в профессиональных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сферах,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консультированием, управлением и </a:t>
            </a: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психолого-педагогическим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сопровождением</a:t>
            </a: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позитивных ресурсов клиентов, сотрудников и подопечных.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психопрофилактической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образовательной деятельности.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Каждым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 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собственного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путем 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и принятия черт своего темперамента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41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>
          <a:xfrm>
            <a:off x="1981200" y="15875"/>
            <a:ext cx="3849414" cy="1325563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литература</a:t>
            </a:r>
          </a:p>
        </p:txBody>
      </p:sp>
      <p:sp>
        <p:nvSpPr>
          <p:cNvPr id="25603" name="Объект 3"/>
          <p:cNvSpPr>
            <a:spLocks noGrp="1"/>
          </p:cNvSpPr>
          <p:nvPr>
            <p:ph idx="1"/>
          </p:nvPr>
        </p:nvSpPr>
        <p:spPr>
          <a:xfrm>
            <a:off x="1592317" y="1135117"/>
            <a:ext cx="9096704" cy="5462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Аргайл М. Психология счастья. СПб.: Питер, 2003. 272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Идобаева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Психолого-педагогическая модель формирования психологического благополучия личности: дис. док. психол. наук. – Москва, 2013. – 389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Козьмина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Л.Б. Динамика психологического благополучия личности студентов-психологов: дис. канд. психол. наук. – Иркутск, 2014. – 173 с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Кужильная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В. О подходах к изучению субъективного благополучия личности в зарубежных исследованиях // Психопедагогика в правоохранительных органах. 2015. №1 (60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Д.Г. Психологическое и субъективное благополучие: определение, структура, исследования (обзор современных источников) // Вестник ПГГПУ. Серия № 1. Психологические и педагогические науки. 2015. №1. URL: https://cyberleninka.ru/article/n/psihologicheskoe-i-subektivnoe-blagopoluchie-opredelenie-struktura-issledovaniya-obzor-sovremennyh-istochnikov (дата обращения: 22.03.2018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Русалов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В.М. Темперамент в структуре индивидуальности человека. Дифференциально-психофизиологические и психологические исследования. – М.: Издательство ИП РАН, 2012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Русалов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В.М., Трофимова И.Н. О представленности типов психической деятельности в различных моделях темперамента // Психологический журнал. № 3. 2011. С. 74 —84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Трофимова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И.Н. Функциональный ансамбль темперамента (выступление в Институте Психологии (РАН), февраль 2018) [YouTube]. URL: https://youtu.be/C275DiUpOV8 (дата обращения: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18.09.2018).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Шевеленкова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Т.Д., Фесенко Т.П. Психологическое благополучие личности // Психологическая диагностика. 2005. № 3. С. 95—121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Bojanowska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А., Zalewska А. Happy Temperament? Four Types of Stimulation Control Linked to Four Types of Subjective Well-Being // Journal of Happiness Studies, 2017, Volume 18, Number 5, Page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1403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López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Ulloa B., Moller V., Sousa-Poza A. How Does Subjective Well-Being Evolve with Age? // A Literature Review. IZA Discussion Paper No. 7328. 2013. [Ssrn.com] – URL: http://ssrn.com/abstract=2250327 (дата обращения: 01.11.2018).</a:t>
            </a:r>
          </a:p>
          <a:p>
            <a:pPr marL="0" indent="0"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</a:p>
        </p:txBody>
      </p:sp>
      <p:sp>
        <p:nvSpPr>
          <p:cNvPr id="29699" name="Объект 3"/>
          <p:cNvSpPr>
            <a:spLocks noGrp="1"/>
          </p:cNvSpPr>
          <p:nvPr>
            <p:ph idx="1"/>
          </p:nvPr>
        </p:nvSpPr>
        <p:spPr>
          <a:xfrm>
            <a:off x="1981200" y="1052512"/>
            <a:ext cx="8560676" cy="58054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состояние динамического равновесия между удовлетворенностью собственной жизнью и мотивацией к активной деятельности,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выражающееся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положительном аффективном балансе. </a:t>
            </a:r>
          </a:p>
          <a:p>
            <a:pPr marL="0" indent="0">
              <a:buNone/>
            </a:pPr>
            <a:r>
              <a:rPr lang="en-US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Климаков О.В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Шаповаленко И.В.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благополучие и формально-динамические характеристики личности в ранней 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взрослости (статья не опубликована</a:t>
            </a:r>
            <a:r>
              <a:rPr lang="en-US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alt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Р.М. Райан к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гедонистическим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теориям относит те, где благополучие описывается в терминах удовлетворённости-неудовлетворённости.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Эвдемоническое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понимание данной проблемы основывается на постулате, что личностный рост - главный и самый необходимый аспект благополучия.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[Орлова Д.Г. Психологическое и субъективное благополучие: определение, структура, исследования (обзор современных источников) // Вестник ПГГПУ. Серия № 1. Психологические и педагогические науки. 2015.]</a:t>
            </a:r>
          </a:p>
          <a:p>
            <a:pPr marL="0" indent="0"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наиболее фундаментальная характеристика индивидуально-психологических различий, имеющая биологическую детерминацию и характеризующая психику человека с формально-динамической точки зрения (выносливости, интенсивности, темпа, ритма, пластичности, эмоциональной чувствительности и др.) 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[Русалов В.М. Темперамент в структуре индивидуальности человека. Дифференциально-психофизиологические и психологические исследования. – М.: Издательство ИП РАН, 2012]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Формально-динамические характеристики личности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данной диссертации рассматриваются согласно модели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«Функциональный ансамбль темперамента»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(авторы </a:t>
            </a:r>
            <a:r>
              <a:rPr lang="fi-FI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Trofimova I., Rusalov V., Sulis W.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включающей в себя 12 черт темперамента: интеллектуальную, социальную 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эргичность (выносливость), нейротицизм, импульсивность, «самоуверенность и оптимизм», пластичность, социальный и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темп, поиск впечатлений, эмпатия, чувствительность к вероятности.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[Русалов В.М., Трофимова И.Н. О представленности типов психической деятельности в различных моделях темперамента // Психологический журнал. № 3. 2011. С. 74 —84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ru-RU" alt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</a:p>
        </p:txBody>
      </p:sp>
      <p:sp>
        <p:nvSpPr>
          <p:cNvPr id="29699" name="Объект 3"/>
          <p:cNvSpPr>
            <a:spLocks noGrp="1"/>
          </p:cNvSpPr>
          <p:nvPr>
            <p:ph idx="1"/>
          </p:nvPr>
        </p:nvSpPr>
        <p:spPr>
          <a:xfrm>
            <a:off x="1981200" y="1052513"/>
            <a:ext cx="8229600" cy="55690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саморегулируемая динамическая функциональная система непрерывно взаимодействующих между собой свойств, отношений и действий, складывающихся в процессе онтогенеза человека. В широком, традиционном смысле — личность, это индивид как субъект социальных отношений и сознательной деятельности. 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[Словарь практического психолога. — М.: АСТ, Харвест. С. Ю. Головин. 1998]</a:t>
            </a:r>
          </a:p>
          <a:p>
            <a:pPr marL="0" indent="0"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С.Л. Рубинштейн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(1946) выделял следующие составляющие личности: 1. Направленность (установки, интересы, потребности). 2. Способности. 3. Темперамент.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[Психологический словарь. И.М. Кондаков. 2000</a:t>
            </a:r>
            <a:r>
              <a:rPr lang="ru-RU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Взрослость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(зрелость) -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продолжительный период онтогенеза, характеризующийся тенденцией к достижению наивысшего развития духовных, интеллектуальных и физических способностей человеческой личности.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[Краткий психологический словарь. — Ростов-на-Дону: «ФЕНИКС». Л.А.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Карпенко, А.В.</a:t>
            </a: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Петровский, М. Г. Ярошевский. 1998.]</a:t>
            </a:r>
          </a:p>
          <a:p>
            <a:pPr marL="0" indent="0"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Хронологические рамки периода зрелости достаточно условны и зависят от времени завершения юности и начала периода  старения. 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[Шаповаленко И.В. Возрастная  психология  (Психология развития и возрастная психология).  — М.:  Гардарики,  2005.]</a:t>
            </a:r>
          </a:p>
          <a:p>
            <a:pPr marL="0" indent="0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взрослость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схеме возрастной периодизации, разработанной на специальном международном симпозиуме, посвященном данной проблеме в среднем возрасте выделили первый период, который соответствует житейским представлениям о времени жизни, называемом «молодость» - 22–35 лет для мужчин и 21–35 лет для женщин.</a:t>
            </a:r>
          </a:p>
          <a:p>
            <a:pPr marL="0" indent="0">
              <a:buNone/>
            </a:pP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[Ананьев Б.Г. Избранные психологические труды. М.: Педагогика, 1980.]</a:t>
            </a:r>
          </a:p>
          <a:p>
            <a:pPr marL="0" indent="0"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1944688" y="476250"/>
            <a:ext cx="80645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связь психологического благополучия и </a:t>
            </a:r>
          </a:p>
          <a:p>
            <a:pPr>
              <a:spcAft>
                <a:spcPts val="200"/>
              </a:spcAft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формально-динамических характеристик в ранней взрослости?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2063750" y="476250"/>
            <a:ext cx="8135938" cy="692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None/>
              <a:defRPr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связь психологического благополучия и                      формально-динамических характеристик личности в ранней взрослости.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altLang="ru-RU" sz="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altLang="ru-RU" sz="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современные концепции психологического благополучия личности, выявить и проанализировать определяющие его факторы, взаимосвязь с формально-динамическими характеристиками личности, закономерности онтогенетического развития и особенности психологического благополучия личности в ранней взрослости.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измерение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психологического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 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черт темперамента в модели “Функциональный ансамбль темперамента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992314" y="476250"/>
            <a:ext cx="8326437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полученных эмпирических данных на предмет:</a:t>
            </a:r>
          </a:p>
          <a:p>
            <a:pPr marL="1200150" lvl="1" indent="-457200" algn="just">
              <a:spcBef>
                <a:spcPts val="1200"/>
              </a:spcBef>
              <a:buFont typeface="+mj-lt"/>
              <a:buAutoNum type="alphaLcParenR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Возможной связи между психологическим благополучием и формально-динамическими характеристиками личности в ранней взрослости и ее особенностей; </a:t>
            </a:r>
          </a:p>
          <a:p>
            <a:pPr marL="1200150" lvl="1" indent="-457200" algn="just">
              <a:spcBef>
                <a:spcPts val="1200"/>
              </a:spcBef>
              <a:buFont typeface="+mj-lt"/>
              <a:buAutoNum type="alphaLcParenR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Возможной связи между измерениями психологического благополучия, осуществленного двумя разными опросниками (ШПБ (К. Рифф) и ШУДЖ (Э. Динера и др.);</a:t>
            </a:r>
          </a:p>
          <a:p>
            <a:pPr marL="1200150" lvl="1" indent="-457200" algn="just">
              <a:spcBef>
                <a:spcPts val="1200"/>
              </a:spcBef>
              <a:buFont typeface="+mj-lt"/>
              <a:buAutoNum type="alphaLcParenR"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Гендерных особенностей психологического благополучия и формально-динамических характеристик личности.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 startAt="3"/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и интерпретировать полученные в результате анализа закономерности.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ru-RU" alt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2566989" y="692151"/>
            <a:ext cx="4681537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None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None/>
            </a:pPr>
            <a:endParaRPr lang="ru-RU" alt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1944688" y="476250"/>
            <a:ext cx="8064500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200"/>
              </a:spcAft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благополучие личности.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endParaRPr lang="ru-RU" altLang="ru-RU" sz="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200"/>
              </a:spcAft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психологического благополучия и формально-динамических характеристик личности в ранней взрослости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688" y="4062304"/>
            <a:ext cx="8615362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благополучие личности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(положительно или отрицательно)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определенными формально-динамическими характеристиками личности в ранней взрослости.</a:t>
            </a:r>
          </a:p>
          <a:p>
            <a:pPr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 startAt="2"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9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1981201" y="128587"/>
            <a:ext cx="8820807" cy="1325563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Теоретико-методологическая основа исследования</a:t>
            </a:r>
          </a:p>
        </p:txBody>
      </p:sp>
      <p:sp>
        <p:nvSpPr>
          <p:cNvPr id="12291" name="Объект 3"/>
          <p:cNvSpPr>
            <a:spLocks noGrp="1"/>
          </p:cNvSpPr>
          <p:nvPr>
            <p:ph idx="1"/>
          </p:nvPr>
        </p:nvSpPr>
        <p:spPr>
          <a:xfrm>
            <a:off x="1981201" y="1454150"/>
            <a:ext cx="8291513" cy="511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системный подход в изучении человека (Л.С. Выготский, Б.Г. Ананьев, А.Р. Лурия, П.К. Анохин, А.А. Реан и др.); 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теория интегральной индивидуальности (В.С. Мерлин, Б.М. Теплов, В.Д. Небылицын); 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исследования анатомии и физиологии ЦНС и их связи с формально-динамическими характеристиками личности (И.П. Павлов, Б.М. Теплов, В.Д. Небылицын, А.Р. Лурия, В.М. Русалов); 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исследования свойств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(И.П. Павлов, Б.М. Теплов, В.Д. Небылицын, Г. Айзенк, В.М. Русалов, И.Н. Трофимова, А. Bojanowska и А. Zalewska и др.); 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активно-специфическая модель темперамента В.М. Русалова и теория функционального ансамбля темперамента В.М. Русалова, И.Н. Трофимовой, W. Sulis; </a:t>
            </a:r>
          </a:p>
          <a:p>
            <a:pPr marL="0" indent="0"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концепции психологического (Н. Брэдберн, К. Рифф) и субъективного (Э. Динер) благополучия.</a:t>
            </a:r>
          </a:p>
          <a:p>
            <a:pPr marL="0" indent="0"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5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040595" y="476251"/>
            <a:ext cx="7967662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Bef>
                <a:spcPts val="1200"/>
              </a:spcBef>
              <a:buNone/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</a:p>
          <a:p>
            <a:pPr marL="0" indent="0" algn="just">
              <a:spcBef>
                <a:spcPts val="1200"/>
              </a:spcBef>
              <a:buNone/>
              <a:defRPr/>
            </a:pPr>
            <a:endParaRPr lang="ru-RU" alt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Теоретические: 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литературы, систематизация, обобщение.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Эмпирические: 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дистанционный стандартизированный структурированный опрос.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ru-RU" alt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Статистические:  </a:t>
            </a: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корреляционный анализ.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исследования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ru-RU" alt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Шкала психологического благополучия К. Рифф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(адаптация Т.Д. Шевеленковой и П.П. Фесенко).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Шкала удовлетворённости жизнью Э. Динера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(адаптация Д.А. Леонтьева и Е.Н. Осина)</a:t>
            </a:r>
            <a:endParaRPr lang="en-US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ru-RU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Опросник структуры темперамента ОСТ-77</a:t>
            </a: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(авторы В.М. Русалов, И.Н. Трофимова, W. Sulis)  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0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3"/>
          <p:cNvSpPr>
            <a:spLocks noGrp="1"/>
          </p:cNvSpPr>
          <p:nvPr>
            <p:ph idx="1"/>
          </p:nvPr>
        </p:nvSpPr>
        <p:spPr>
          <a:xfrm>
            <a:off x="2012732" y="486761"/>
            <a:ext cx="8291513" cy="5111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статистической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</a:p>
          <a:p>
            <a:pPr marL="0" indent="0"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Колмогорова-Смирнова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(проверка распределения)</a:t>
            </a: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корреляции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Пирсона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Коэффициент корреляции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Спирмена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(проверка наличия связи между формально-динамическими характеристиками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благополучием личности)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(проверка связи психологического благополучия и формально-динамических характеристик личности с полом)</a:t>
            </a:r>
          </a:p>
          <a:p>
            <a:pPr marL="0" indent="0">
              <a:buNone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осуществлялась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программного обеспечения SPSS 22.</a:t>
            </a:r>
          </a:p>
          <a:p>
            <a:pPr marL="0" indent="0"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2468</Words>
  <Application>Microsoft Office PowerPoint</Application>
  <PresentationFormat>Широкоэкранный</PresentationFormat>
  <Paragraphs>261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Теоретико-методологическая основа исследования</vt:lpstr>
      <vt:lpstr>Презентация PowerPoint</vt:lpstr>
      <vt:lpstr>Презентация PowerPoint</vt:lpstr>
      <vt:lpstr>Модель «Функциональный ансамбль темперамента» (ФАТ)</vt:lpstr>
      <vt:lpstr>Модель «Функциональный ансамбль темперамента»</vt:lpstr>
      <vt:lpstr>Эмпирическая база и выборка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Основная литература</vt:lpstr>
      <vt:lpstr>Основные термины</vt:lpstr>
      <vt:lpstr>Основные термины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SonSun</dc:creator>
  <cp:lastModifiedBy>SonSun</cp:lastModifiedBy>
  <cp:revision>44</cp:revision>
  <dcterms:created xsi:type="dcterms:W3CDTF">2020-06-09T09:13:23Z</dcterms:created>
  <dcterms:modified xsi:type="dcterms:W3CDTF">2020-06-11T08:38:20Z</dcterms:modified>
</cp:coreProperties>
</file>