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8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2" r:id="rId3"/>
    <p:sldMasterId id="2147483678" r:id="rId4"/>
    <p:sldMasterId id="2147483690" r:id="rId5"/>
    <p:sldMasterId id="2147483696" r:id="rId6"/>
    <p:sldMasterId id="2147483702" r:id="rId7"/>
    <p:sldMasterId id="2147483708" r:id="rId8"/>
    <p:sldMasterId id="2147483720" r:id="rId9"/>
  </p:sldMasterIdLst>
  <p:notesMasterIdLst>
    <p:notesMasterId r:id="rId26"/>
  </p:notesMasterIdLst>
  <p:sldIdLst>
    <p:sldId id="279" r:id="rId10"/>
    <p:sldId id="291" r:id="rId11"/>
    <p:sldId id="265" r:id="rId12"/>
    <p:sldId id="266" r:id="rId13"/>
    <p:sldId id="267" r:id="rId14"/>
    <p:sldId id="268" r:id="rId15"/>
    <p:sldId id="290" r:id="rId16"/>
    <p:sldId id="273" r:id="rId17"/>
    <p:sldId id="272" r:id="rId18"/>
    <p:sldId id="275" r:id="rId19"/>
    <p:sldId id="277" r:id="rId20"/>
    <p:sldId id="281" r:id="rId21"/>
    <p:sldId id="284" r:id="rId22"/>
    <p:sldId id="278" r:id="rId23"/>
    <p:sldId id="280" r:id="rId24"/>
    <p:sldId id="27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4709330-83D0-408A-B7B4-F25DB5A2ABCA}">
          <p14:sldIdLst>
            <p14:sldId id="279"/>
            <p14:sldId id="291"/>
            <p14:sldId id="265"/>
            <p14:sldId id="266"/>
            <p14:sldId id="267"/>
            <p14:sldId id="268"/>
            <p14:sldId id="290"/>
            <p14:sldId id="273"/>
            <p14:sldId id="272"/>
            <p14:sldId id="275"/>
            <p14:sldId id="277"/>
            <p14:sldId id="281"/>
            <p14:sldId id="284"/>
            <p14:sldId id="278"/>
            <p14:sldId id="280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гарита" initials="М" lastIdx="1" clrIdx="0">
    <p:extLst>
      <p:ext uri="{19B8F6BF-5375-455C-9EA6-DF929625EA0E}">
        <p15:presenceInfo xmlns:p15="http://schemas.microsoft.com/office/powerpoint/2012/main" userId="Маргарит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95332" autoAdjust="0"/>
  </p:normalViewPr>
  <p:slideViewPr>
    <p:cSldViewPr>
      <p:cViewPr varScale="1">
        <p:scale>
          <a:sx n="83" d="100"/>
          <a:sy n="83" d="100"/>
        </p:scale>
        <p:origin x="1507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70620-2CCE-4C1E-B486-DE2E21D59FDD}" type="datetimeFigureOut">
              <a:rPr lang="ru-RU" smtClean="0"/>
              <a:t>14.06.2020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1E690-884E-4C9B-BEE2-B6DFB343F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735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6729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2C539-D2AA-42BB-9DB2-01C91D0B00A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634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Результаты исследования.</a:t>
            </a:r>
          </a:p>
          <a:p>
            <a:r>
              <a:rPr lang="ru-RU" dirty="0" smtClean="0"/>
              <a:t>Для оценки вклада юмора различных стилей в оценки потребительских отзывов использовался t-критерий Стьюдента для связанных выборок. На основе полученных данных, можно сделать следующие выводы:</a:t>
            </a:r>
          </a:p>
          <a:p>
            <a:r>
              <a:rPr lang="ru-RU" dirty="0" smtClean="0"/>
              <a:t>Включение в потребительский отзыв юмора любого типа приводит к снижению доверия к такому отзыву.</a:t>
            </a:r>
          </a:p>
          <a:p>
            <a:r>
              <a:rPr lang="ru-RU" dirty="0" smtClean="0"/>
              <a:t>Включение в текст отзыва «агрессивного» стиля юмора приводит к снижению удовольствия от его чтения.</a:t>
            </a:r>
          </a:p>
          <a:p>
            <a:r>
              <a:rPr lang="ru-RU" dirty="0" smtClean="0"/>
              <a:t>Включение в текст отзыва юмористических высказываний приводит к снижению воспринимаемой полезности таких отзывов, за исключением юмора «</a:t>
            </a:r>
            <a:r>
              <a:rPr lang="ru-RU" dirty="0" err="1" smtClean="0"/>
              <a:t>аффилиативного</a:t>
            </a:r>
            <a:r>
              <a:rPr lang="ru-RU" dirty="0" smtClean="0"/>
              <a:t> стиля».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1008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Множественный регрессионный анализ доверия и удовольствия как предикторов воспринимаемой полезности отзыва без юмора показал, что респонденты с относительно высоким уровнем знания в основном полагаются на доверие и только во вторую очередь на удовольствие. Напротив, в группе респондентов с относительно низким уровнем знания воспринимаемая полезность отзыва зависела больше от удовольствия, чем от доверия.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1E690-884E-4C9B-BEE2-B6DFB343F48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610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группе с высоким уровнем знаний о товаре:</a:t>
            </a:r>
          </a:p>
          <a:p>
            <a:r>
              <a:rPr lang="ru-RU" dirty="0" smtClean="0"/>
              <a:t>Использование в тексте отзыва юмора агрессивного стиля снижает уровень, удовольствия и полезности, а включение в текст отзыва юмора </a:t>
            </a:r>
            <a:r>
              <a:rPr lang="ru-RU" dirty="0" err="1" smtClean="0"/>
              <a:t>аффилиативного</a:t>
            </a:r>
            <a:r>
              <a:rPr lang="ru-RU" dirty="0" smtClean="0"/>
              <a:t> и самоподдерживающего стилей уменьшает полезность отзыва. Если в отзывах используется юмор, потребители с относительно высоким уровнем знаний лучше относятся к отзывам с самоуничижительным стилем юмора.</a:t>
            </a:r>
          </a:p>
          <a:p>
            <a:r>
              <a:rPr lang="ru-RU" dirty="0" smtClean="0"/>
              <a:t>В группе с низким уровнем знаний о товаре:</a:t>
            </a:r>
          </a:p>
          <a:p>
            <a:r>
              <a:rPr lang="ru-RU" dirty="0" smtClean="0"/>
              <a:t>Использование в тексте отзыва юмора агрессивного стиля снижает уровень удовольствия и полезности, а включение в текст отзыва юмора самоуничижительного стиля уменьшает полезность отзыва. Если в отзывах используется юмор, потребители с относительно низким уровнем знаний лучше относятся к отзывам с самоподдерживающим стилем юмора.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1E690-884E-4C9B-BEE2-B6DFB343F48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001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проверки Гипотезы 1 сравнивались оценки отзывов, полученные от респондентов с разным уровнем важности отдельных личных ценностей (для этого выборка делилась относительно медиан распределения значимости этих ценностей). Проверка по t-критерию для независимых выборок показала, что результаты различаются для респондентов с относительно высокой и низкой самооценкой.</a:t>
            </a:r>
          </a:p>
          <a:p>
            <a:r>
              <a:rPr lang="ru-RU" dirty="0" smtClean="0"/>
              <a:t>При относительно низкой самооценке, соответствие стиля юмора ценностям реципиента повышает оценки потребительского отзыва, в котором используется такой юмор. </a:t>
            </a:r>
            <a:r>
              <a:rPr lang="ru-RU" dirty="0" err="1" smtClean="0"/>
              <a:t>Аффилиативному</a:t>
            </a:r>
            <a:r>
              <a:rPr lang="ru-RU" dirty="0" smtClean="0"/>
              <a:t> юмору соответствует ценность доброты, а агрессивному юмору соответствует ценность власти.</a:t>
            </a:r>
          </a:p>
          <a:p>
            <a:r>
              <a:rPr lang="ru-RU" dirty="0" smtClean="0"/>
              <a:t>Этот результат подтверждает Гипотезы 1 и 2.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1E690-884E-4C9B-BEE2-B6DFB343F48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609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2C539-D2AA-42BB-9DB2-01C91D0B00A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87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настоящее время, потребители, принимая решение о покупке продукта, гораздо чаще опираются на интернет-отзывы, чем на традиционные СМИ. Повсеместное распространение сети </a:t>
            </a:r>
            <a:r>
              <a:rPr lang="ru-RU" dirty="0" err="1" smtClean="0"/>
              <a:t>Internet</a:t>
            </a:r>
            <a:r>
              <a:rPr lang="ru-RU" dirty="0" smtClean="0"/>
              <a:t> способствует появлению электронного сарафанного радио (</a:t>
            </a:r>
            <a:r>
              <a:rPr lang="ru-RU" dirty="0" err="1" smtClean="0"/>
              <a:t>Electronic</a:t>
            </a:r>
            <a:r>
              <a:rPr lang="ru-RU" dirty="0" smtClean="0"/>
              <a:t> </a:t>
            </a:r>
            <a:r>
              <a:rPr lang="ru-RU" dirty="0" err="1" smtClean="0"/>
              <a:t>word</a:t>
            </a:r>
            <a:r>
              <a:rPr lang="ru-RU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mouth</a:t>
            </a:r>
            <a:r>
              <a:rPr lang="ru-RU" dirty="0" smtClean="0"/>
              <a:t>, E-WOM), которое становится хорошим каналом для продвижения продукта или услуги. Механизмы влияния юмора на потребительское поведение на данный момент недостаточно изучены. Как следствие, эффективность юмора в маркетинговых коммуникациях часто ставится под сомнение. По мнению Клауса </a:t>
            </a:r>
            <a:r>
              <a:rPr lang="ru-RU" dirty="0" err="1" smtClean="0"/>
              <a:t>Мозера</a:t>
            </a:r>
            <a:r>
              <a:rPr lang="ru-RU" dirty="0" smtClean="0"/>
              <a:t>, юмор может поднимать престиж источника сообщения и обеспечивать хорошее настроение .</a:t>
            </a:r>
          </a:p>
          <a:p>
            <a:r>
              <a:rPr lang="ru-RU" dirty="0" smtClean="0"/>
              <a:t>В основу данного исследования положена концепция юмористических стилей Рода Мартина, согласно которой, выделяют 4 юмористических стиля, различающиеся по направленности (на себя или на других) и по цели (конструктивные или деструктивные): </a:t>
            </a:r>
            <a:r>
              <a:rPr lang="ru-RU" dirty="0" err="1" smtClean="0"/>
              <a:t>аффилиативный</a:t>
            </a:r>
            <a:r>
              <a:rPr lang="ru-RU" dirty="0" smtClean="0"/>
              <a:t> – направленный на других, конструктивный, доброжелательный стиль; самоподдерживающий – направленный на себя, конструктивный; агрессивный – направленный на других, деструктивный, принижающий; самоуничижительный – направленный на себя, деструктивный.</a:t>
            </a:r>
          </a:p>
          <a:p>
            <a:r>
              <a:rPr lang="ru-RU" dirty="0" smtClean="0"/>
              <a:t>В рамках данного исследования изучались факторы эффективности потребительских отзывов, в которых использован юмор различных стилей.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1E690-884E-4C9B-BEE2-B6DFB343F48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03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Объект – интернет-пользователи в возрасте от 18 до 30 лет.</a:t>
            </a:r>
          </a:p>
          <a:p>
            <a:r>
              <a:rPr lang="ru-RU" baseline="0" dirty="0" smtClean="0"/>
              <a:t>Предмет- влияние юмора на эффективность потребительских отзывов.</a:t>
            </a:r>
          </a:p>
          <a:p>
            <a:r>
              <a:rPr lang="ru-RU" baseline="0" dirty="0" smtClean="0"/>
              <a:t>Цель исследования заключалась в том, чтобы определить факторы эффективности использования юмора в потребительских отзывах в социальных медиа.</a:t>
            </a:r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2C539-D2AA-42BB-9DB2-01C91D0B00A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67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Для реализации цели исследования были поставлены задачи, которые представлены на слайде.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2C539-D2AA-42BB-9DB2-01C91D0B00A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395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46509" y="4747295"/>
            <a:ext cx="6048671" cy="4466987"/>
          </a:xfrm>
        </p:spPr>
        <p:txBody>
          <a:bodyPr/>
          <a:lstStyle/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основании обзора литературы, мы разработали теоретическую модель исследования, которая отражает наши гипотезы и основные переменные которые мы измеряли.  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модель входят ценности как предикторы отношения к юмору, представленному в четырех стилях (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аффилиативный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самоподдерживающий, агрессивный, самоуничижительный). Чувство юмора, самооценка, уровень знаний о товаре и вовлеченность представлены как промежуточные переменные связи соответствия (стилей юмора и ценностей) и реакции на текст отзыва, который оценивается по следующим параметрам: доверие, полезность, удовольствие. </a:t>
            </a:r>
            <a:endParaRPr lang="ru-RU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2C539-D2AA-42BB-9DB2-01C91D0B00A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902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нашей модели, исходные эмоциональные реакции могут быть вызваны одобрением или неодобрением предлагаемого смысла шутки, причем их сила будет зависеть от субъективной важности темы (выражающей те или иные ценности). </a:t>
            </a:r>
          </a:p>
          <a:p>
            <a:r>
              <a:rPr lang="ru-RU" dirty="0" smtClean="0"/>
              <a:t>Это обосновывает Гипотезу 1: Соответствие стиля юмора ценностям реципиента будет повышать оценки потребительского отзыва, в котором используется такой юмор.</a:t>
            </a:r>
          </a:p>
          <a:p>
            <a:r>
              <a:rPr lang="ru-RU" dirty="0" smtClean="0"/>
              <a:t>Можно предположить, что эти связи будут менее сильными для людей с более высокой самооценкой (т.к. они будут более терпимо относится к информации, несоответствующей их представлениям).</a:t>
            </a:r>
          </a:p>
          <a:p>
            <a:r>
              <a:rPr lang="ru-RU" dirty="0" smtClean="0"/>
              <a:t>Гипотеза 2: Соответствие стиля юмора ценностям реципиента будет сказываться на оценках отзыва сильнее в группе респондентов с относительно низкой самооценкой.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2C539-D2AA-42BB-9DB2-01C91D0B00A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989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первом этапе исследования были отобраны 36 юмористических высказываний, содержавшихся в реальных отзывах о смартфонах, обнаруженных в социальных медиа.</a:t>
            </a:r>
          </a:p>
          <a:p>
            <a:r>
              <a:rPr lang="ru-RU" dirty="0" smtClean="0"/>
              <a:t>Эти высказывания были оценены шестью экспертами по степени соответствия отдельным стилям юмора, а также по выраженности юмора (пункты вопросника – «качество юмора высокое – низкое», «смешно – не смешно»). По итогам оценки были выбраны четыре высказывания с высоким качеством юмора и отнесенные соответственно к </a:t>
            </a:r>
            <a:r>
              <a:rPr lang="ru-RU" dirty="0" err="1" smtClean="0"/>
              <a:t>аффилиативному</a:t>
            </a:r>
            <a:r>
              <a:rPr lang="ru-RU" dirty="0" smtClean="0"/>
              <a:t>, самоподдерживающему, агрессивному и самоуничижительному стилям юмора.</a:t>
            </a:r>
          </a:p>
          <a:p>
            <a:r>
              <a:rPr lang="ru-RU" dirty="0" smtClean="0"/>
              <a:t>Были разработаны 5 стимульных наборов, соответствующих 5 экспериментальным условиям. Для этого были использованы 5 реальных отзывов о смартфонах, примерно одинаковых по длине текста (средняя для таких отзывов длина).</a:t>
            </a:r>
          </a:p>
          <a:p>
            <a:r>
              <a:rPr lang="ru-RU" dirty="0" smtClean="0"/>
              <a:t>К ним добавлялись юмористические высказывания, при этом при разных условиях данный отзыв мог остаться без юмора, включать в себя </a:t>
            </a:r>
            <a:r>
              <a:rPr lang="ru-RU" dirty="0" err="1" smtClean="0"/>
              <a:t>аффилиативный</a:t>
            </a:r>
            <a:r>
              <a:rPr lang="ru-RU" dirty="0" smtClean="0"/>
              <a:t>, самоподдерживающий, агрессивный или самоуничижительный юмор.</a:t>
            </a:r>
          </a:p>
          <a:p>
            <a:r>
              <a:rPr lang="ru-RU" dirty="0" smtClean="0"/>
              <a:t>На втором этапе был проведен опрос. По мере привлечения респондентов, они случайным образом распределялись в одну из групп 1–5. </a:t>
            </a:r>
          </a:p>
          <a:p>
            <a:r>
              <a:rPr lang="ru-RU" dirty="0" smtClean="0"/>
              <a:t>Респондентам предлагалось ознакомиться с потребительскими отзывами и оценить каждый текст по степени доверия, удовольствия от чтения и полезности для выбора смартфона.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1E690-884E-4C9B-BEE2-B6DFB343F48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362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следующие разделы вошли шкалы для оценки индивидуальных характеристик испытуемых, методы исследования представлены на слайде.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Опросник на чувство юмора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Свебака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(пример пункта шкалы: «Насколько легко Вас рассмешить или заставить улыбнуться?»);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Шкала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Зайчковски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оценки вовлеченности в использование смартфонов. Представлено 3 пары слов, каждая из которых отражает определенное отношение к продукту (например, скучно – интересно) ;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Шкала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Лакшманана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Кришнана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оценки знаний о смартфонах. Представлены 3 пары высказываний, каждая пара характеризует уровень знаний оценки о продукте (например, я почти ничего не знаю – я знаю очень много). ;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Шкала Розенберга для определения уровня самооценки (пример пункта шкалы: «Я позитивно отношусь к себе»);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Методика оценки ценностных ориентаций Ш. Шварца в адаптации В. Н.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Карандашева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(часть 2 «Профиль личности»);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Вопросник для оценки индивидуальных характеристик респондентов (пол, возраст, уровень потребления и т. д.)</a:t>
            </a:r>
          </a:p>
          <a:p>
            <a:pPr marL="228600" indent="-228600"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2C539-D2AA-42BB-9DB2-01C91D0B00A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329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2C539-D2AA-42BB-9DB2-01C91D0B00A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984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90656" cy="1470025"/>
          </a:xfrm>
        </p:spPr>
        <p:txBody>
          <a:bodyPr>
            <a:normAutofit/>
          </a:bodyPr>
          <a:lstStyle>
            <a:lvl1pPr algn="r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6608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оследний кад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5436033" y="5373216"/>
            <a:ext cx="3145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Санкт-Петербургский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государственный университет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spbu.ru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378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90656" cy="1470025"/>
          </a:xfrm>
        </p:spPr>
        <p:txBody>
          <a:bodyPr>
            <a:normAutofit/>
          </a:bodyPr>
          <a:lstStyle>
            <a:lvl1pPr algn="r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8439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рабочая страница БЕЛЫЙ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39752" y="274638"/>
            <a:ext cx="6624736" cy="706090"/>
          </a:xfrm>
        </p:spPr>
        <p:txBody>
          <a:bodyPr>
            <a:normAutofit/>
          </a:bodyPr>
          <a:lstStyle>
            <a:lvl1pPr algn="r">
              <a:defRPr sz="2800" cap="all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43867-4E32-4E2D-8739-58246E7E28D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733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рабочая стран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39752" y="274638"/>
            <a:ext cx="6624736" cy="706090"/>
          </a:xfrm>
        </p:spPr>
        <p:txBody>
          <a:bodyPr>
            <a:normAutofit/>
          </a:bodyPr>
          <a:lstStyle>
            <a:lvl1pPr algn="r">
              <a:defRPr sz="2800" cap="all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43867-4E32-4E2D-8739-58246E7E28D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797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бочая страница СЕРЫЙ ФО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43867-4E32-4E2D-8739-58246E7E28D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2339752" y="274638"/>
            <a:ext cx="662473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all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Колонтитул</a:t>
            </a: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746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оследний кад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5436033" y="5373216"/>
            <a:ext cx="3145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Санкт-Петербургский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государственный университет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spbu.ru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28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90656" cy="1470025"/>
          </a:xfrm>
        </p:spPr>
        <p:txBody>
          <a:bodyPr>
            <a:normAutofit/>
          </a:bodyPr>
          <a:lstStyle>
            <a:lvl1pPr algn="r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0618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рабочая страница БЕЛЫЙ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39752" y="274638"/>
            <a:ext cx="6624736" cy="706090"/>
          </a:xfrm>
        </p:spPr>
        <p:txBody>
          <a:bodyPr>
            <a:normAutofit/>
          </a:bodyPr>
          <a:lstStyle>
            <a:lvl1pPr algn="r">
              <a:defRPr sz="2800" cap="all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43867-4E32-4E2D-8739-58246E7E28D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729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рабочая стран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39752" y="274638"/>
            <a:ext cx="6624736" cy="706090"/>
          </a:xfrm>
        </p:spPr>
        <p:txBody>
          <a:bodyPr>
            <a:normAutofit/>
          </a:bodyPr>
          <a:lstStyle>
            <a:lvl1pPr algn="r">
              <a:defRPr sz="2800" cap="all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43867-4E32-4E2D-8739-58246E7E28D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50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бочая страница СЕРЫЙ ФО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43867-4E32-4E2D-8739-58246E7E28D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2339752" y="274638"/>
            <a:ext cx="662473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all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Колонтитул</a:t>
            </a: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9005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рабочая страница БЕЛЫЙ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39752" y="274638"/>
            <a:ext cx="6624736" cy="706090"/>
          </a:xfrm>
        </p:spPr>
        <p:txBody>
          <a:bodyPr>
            <a:normAutofit/>
          </a:bodyPr>
          <a:lstStyle>
            <a:lvl1pPr algn="r">
              <a:defRPr sz="2800" cap="all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43867-4E32-4E2D-8739-58246E7E28D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292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оследний кад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5436033" y="5373216"/>
            <a:ext cx="3145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Санкт-Петербургский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государственный университет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spbu.ru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153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90656" cy="1470025"/>
          </a:xfrm>
        </p:spPr>
        <p:txBody>
          <a:bodyPr>
            <a:normAutofit/>
          </a:bodyPr>
          <a:lstStyle>
            <a:lvl1pPr algn="r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664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рабочая страница БЕЛЫЙ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39752" y="274638"/>
            <a:ext cx="6624736" cy="706090"/>
          </a:xfrm>
        </p:spPr>
        <p:txBody>
          <a:bodyPr>
            <a:normAutofit/>
          </a:bodyPr>
          <a:lstStyle>
            <a:lvl1pPr algn="r">
              <a:defRPr sz="2800" cap="all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43867-4E32-4E2D-8739-58246E7E28D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9584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рабочая стран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39752" y="274638"/>
            <a:ext cx="6624736" cy="706090"/>
          </a:xfrm>
        </p:spPr>
        <p:txBody>
          <a:bodyPr>
            <a:normAutofit/>
          </a:bodyPr>
          <a:lstStyle>
            <a:lvl1pPr algn="r">
              <a:defRPr sz="2800" cap="all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43867-4E32-4E2D-8739-58246E7E28D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550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бочая страница СЕРЫЙ ФО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43867-4E32-4E2D-8739-58246E7E28D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2339752" y="274638"/>
            <a:ext cx="662473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all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Колонтитул</a:t>
            </a: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5043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оследний кад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5436033" y="5373216"/>
            <a:ext cx="3145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Санкт-Петербургский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государственный университет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spbu.ru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9512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90656" cy="1470025"/>
          </a:xfrm>
        </p:spPr>
        <p:txBody>
          <a:bodyPr>
            <a:normAutofit/>
          </a:bodyPr>
          <a:lstStyle>
            <a:lvl1pPr algn="r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3824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рабочая страница БЕЛЫЙ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39752" y="274638"/>
            <a:ext cx="6624736" cy="706090"/>
          </a:xfrm>
        </p:spPr>
        <p:txBody>
          <a:bodyPr>
            <a:normAutofit/>
          </a:bodyPr>
          <a:lstStyle>
            <a:lvl1pPr algn="r">
              <a:defRPr sz="2800" cap="all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43867-4E32-4E2D-8739-58246E7E28D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2644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рабочая стран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39752" y="274638"/>
            <a:ext cx="6624736" cy="706090"/>
          </a:xfrm>
        </p:spPr>
        <p:txBody>
          <a:bodyPr>
            <a:normAutofit/>
          </a:bodyPr>
          <a:lstStyle>
            <a:lvl1pPr algn="r">
              <a:defRPr sz="2800" cap="all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43867-4E32-4E2D-8739-58246E7E28D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74350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бочая страница СЕРЫЙ ФО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43867-4E32-4E2D-8739-58246E7E28D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2339752" y="274638"/>
            <a:ext cx="662473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all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Колонтитул</a:t>
            </a: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3539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рабочая стран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39752" y="274638"/>
            <a:ext cx="6624736" cy="706090"/>
          </a:xfrm>
        </p:spPr>
        <p:txBody>
          <a:bodyPr>
            <a:normAutofit/>
          </a:bodyPr>
          <a:lstStyle>
            <a:lvl1pPr algn="r">
              <a:defRPr sz="2800" cap="all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43867-4E32-4E2D-8739-58246E7E28D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7809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оследний кад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5436033" y="5373216"/>
            <a:ext cx="3145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Санкт-Петербургский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государственный университет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spbu.ru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6104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90656" cy="1470025"/>
          </a:xfrm>
        </p:spPr>
        <p:txBody>
          <a:bodyPr>
            <a:normAutofit/>
          </a:bodyPr>
          <a:lstStyle>
            <a:lvl1pPr algn="r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0863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рабочая страница БЕЛЫЙ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39752" y="274638"/>
            <a:ext cx="6624736" cy="706090"/>
          </a:xfrm>
        </p:spPr>
        <p:txBody>
          <a:bodyPr>
            <a:normAutofit/>
          </a:bodyPr>
          <a:lstStyle>
            <a:lvl1pPr algn="r">
              <a:defRPr sz="2800" cap="all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43867-4E32-4E2D-8739-58246E7E28D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174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рабочая стран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39752" y="274638"/>
            <a:ext cx="6624736" cy="706090"/>
          </a:xfrm>
        </p:spPr>
        <p:txBody>
          <a:bodyPr>
            <a:normAutofit/>
          </a:bodyPr>
          <a:lstStyle>
            <a:lvl1pPr algn="r">
              <a:defRPr sz="2800" cap="all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43867-4E32-4E2D-8739-58246E7E28D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6939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бочая страница СЕРЫЙ ФО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43867-4E32-4E2D-8739-58246E7E28D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2339752" y="274638"/>
            <a:ext cx="662473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all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Колонтитул</a:t>
            </a: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67748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оследний кад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5436033" y="5373216"/>
            <a:ext cx="3145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Санкт-Петербургский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государственный университет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spbu.ru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8823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90656" cy="1470025"/>
          </a:xfrm>
        </p:spPr>
        <p:txBody>
          <a:bodyPr>
            <a:normAutofit/>
          </a:bodyPr>
          <a:lstStyle>
            <a:lvl1pPr algn="r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22587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рабочая страница БЕЛЫЙ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39752" y="274638"/>
            <a:ext cx="6624736" cy="706090"/>
          </a:xfrm>
        </p:spPr>
        <p:txBody>
          <a:bodyPr>
            <a:normAutofit/>
          </a:bodyPr>
          <a:lstStyle>
            <a:lvl1pPr algn="r">
              <a:defRPr sz="2800" cap="all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43867-4E32-4E2D-8739-58246E7E28D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0187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рабочая стран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39752" y="274638"/>
            <a:ext cx="6624736" cy="706090"/>
          </a:xfrm>
        </p:spPr>
        <p:txBody>
          <a:bodyPr>
            <a:normAutofit/>
          </a:bodyPr>
          <a:lstStyle>
            <a:lvl1pPr algn="r">
              <a:defRPr sz="2800" cap="all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43867-4E32-4E2D-8739-58246E7E28D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1688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бочая страница СЕРЫЙ ФО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43867-4E32-4E2D-8739-58246E7E28D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2339752" y="274638"/>
            <a:ext cx="662473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all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Колонтитул</a:t>
            </a: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1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бочая страница СЕРЫЙ ФО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43867-4E32-4E2D-8739-58246E7E28D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2339752" y="274638"/>
            <a:ext cx="662473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all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Колонтитул</a:t>
            </a: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96467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оследний кад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5436033" y="5373216"/>
            <a:ext cx="3145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Санкт-Петербургский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государственный университет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spbu.ru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5501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90656" cy="1470025"/>
          </a:xfrm>
        </p:spPr>
        <p:txBody>
          <a:bodyPr>
            <a:normAutofit/>
          </a:bodyPr>
          <a:lstStyle>
            <a:lvl1pPr algn="r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20609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рабочая страница БЕЛЫЙ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39752" y="274638"/>
            <a:ext cx="6624736" cy="706090"/>
          </a:xfrm>
        </p:spPr>
        <p:txBody>
          <a:bodyPr>
            <a:normAutofit/>
          </a:bodyPr>
          <a:lstStyle>
            <a:lvl1pPr algn="r">
              <a:defRPr sz="2800" cap="all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43867-4E32-4E2D-8739-58246E7E28D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26320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рабочая стран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39752" y="274638"/>
            <a:ext cx="6624736" cy="706090"/>
          </a:xfrm>
        </p:spPr>
        <p:txBody>
          <a:bodyPr>
            <a:normAutofit/>
          </a:bodyPr>
          <a:lstStyle>
            <a:lvl1pPr algn="r">
              <a:defRPr sz="2800" cap="all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43867-4E32-4E2D-8739-58246E7E28D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3287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бочая страница СЕРЫЙ ФО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43867-4E32-4E2D-8739-58246E7E28D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2339752" y="274638"/>
            <a:ext cx="662473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all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Колонтитул</a:t>
            </a: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22641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оследний кад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5436033" y="5373216"/>
            <a:ext cx="3145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Санкт-Петербургский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государственный университет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spbu.ru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629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оследний кад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5436033" y="5373216"/>
            <a:ext cx="3145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Санкт-Петербургский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государственный университет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spbu.ru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430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90656" cy="1470025"/>
          </a:xfrm>
        </p:spPr>
        <p:txBody>
          <a:bodyPr>
            <a:normAutofit/>
          </a:bodyPr>
          <a:lstStyle>
            <a:lvl1pPr algn="r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789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рабочая страница БЕЛЫЙ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39752" y="274638"/>
            <a:ext cx="6624736" cy="706090"/>
          </a:xfrm>
        </p:spPr>
        <p:txBody>
          <a:bodyPr>
            <a:normAutofit/>
          </a:bodyPr>
          <a:lstStyle>
            <a:lvl1pPr algn="r">
              <a:defRPr sz="2800" cap="all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43867-4E32-4E2D-8739-58246E7E28D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883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рабочая стран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39752" y="274638"/>
            <a:ext cx="6624736" cy="706090"/>
          </a:xfrm>
        </p:spPr>
        <p:txBody>
          <a:bodyPr>
            <a:normAutofit/>
          </a:bodyPr>
          <a:lstStyle>
            <a:lvl1pPr algn="r">
              <a:defRPr sz="2800" cap="all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43867-4E32-4E2D-8739-58246E7E28D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901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бочая страница СЕРЫЙ ФО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237312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43867-4E32-4E2D-8739-58246E7E28D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2339752" y="274638"/>
            <a:ext cx="662473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all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Колонтитул</a:t>
            </a: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632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CEAB62-4EEE-43F2-A223-FD26436F845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14.06.2020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43867-4E32-4E2D-8739-58246E7E28D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12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CEAB62-4EEE-43F2-A223-FD26436F845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14.06.2020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43867-4E32-4E2D-8739-58246E7E28D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55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CEAB62-4EEE-43F2-A223-FD26436F845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14.06.2020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43867-4E32-4E2D-8739-58246E7E28D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15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CEAB62-4EEE-43F2-A223-FD26436F845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14.06.2020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43867-4E32-4E2D-8739-58246E7E28D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75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CEAB62-4EEE-43F2-A223-FD26436F845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14.06.2020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43867-4E32-4E2D-8739-58246E7E28D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1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CEAB62-4EEE-43F2-A223-FD26436F845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14.06.2020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43867-4E32-4E2D-8739-58246E7E28D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12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CEAB62-4EEE-43F2-A223-FD26436F845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14.06.2020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43867-4E32-4E2D-8739-58246E7E28D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9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CEAB62-4EEE-43F2-A223-FD26436F845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14.06.2020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43867-4E32-4E2D-8739-58246E7E28D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406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CEAB62-4EEE-43F2-A223-FD26436F845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14.06.2020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43867-4E32-4E2D-8739-58246E7E28D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50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988840"/>
            <a:ext cx="8856984" cy="1470025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</a:pPr>
            <a:r>
              <a:rPr lang="ru-RU" sz="24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Выпускная квалификационная работа</a:t>
            </a:r>
            <a:br>
              <a:rPr lang="ru-RU" sz="24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ru-RU" sz="24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/>
            </a:r>
            <a:br>
              <a:rPr lang="ru-RU" sz="24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ru-RU" sz="2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«Юмор как фактор оценки потребительских отзывов (на примере социальных медиа)»</a:t>
            </a:r>
            <a:r>
              <a:rPr lang="ru-RU" sz="1400" cap="none" dirty="0">
                <a:solidFill>
                  <a:srgbClr val="2B29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/>
            </a:r>
            <a:br>
              <a:rPr lang="ru-RU" sz="1400" cap="none" dirty="0">
                <a:solidFill>
                  <a:srgbClr val="2B29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ru-RU" sz="1400" cap="none" dirty="0">
                <a:solidFill>
                  <a:srgbClr val="2B29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/>
            </a:r>
            <a:br>
              <a:rPr lang="ru-RU" sz="1400" cap="none" dirty="0">
                <a:solidFill>
                  <a:srgbClr val="2B29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ru-RU" sz="1600" cap="none" dirty="0">
                <a:solidFill>
                  <a:srgbClr val="2B29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/>
            </a:r>
            <a:br>
              <a:rPr lang="ru-RU" sz="1600" cap="none" dirty="0">
                <a:solidFill>
                  <a:srgbClr val="2B292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ru-RU" sz="1600" cap="none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направление  37.04.01- «Психология»</a:t>
            </a:r>
            <a:br>
              <a:rPr lang="ru-RU" sz="1600" cap="none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ru-RU" sz="1600" cap="none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Основная образовательная программа </a:t>
            </a:r>
            <a:r>
              <a:rPr lang="ru-RU" sz="1600" cap="none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ВМ.5539.2018</a:t>
            </a:r>
            <a:r>
              <a:rPr lang="ru-RU" sz="1600" cap="none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/>
            </a:r>
            <a:br>
              <a:rPr lang="ru-RU" sz="1600" cap="none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ru-RU" sz="1600" cap="none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«Организационная психология и психология менеджмента»</a:t>
            </a:r>
            <a:endParaRPr lang="ru-RU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013176"/>
            <a:ext cx="3744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Научный руководитель:</a:t>
            </a:r>
          </a:p>
          <a:p>
            <a:pPr lvl="0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доцент кафедры эргономики и </a:t>
            </a:r>
            <a:b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инженерной психологии СПбГУ, </a:t>
            </a:r>
            <a:b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кандидат психологических наук, </a:t>
            </a:r>
            <a:b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Круглов Владимир Георгиевич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5013176"/>
            <a:ext cx="34880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Выполнила: </a:t>
            </a:r>
          </a:p>
          <a:p>
            <a:pPr lvl="0"/>
            <a: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студентка 2 курса магистратуры </a:t>
            </a:r>
            <a:br>
              <a:rPr lang="ru-RU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Куклина Маргарита Вадимовна</a:t>
            </a:r>
            <a:endParaRPr lang="ru-RU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54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0317" y="264606"/>
            <a:ext cx="7344816" cy="706090"/>
          </a:xfrm>
        </p:spPr>
        <p:txBody>
          <a:bodyPr>
            <a:normAutofit/>
          </a:bodyPr>
          <a:lstStyle/>
          <a:p>
            <a:r>
              <a:rPr lang="ru-RU" dirty="0"/>
              <a:t>Описание выборки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43867-4E32-4E2D-8739-58246E7E28D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97" y="3873320"/>
            <a:ext cx="4364690" cy="27129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4788" y="3873319"/>
            <a:ext cx="4584589" cy="271294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4788" y="1107583"/>
            <a:ext cx="4584589" cy="27768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97" y="1107584"/>
            <a:ext cx="4383757" cy="276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4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Оценка потребительских отзывов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11</a:t>
            </a:fld>
            <a:endParaRPr lang="ru-RU" dirty="0"/>
          </a:p>
        </p:txBody>
      </p:sp>
      <p:pic>
        <p:nvPicPr>
          <p:cNvPr id="16" name="Объект 1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60632" y="1492674"/>
            <a:ext cx="3023878" cy="84132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0767" y="1492674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Самоподдерживающийюмор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5103" y="1491349"/>
            <a:ext cx="3023878" cy="542591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440523" y="2708377"/>
            <a:ext cx="1967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Отзыв без юмора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968044" y="441552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P&lt;0,001</a:t>
            </a:r>
            <a:endParaRPr lang="ru-RU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3440523" y="4415526"/>
            <a:ext cx="9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P&lt;0,001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1175993" y="4415526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P&lt;0,05</a:t>
            </a:r>
            <a:endParaRPr lang="en-US" b="1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7364365" y="4415526"/>
            <a:ext cx="1013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</a:t>
            </a:r>
            <a:r>
              <a:rPr lang="ru-RU" b="1" dirty="0" smtClean="0"/>
              <a:t>=</a:t>
            </a:r>
            <a:r>
              <a:rPr lang="en-US" b="1" dirty="0" smtClean="0"/>
              <a:t>0,05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7908" y="1027048"/>
            <a:ext cx="8604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Сравнение средних значений оценок отзывов без юмора и с добавлением юмора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88" y="2333995"/>
            <a:ext cx="3025193" cy="19364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3725" y="2333995"/>
            <a:ext cx="3026223" cy="19364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24425" y="48019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7082" y="2331638"/>
            <a:ext cx="3026223" cy="19412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6538" y="5084242"/>
            <a:ext cx="86966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Использование </a:t>
            </a:r>
            <a:r>
              <a:rPr lang="ru-RU" dirty="0" err="1" smtClean="0"/>
              <a:t>аффилиативного</a:t>
            </a:r>
            <a:r>
              <a:rPr lang="ru-RU" dirty="0" smtClean="0"/>
              <a:t> юмора не привело к снижению воспринимаемой полезности отзывов и удовольствия от их чтения</a:t>
            </a:r>
            <a:r>
              <a:rPr lang="en-US" dirty="0" smtClean="0"/>
              <a:t>.</a:t>
            </a:r>
          </a:p>
          <a:p>
            <a:pPr algn="just"/>
            <a:r>
              <a:rPr lang="ru-RU" dirty="0" smtClean="0"/>
              <a:t>В реальной («не-опросной») ситуации поиска информации о товаре, юмор в отзыве может привлекать внимание и вознаграждать читателя, повышая коммуникативную эффективность этого отзыва.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17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Знания о товаре как предиктор отношения к потребительским </a:t>
            </a:r>
            <a:r>
              <a:rPr lang="ru-RU" dirty="0" smtClean="0"/>
              <a:t>отзывам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43867-4E32-4E2D-8739-58246E7E28D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572000" y="16002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562514" y="2078851"/>
            <a:ext cx="12037" cy="452358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6400" y="2185516"/>
            <a:ext cx="4336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2400" b="1" dirty="0" smtClean="0"/>
              <a:t>При относительно высоком уровне знаний</a:t>
            </a:r>
            <a:endParaRPr lang="ru-RU" sz="24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442301" y="219138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При относительно низком </a:t>
            </a:r>
            <a:r>
              <a:rPr lang="ru-RU" sz="2400" b="1" dirty="0"/>
              <a:t>уровнем </a:t>
            </a:r>
            <a:r>
              <a:rPr lang="ru-RU" sz="2400" b="1" dirty="0" smtClean="0"/>
              <a:t>знаний</a:t>
            </a:r>
            <a:endParaRPr lang="ru-RU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67544" y="1124744"/>
            <a:ext cx="85156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Предикторы полезности потребительских отзывов, не содержащих юмор</a:t>
            </a: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56" y="3288725"/>
            <a:ext cx="4392488" cy="18888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721" y="3383491"/>
            <a:ext cx="4451787" cy="191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9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Знания о товаре как предиктор отношения к потребительским отзывам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43867-4E32-4E2D-8739-58246E7E28D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219297"/>
              </p:ext>
            </p:extLst>
          </p:nvPr>
        </p:nvGraphicFramePr>
        <p:xfrm>
          <a:off x="457200" y="2273881"/>
          <a:ext cx="8229598" cy="3780420"/>
        </p:xfrm>
        <a:graphic>
          <a:graphicData uri="http://schemas.openxmlformats.org/drawingml/2006/table">
            <a:tbl>
              <a:tblPr firstRow="1" firstCol="1" bandRow="1"/>
              <a:tblGrid>
                <a:gridCol w="2715526">
                  <a:extLst>
                    <a:ext uri="{9D8B030D-6E8A-4147-A177-3AD203B41FA5}">
                      <a16:colId xmlns:a16="http://schemas.microsoft.com/office/drawing/2014/main" val="359200096"/>
                    </a:ext>
                  </a:extLst>
                </a:gridCol>
                <a:gridCol w="1378518">
                  <a:extLst>
                    <a:ext uri="{9D8B030D-6E8A-4147-A177-3AD203B41FA5}">
                      <a16:colId xmlns:a16="http://schemas.microsoft.com/office/drawing/2014/main" val="2006892594"/>
                    </a:ext>
                  </a:extLst>
                </a:gridCol>
                <a:gridCol w="1378518">
                  <a:extLst>
                    <a:ext uri="{9D8B030D-6E8A-4147-A177-3AD203B41FA5}">
                      <a16:colId xmlns:a16="http://schemas.microsoft.com/office/drawing/2014/main" val="3684788933"/>
                    </a:ext>
                  </a:extLst>
                </a:gridCol>
                <a:gridCol w="1378518">
                  <a:extLst>
                    <a:ext uri="{9D8B030D-6E8A-4147-A177-3AD203B41FA5}">
                      <a16:colId xmlns:a16="http://schemas.microsoft.com/office/drawing/2014/main" val="288186374"/>
                    </a:ext>
                  </a:extLst>
                </a:gridCol>
                <a:gridCol w="1378518">
                  <a:extLst>
                    <a:ext uri="{9D8B030D-6E8A-4147-A177-3AD203B41FA5}">
                      <a16:colId xmlns:a16="http://schemas.microsoft.com/office/drawing/2014/main" val="415986150"/>
                    </a:ext>
                  </a:extLst>
                </a:gridCol>
              </a:tblGrid>
              <a:tr h="5400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595755" algn="l"/>
                        </a:tabLs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595755" algn="l"/>
                        </a:tabLs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</a:t>
                      </a:r>
                      <a:r>
                        <a:rPr lang="ru-RU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знаний выше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595755" algn="l"/>
                        </a:tabLs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595755" algn="l"/>
                        </a:tabLs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знаний ниже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595755" algn="l"/>
                        </a:tabLs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6510788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595755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Отзывы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595755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Удовольствие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595755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Полезность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595755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Удовольствие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595755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Полезность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6198038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595755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 юмора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595755" algn="l"/>
                        </a:tabLs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3,28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595755" algn="l"/>
                        </a:tabLs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595755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595755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970361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595755" algn="l"/>
                        </a:tabLs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Аффилиативный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юмор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595755" algn="l"/>
                        </a:tabLs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595755" algn="l"/>
                        </a:tabLs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3,36*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595755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595755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141099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595755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Самоподдерживающий юмор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595755" algn="l"/>
                        </a:tabLs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595755" algn="l"/>
                        </a:tabLs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3,28**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595755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595755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349050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595755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Агрессивный юмор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595755" algn="l"/>
                        </a:tabLs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2,75***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595755" algn="l"/>
                        </a:tabLs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3,19***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595755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2,69***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595755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3,12**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8867382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595755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Самоуничижительный юмор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595755" algn="l"/>
                        </a:tabLs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595755" algn="l"/>
                        </a:tabLs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595755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595755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3,22*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455335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6054301"/>
            <a:ext cx="8363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Вывод: В зависимости от уровня знаний читателей (уровня, принятого в данном социальном медиа), в отзывах лучше использовать разные стили юмора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011033"/>
            <a:ext cx="8326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Сравнение отзывов с добавлением юмора различных стилей и отзывов без юмора (они выделены серым фоном) по </a:t>
            </a:r>
            <a:r>
              <a:rPr lang="en-US" b="1" dirty="0" smtClean="0"/>
              <a:t>t</a:t>
            </a:r>
            <a:r>
              <a:rPr lang="ru-RU" b="1" dirty="0" smtClean="0"/>
              <a:t>-критерию Стьюдента для связанных выборок.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6613" y="1832548"/>
            <a:ext cx="6077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Примечание: </a:t>
            </a:r>
            <a:r>
              <a:rPr lang="ru-RU" dirty="0"/>
              <a:t>* p &lt; 0.05     ** p &lt; 0,01    *** p &lt; 0,001</a:t>
            </a:r>
          </a:p>
        </p:txBody>
      </p:sp>
    </p:spTree>
    <p:extLst>
      <p:ext uri="{BB962C8B-B14F-4D97-AF65-F5344CB8AC3E}">
        <p14:creationId xmlns:p14="http://schemas.microsoft.com/office/powerpoint/2010/main" val="292235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Личные ценности как предикторы отношения к потребительским отзывам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43867-4E32-4E2D-8739-58246E7E28D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749181"/>
            <a:ext cx="41304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Сравнение средних значений фактора «Удовольствие» с низким и высоким уровнем ценности «Доброта» (по t-критерию </a:t>
            </a:r>
            <a:r>
              <a:rPr lang="ru-RU" sz="2000" dirty="0" smtClean="0"/>
              <a:t>Стьюдента, </a:t>
            </a:r>
            <a:r>
              <a:rPr lang="en-US" sz="2000" dirty="0" smtClean="0"/>
              <a:t>p=0,01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4007" y="1774313"/>
            <a:ext cx="43204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>
                <a:solidFill>
                  <a:prstClr val="black"/>
                </a:solidFill>
              </a:rPr>
              <a:t>Сравнение средних значений фактора «Удовольствие» с низким и высоким уровнем ценности </a:t>
            </a:r>
            <a:r>
              <a:rPr lang="ru-RU" sz="2000" dirty="0" smtClean="0">
                <a:solidFill>
                  <a:prstClr val="black"/>
                </a:solidFill>
              </a:rPr>
              <a:t>«Власть» </a:t>
            </a:r>
            <a:r>
              <a:rPr lang="ru-RU" sz="2000" dirty="0">
                <a:solidFill>
                  <a:prstClr val="black"/>
                </a:solidFill>
              </a:rPr>
              <a:t>(по t-критерию </a:t>
            </a:r>
            <a:r>
              <a:rPr lang="ru-RU" sz="2000" dirty="0" smtClean="0">
                <a:solidFill>
                  <a:prstClr val="black"/>
                </a:solidFill>
              </a:rPr>
              <a:t>Стьюдента</a:t>
            </a:r>
            <a:r>
              <a:rPr lang="en-US" sz="2000" dirty="0" smtClean="0">
                <a:solidFill>
                  <a:prstClr val="black"/>
                </a:solidFill>
              </a:rPr>
              <a:t>, p=0,002</a:t>
            </a:r>
            <a:r>
              <a:rPr lang="ru-RU" sz="2000" dirty="0" smtClean="0">
                <a:solidFill>
                  <a:prstClr val="black"/>
                </a:solidFill>
              </a:rPr>
              <a:t>)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943376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Группа респондентов с относительно низкой самооценкой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339751" y="615349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Этот результат подтверждает Гипотезы 1 и 2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37" y="3485901"/>
            <a:ext cx="4321361" cy="25974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7" y="3485901"/>
            <a:ext cx="4325988" cy="260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7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Соответствие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стиля юмора ценностям реципиента сказывается на оценках отзыва сильнее в группе респондентов с относительно низкой самооценкой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Включение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текст отзыва юмористических высказываний в целом приводит к некоторому снижению воспринимаемой полезности таких отзывов, за исключением отзывов с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аффилиативным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юмором.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Уровень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знаний о товаре влияет на вклад доверия к отзыву и удовольствия от его чтения на воспринимаемую полезность. При относительно низком уровне знаний,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основной предиктор полезности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отзыва без включения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юмора – удовольствие от чтения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а при относительно высоком – доверие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 отзыву.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Если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отзывах используется юмор, потребители с относительно низким уровнем знаний лучше относятся к отзывам с самоподдерживающим стилем юмора, а потребители с относительно высоким уровнем знаний – к отзывам с самоуничижительным стилем юмора.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43867-4E32-4E2D-8739-58246E7E28D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26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420888"/>
            <a:ext cx="66028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Благодарю за внимание!!!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72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300" dirty="0"/>
              <a:t>В настоящее время, потребители, принимая решение о покупке продукта, гораздо чаще опираются на интернет-отзывы, чем на традиционные СМИ. Повсеместное распространение сети </a:t>
            </a:r>
            <a:r>
              <a:rPr lang="ru-RU" sz="2300" dirty="0" err="1"/>
              <a:t>Internet</a:t>
            </a:r>
            <a:r>
              <a:rPr lang="ru-RU" sz="2300" dirty="0"/>
              <a:t> способствует появлению электронного сарафанного радио, которое становится хорошим каналом для продвижения продукта или услуги. Механизмы влияния юмора на потребительское поведение на данный момент недостаточно изучены. Как следствие, эффективность юмора в маркетинговых коммуникациях часто ставится под сомнение. По мнению Клауса </a:t>
            </a:r>
            <a:r>
              <a:rPr lang="ru-RU" sz="2300" dirty="0" err="1"/>
              <a:t>Мозера</a:t>
            </a:r>
            <a:r>
              <a:rPr lang="ru-RU" sz="2300" dirty="0"/>
              <a:t>, юмор может поднимать престиж источника сообщения и обеспечивать хорошее настроение.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43867-4E32-4E2D-8739-58246E7E28D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173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6624736" cy="706090"/>
          </a:xfrm>
        </p:spPr>
        <p:txBody>
          <a:bodyPr/>
          <a:lstStyle/>
          <a:p>
            <a:r>
              <a:rPr lang="ru-RU" dirty="0" smtClean="0"/>
              <a:t>Цель, Предмет</a:t>
            </a:r>
            <a:r>
              <a:rPr lang="ru-RU" dirty="0"/>
              <a:t>, объект 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394848" cy="5030019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sz="2300" b="1" dirty="0">
                <a:latin typeface="Calibri" panose="020F0502020204030204" pitchFamily="34" charset="0"/>
                <a:cs typeface="Calibri" panose="020F0502020204030204" pitchFamily="34" charset="0"/>
              </a:rPr>
              <a:t>Цель исследования: </a:t>
            </a:r>
            <a:endParaRPr lang="ru-RU" sz="23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300" dirty="0">
                <a:latin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ru-RU" sz="23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пределить </a:t>
            </a:r>
            <a:r>
              <a:rPr lang="ru-RU" sz="2300" dirty="0">
                <a:latin typeface="Calibri" panose="020F0502020204030204" pitchFamily="34" charset="0"/>
                <a:cs typeface="Calibri" panose="020F0502020204030204" pitchFamily="34" charset="0"/>
              </a:rPr>
              <a:t>факторы эффективности использования юмора в потребительских отзывах в социальных медиа.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ru-RU" sz="23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3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Объект </a:t>
            </a:r>
            <a:r>
              <a:rPr lang="ru-RU" sz="2300" b="1" dirty="0">
                <a:latin typeface="Calibri" panose="020F0502020204030204" pitchFamily="34" charset="0"/>
                <a:cs typeface="Calibri" panose="020F0502020204030204" pitchFamily="34" charset="0"/>
              </a:rPr>
              <a:t>исследования:  </a:t>
            </a:r>
            <a:endParaRPr lang="ru-RU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3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Интернет-пользователи </a:t>
            </a:r>
            <a:r>
              <a:rPr lang="ru-RU" sz="2300" dirty="0">
                <a:latin typeface="Calibri" panose="020F0502020204030204" pitchFamily="34" charset="0"/>
                <a:cs typeface="Calibri" panose="020F0502020204030204" pitchFamily="34" charset="0"/>
              </a:rPr>
              <a:t>в возрасте от 18 до 30 </a:t>
            </a:r>
            <a:r>
              <a:rPr lang="ru-RU" sz="2300" dirty="0" smtClean="0">
                <a:latin typeface="Calibri" panose="020F0502020204030204" pitchFamily="34" charset="0"/>
                <a:cs typeface="Calibri" panose="020F0502020204030204" pitchFamily="34" charset="0"/>
              </a:rPr>
              <a:t>лет, </a:t>
            </a:r>
            <a:r>
              <a:rPr lang="en-US" sz="2300" dirty="0" smtClean="0">
                <a:latin typeface="Calibri" panose="020F0502020204030204" pitchFamily="34" charset="0"/>
                <a:cs typeface="Calibri" panose="020F0502020204030204" pitchFamily="34" charset="0"/>
              </a:rPr>
              <a:t>N=</a:t>
            </a:r>
            <a:r>
              <a:rPr lang="ru-RU" sz="2300" dirty="0" smtClean="0">
                <a:latin typeface="Calibri" panose="020F0502020204030204" pitchFamily="34" charset="0"/>
                <a:cs typeface="Calibri" panose="020F0502020204030204" pitchFamily="34" charset="0"/>
              </a:rPr>
              <a:t>288. </a:t>
            </a:r>
            <a:endParaRPr lang="ru-RU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ru-RU" sz="23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300" b="1" dirty="0">
                <a:latin typeface="Calibri" panose="020F0502020204030204" pitchFamily="34" charset="0"/>
                <a:cs typeface="Calibri" panose="020F0502020204030204" pitchFamily="34" charset="0"/>
              </a:rPr>
              <a:t>Предмет исследования: 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3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Влияние юмора </a:t>
            </a:r>
            <a:r>
              <a:rPr lang="ru-RU" sz="2300" dirty="0">
                <a:latin typeface="Calibri" panose="020F0502020204030204" pitchFamily="34" charset="0"/>
                <a:cs typeface="Calibri" panose="020F0502020204030204" pitchFamily="34" charset="0"/>
              </a:rPr>
              <a:t>на эффективность потребительских отзывов</a:t>
            </a:r>
            <a:r>
              <a:rPr lang="ru-RU" sz="23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ru-RU" sz="23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43867-4E32-4E2D-8739-58246E7E28D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25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</a:t>
            </a:r>
            <a:r>
              <a:rPr lang="ru-RU" dirty="0"/>
              <a:t>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579296" cy="5184576"/>
          </a:xfrm>
        </p:spPr>
        <p:txBody>
          <a:bodyPr>
            <a:normAutofit fontScale="55000" lnSpcReduction="20000"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sz="4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Задачи </a:t>
            </a:r>
            <a:r>
              <a:rPr lang="ru-RU" sz="4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исследования: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ru-RU" sz="42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spcBef>
                <a:spcPts val="0"/>
              </a:spcBef>
              <a:buAutoNum type="arabicPeriod"/>
            </a:pPr>
            <a:r>
              <a:rPr lang="ru-RU" sz="4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Разработать </a:t>
            </a:r>
            <a:r>
              <a:rPr lang="ru-RU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теоретическую модель восприятия текста отзыва, содержащего </a:t>
            </a:r>
            <a:r>
              <a:rPr lang="ru-RU" sz="4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юмор;</a:t>
            </a:r>
          </a:p>
          <a:p>
            <a:pPr marL="457200" lvl="0" indent="-457200" algn="just">
              <a:spcBef>
                <a:spcPts val="0"/>
              </a:spcBef>
              <a:buAutoNum type="arabicPeriod"/>
            </a:pPr>
            <a:endParaRPr lang="ru-RU" sz="42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spcBef>
                <a:spcPts val="0"/>
              </a:spcBef>
              <a:buAutoNum type="arabicPeriod"/>
            </a:pPr>
            <a:r>
              <a:rPr lang="ru-RU" sz="4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Подобрать </a:t>
            </a:r>
            <a:r>
              <a:rPr lang="ru-RU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адаптировать методики, которые позволят оценить переменные теоретической модели, подготовить </a:t>
            </a:r>
            <a:r>
              <a:rPr lang="ru-RU" sz="4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стимульный материал;</a:t>
            </a:r>
          </a:p>
          <a:p>
            <a:pPr marL="457200" lvl="0" indent="-457200" algn="just">
              <a:spcBef>
                <a:spcPts val="0"/>
              </a:spcBef>
              <a:buAutoNum type="arabicPeriod"/>
            </a:pPr>
            <a:endParaRPr lang="ru-RU" sz="42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spcBef>
                <a:spcPts val="0"/>
              </a:spcBef>
              <a:buAutoNum type="arabicPeriod"/>
            </a:pPr>
            <a:r>
              <a:rPr lang="ru-RU" sz="4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Провести </a:t>
            </a:r>
            <a:r>
              <a:rPr lang="ru-RU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эмпирическое </a:t>
            </a:r>
            <a:r>
              <a:rPr lang="ru-RU" sz="4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исследование, </a:t>
            </a:r>
            <a:r>
              <a:rPr lang="ru-RU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оценить отношение респондентов к разным юмористическим стилям, а также, их личностные характеристики</a:t>
            </a:r>
            <a:r>
              <a:rPr lang="ru-RU" sz="4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457200" lvl="0" indent="-457200" algn="just">
              <a:spcBef>
                <a:spcPts val="0"/>
              </a:spcBef>
              <a:buAutoNum type="arabicPeriod"/>
            </a:pPr>
            <a:endParaRPr lang="ru-RU" sz="42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spcBef>
                <a:spcPts val="0"/>
              </a:spcBef>
              <a:buAutoNum type="arabicPeriod"/>
            </a:pPr>
            <a:r>
              <a:rPr lang="ru-RU" sz="4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Выявить </a:t>
            </a:r>
            <a:r>
              <a:rPr lang="ru-RU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взаимосвязь между отношением к отзывам, которые включают в себя юмор, а также, различным юмористическим стилям, доверием и полезностью у респондентов с </a:t>
            </a:r>
            <a:r>
              <a:rPr lang="ru-RU" sz="4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разными ценностями, уровнем самооценки и </a:t>
            </a:r>
            <a:r>
              <a:rPr lang="ru-RU" sz="4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индивидуальными характеристиками.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ru-RU" sz="3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43867-4E32-4E2D-8739-58246E7E28D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81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Теоретическая </a:t>
            </a:r>
            <a:r>
              <a:rPr lang="ru-RU" dirty="0" smtClean="0"/>
              <a:t>база и модель  </a:t>
            </a:r>
            <a:r>
              <a:rPr lang="ru-RU" dirty="0"/>
              <a:t>исследования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43867-4E32-4E2D-8739-58246E7E28D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50168" y="1297795"/>
            <a:ext cx="2154294" cy="11726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051720" y="2880419"/>
            <a:ext cx="2304256" cy="15151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419191" y="2951861"/>
            <a:ext cx="2572547" cy="12241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059831" y="1251038"/>
            <a:ext cx="1656184" cy="11196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СС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670" y="4990629"/>
            <a:ext cx="1849433" cy="153582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897" y="1251038"/>
            <a:ext cx="2201851" cy="112561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8570" y="1281600"/>
            <a:ext cx="2702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/>
              </a:rPr>
              <a:t>Личные ценности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noProof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(концепция Ш.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Ш</a:t>
            </a:r>
            <a:r>
              <a:rPr lang="ru-RU" sz="2000" noProof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варца</a:t>
            </a:r>
            <a:r>
              <a:rPr lang="ru-RU" sz="2000" noProof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)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77039" y="4641862"/>
            <a:ext cx="2782791" cy="1817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8923" y="4573190"/>
            <a:ext cx="30233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/>
              </a:rPr>
              <a:t>Стили юмора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(типология Р. Мартина)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/>
              </a:rPr>
              <a:t>-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/>
              </a:rPr>
              <a:t>Аффилиативный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/>
              </a:rPr>
              <a:t>- Самоподдерживающий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/>
              </a:rPr>
              <a:t>- Агрессивный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/>
              </a:rPr>
              <a:t>- Самоуничижительный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039765" y="1309461"/>
            <a:ext cx="19877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/>
              </a:rPr>
              <a:t>Вовлеченность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(концепция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Зайчковски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)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05030" y="4982398"/>
            <a:ext cx="16826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Чувство юмора  (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/>
              </a:rPr>
              <a:t>концепция</a:t>
            </a: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/>
              </a:rPr>
              <a:t> С. </a:t>
            </a:r>
            <a:r>
              <a:rPr kumimoji="0" lang="ru-RU" sz="200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/>
              </a:rPr>
              <a:t>Свебака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)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55870" y="1276338"/>
            <a:ext cx="22791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/>
              </a:rPr>
              <a:t>Самооценка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(концепция М. Розенберга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998790" y="2880419"/>
            <a:ext cx="241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Реакция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21406" y="2936928"/>
            <a:ext cx="211644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Доверие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Полезность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Удовольствие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9" name="Прямая со стрелкой 58"/>
          <p:cNvCxnSpPr/>
          <p:nvPr/>
        </p:nvCxnSpPr>
        <p:spPr>
          <a:xfrm flipV="1">
            <a:off x="4355976" y="3445993"/>
            <a:ext cx="2063216" cy="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1813529" y="2476812"/>
            <a:ext cx="370901" cy="42532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V="1">
            <a:off x="1873406" y="4212037"/>
            <a:ext cx="182700" cy="4298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4594167" y="2370696"/>
            <a:ext cx="49841" cy="1074716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 flipV="1">
            <a:off x="4644008" y="3446576"/>
            <a:ext cx="0" cy="1544054"/>
          </a:xfrm>
          <a:prstGeom prst="straightConnector1">
            <a:avLst/>
          </a:prstGeom>
          <a:ln w="57150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 flipH="1">
            <a:off x="4772334" y="2372139"/>
            <a:ext cx="1111631" cy="10599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4502" y="4949672"/>
            <a:ext cx="1924923" cy="15767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53099" y="5042030"/>
            <a:ext cx="2304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Знания о товаре 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(теория </a:t>
            </a:r>
            <a:r>
              <a:rPr kumimoji="0" lang="ru-RU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Лакшманана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и </a:t>
            </a:r>
            <a:r>
              <a:rPr kumimoji="0" lang="ru-RU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Кришнана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4772334" y="3568529"/>
            <a:ext cx="1961530" cy="1327172"/>
          </a:xfrm>
          <a:prstGeom prst="straightConnector1">
            <a:avLst/>
          </a:prstGeom>
          <a:ln w="571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339752" y="367682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84431" y="2785806"/>
            <a:ext cx="206321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Соответствие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стиля юмора ценностям читателя </a:t>
            </a: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(теория У.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Рача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85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Гипотезы 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500" b="1" dirty="0">
                <a:solidFill>
                  <a:srgbClr val="4E4A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Гипотезы исследования: 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ru-RU" sz="2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algn="just">
              <a:spcBef>
                <a:spcPts val="0"/>
              </a:spcBef>
              <a:buAutoNum type="arabicPeriod"/>
            </a:pPr>
            <a:r>
              <a:rPr lang="ru-RU" sz="2500" dirty="0">
                <a:latin typeface="Calibri" panose="020F0502020204030204" pitchFamily="34" charset="0"/>
                <a:cs typeface="Calibri" panose="020F0502020204030204" pitchFamily="34" charset="0"/>
              </a:rPr>
              <a:t>Соответствие стиля юмора ценностям реципиента будет повышать оценки потребительского отзыва, в котором используется такой юмор. </a:t>
            </a:r>
            <a:endParaRPr lang="ru-RU" sz="2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algn="just">
              <a:spcBef>
                <a:spcPts val="0"/>
              </a:spcBef>
              <a:buAutoNum type="arabicPeriod"/>
            </a:pPr>
            <a:endParaRPr lang="ru-RU" sz="2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algn="just">
              <a:spcBef>
                <a:spcPts val="0"/>
              </a:spcBef>
              <a:buAutoNum type="arabicPeriod"/>
            </a:pPr>
            <a:r>
              <a:rPr lang="ru-RU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Соответствие </a:t>
            </a:r>
            <a:r>
              <a:rPr lang="ru-RU" sz="2500" dirty="0">
                <a:latin typeface="Calibri" panose="020F0502020204030204" pitchFamily="34" charset="0"/>
                <a:cs typeface="Calibri" panose="020F0502020204030204" pitchFamily="34" charset="0"/>
              </a:rPr>
              <a:t>стиля юмора ценностям реципиента будет сказываться на оценках отзыва сильнее в группе респондентов с относительно низкой самооценкой. </a:t>
            </a:r>
            <a:endParaRPr lang="ru-RU" sz="2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algn="just">
              <a:spcBef>
                <a:spcPts val="0"/>
              </a:spcBef>
              <a:buAutoNum type="arabicPeriod"/>
            </a:pPr>
            <a:endParaRPr lang="ru-RU" sz="3000" dirty="0" smtClean="0">
              <a:solidFill>
                <a:srgbClr val="4E4A4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43867-4E32-4E2D-8739-58246E7E28D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47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Процедура исследования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756" y="4216867"/>
            <a:ext cx="1752868" cy="175286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43867-4E32-4E2D-8739-58246E7E28D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8106" y="1149907"/>
            <a:ext cx="1826550" cy="79321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7938" y="1770166"/>
            <a:ext cx="34037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Первый этап</a:t>
            </a:r>
          </a:p>
          <a:p>
            <a:pPr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Предварительная оценка и отбор стимульного материала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137" y="3720256"/>
            <a:ext cx="34037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Второй этап</a:t>
            </a:r>
          </a:p>
          <a:p>
            <a:pPr algn="just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Опрос (288 человек), респондент получает один из стимульных наборов случайным образом.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83369" y="1149907"/>
            <a:ext cx="1868540" cy="79208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Выборка шуток из отзывов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83269" y="119200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Отбор реальных отзывов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59621" y="2218212"/>
            <a:ext cx="2592288" cy="84906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096126" y="2150894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Оценка шуток:</a:t>
            </a:r>
          </a:p>
          <a:p>
            <a:pPr marL="342900" indent="-342900" algn="just">
              <a:buAutoNum type="arabicParenR"/>
            </a:pPr>
            <a:r>
              <a:rPr lang="ru-RU" dirty="0" smtClean="0"/>
              <a:t>Качество юмора</a:t>
            </a:r>
          </a:p>
          <a:p>
            <a:pPr marL="342900" indent="-342900" algn="just">
              <a:buAutoNum type="arabicParenR"/>
            </a:pPr>
            <a:r>
              <a:rPr lang="ru-RU" dirty="0" smtClean="0"/>
              <a:t>Соответствие стилю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914806" y="3330644"/>
            <a:ext cx="4049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Стимульные наборы (по 5 отзывов)</a:t>
            </a:r>
            <a:endParaRPr lang="ru-RU" sz="2000" dirty="0"/>
          </a:p>
        </p:txBody>
      </p:sp>
      <p:cxnSp>
        <p:nvCxnSpPr>
          <p:cNvPr id="37" name="Прямая со стрелкой 36"/>
          <p:cNvCxnSpPr>
            <a:stCxn id="8" idx="2"/>
          </p:cNvCxnSpPr>
          <p:nvPr/>
        </p:nvCxnSpPr>
        <p:spPr>
          <a:xfrm>
            <a:off x="5591381" y="1943122"/>
            <a:ext cx="0" cy="138752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11" idx="2"/>
          </p:cNvCxnSpPr>
          <p:nvPr/>
        </p:nvCxnSpPr>
        <p:spPr>
          <a:xfrm>
            <a:off x="7817639" y="1941996"/>
            <a:ext cx="9593" cy="31255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15" idx="2"/>
          </p:cNvCxnSpPr>
          <p:nvPr/>
        </p:nvCxnSpPr>
        <p:spPr>
          <a:xfrm>
            <a:off x="7536286" y="3074224"/>
            <a:ext cx="0" cy="2669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728" y="3714662"/>
            <a:ext cx="2186557" cy="2766127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622832" y="385186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Стимульный набор 1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5621728" y="4410052"/>
            <a:ext cx="2226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/>
              <a:t>Стимульный набор </a:t>
            </a: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5601110" y="4944108"/>
            <a:ext cx="2226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/>
              <a:t>Стимульный набор </a:t>
            </a:r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5661899" y="5458682"/>
            <a:ext cx="2226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/>
              <a:t>Стимульный набор </a:t>
            </a:r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5661899" y="5969735"/>
            <a:ext cx="2226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/>
              <a:t>Стимульный набор </a:t>
            </a:r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59" name="Стрелка вправо 58"/>
          <p:cNvSpPr/>
          <p:nvPr/>
        </p:nvSpPr>
        <p:spPr>
          <a:xfrm>
            <a:off x="4703472" y="4785813"/>
            <a:ext cx="564795" cy="406938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41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Методики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pPr algn="just"/>
            <a:r>
              <a:rPr lang="ru-RU" sz="2300" dirty="0" smtClean="0"/>
              <a:t>Опросник на чувство юмора </a:t>
            </a:r>
            <a:r>
              <a:rPr lang="ru-RU" sz="2300" dirty="0" err="1" smtClean="0"/>
              <a:t>Свебака</a:t>
            </a:r>
            <a:r>
              <a:rPr lang="ru-RU" sz="2300" dirty="0" smtClean="0"/>
              <a:t> (</a:t>
            </a:r>
            <a:r>
              <a:rPr lang="ru-RU" sz="2300" dirty="0" err="1" smtClean="0"/>
              <a:t>Sense</a:t>
            </a:r>
            <a:r>
              <a:rPr lang="ru-RU" sz="2300" dirty="0" smtClean="0"/>
              <a:t> </a:t>
            </a:r>
            <a:r>
              <a:rPr lang="ru-RU" sz="2300" dirty="0" err="1" smtClean="0"/>
              <a:t>of</a:t>
            </a:r>
            <a:r>
              <a:rPr lang="ru-RU" sz="2300" dirty="0" smtClean="0"/>
              <a:t> </a:t>
            </a:r>
            <a:r>
              <a:rPr lang="ru-RU" sz="2300" dirty="0" err="1" smtClean="0"/>
              <a:t>Humor</a:t>
            </a:r>
            <a:r>
              <a:rPr lang="ru-RU" sz="2300" dirty="0" smtClean="0"/>
              <a:t>, SHQ);</a:t>
            </a:r>
          </a:p>
          <a:p>
            <a:pPr algn="just"/>
            <a:r>
              <a:rPr lang="ru-RU" sz="2300" dirty="0" smtClean="0"/>
              <a:t>Шкала </a:t>
            </a:r>
            <a:r>
              <a:rPr lang="ru-RU" sz="2300" dirty="0" err="1" smtClean="0"/>
              <a:t>Зайчковски</a:t>
            </a:r>
            <a:r>
              <a:rPr lang="ru-RU" sz="2300" dirty="0" smtClean="0"/>
              <a:t> оценки вовлеченности в использование смартфонов;</a:t>
            </a:r>
          </a:p>
          <a:p>
            <a:pPr algn="just"/>
            <a:r>
              <a:rPr lang="ru-RU" sz="2300" dirty="0" smtClean="0"/>
              <a:t>Шкала </a:t>
            </a:r>
            <a:r>
              <a:rPr lang="ru-RU" sz="2300" dirty="0" err="1" smtClean="0"/>
              <a:t>Лакшманана</a:t>
            </a:r>
            <a:r>
              <a:rPr lang="ru-RU" sz="2300" dirty="0" smtClean="0"/>
              <a:t> </a:t>
            </a:r>
            <a:r>
              <a:rPr lang="ru-RU" sz="2300" dirty="0"/>
              <a:t>и </a:t>
            </a:r>
            <a:r>
              <a:rPr lang="ru-RU" sz="2300" dirty="0" err="1" smtClean="0"/>
              <a:t>Кришнана</a:t>
            </a:r>
            <a:r>
              <a:rPr lang="ru-RU" sz="2300" dirty="0" smtClean="0"/>
              <a:t> оценки знаний о смартфонах;</a:t>
            </a:r>
          </a:p>
          <a:p>
            <a:pPr algn="just"/>
            <a:r>
              <a:rPr lang="ru-RU" sz="2300" dirty="0" smtClean="0"/>
              <a:t>Шкала Розенберга для определения уровня самооценки;</a:t>
            </a:r>
          </a:p>
          <a:p>
            <a:pPr algn="just"/>
            <a:r>
              <a:rPr lang="ru-RU" sz="2300" dirty="0" smtClean="0"/>
              <a:t>Методика оценки ценностных ориентаций Ш. Шварца в адаптации В. Н. </a:t>
            </a:r>
            <a:r>
              <a:rPr lang="ru-RU" sz="2300" dirty="0" err="1" smtClean="0"/>
              <a:t>Карандашева</a:t>
            </a:r>
            <a:r>
              <a:rPr lang="ru-RU" sz="2300" dirty="0" smtClean="0"/>
              <a:t> (часть 2 «Профиль личности»);</a:t>
            </a:r>
          </a:p>
          <a:p>
            <a:pPr algn="just"/>
            <a:r>
              <a:rPr lang="ru-RU" sz="2300" dirty="0" smtClean="0"/>
              <a:t>Вопросник для оценки индивидуальных характеристик респондентов (пол, возраст, уровень потребления и т. д.)</a:t>
            </a:r>
            <a:endParaRPr lang="ru-RU" sz="23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43867-4E32-4E2D-8739-58246E7E28D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47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Описание Выборки участников 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184576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3600" b="1" spc="50" dirty="0" smtClean="0">
                <a:ln w="11430"/>
                <a:latin typeface="Bookman Old Style" panose="02050604050505020204" pitchFamily="18" charset="0"/>
              </a:rPr>
              <a:t>Выборка исследования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3600" b="1" spc="50" dirty="0" smtClean="0">
                <a:ln w="11430"/>
                <a:latin typeface="Bookman Old Style" panose="02050604050505020204" pitchFamily="18" charset="0"/>
              </a:rPr>
              <a:t>(</a:t>
            </a:r>
            <a:r>
              <a:rPr lang="en-US" sz="3600" b="1" spc="50" dirty="0" smtClean="0">
                <a:ln w="11430"/>
                <a:latin typeface="Bookman Old Style" panose="02050604050505020204" pitchFamily="18" charset="0"/>
              </a:rPr>
              <a:t>N=288)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3600" spc="50" dirty="0" smtClean="0">
                <a:ln w="11430"/>
                <a:latin typeface="Bookman Old Style" panose="02050604050505020204" pitchFamily="18" charset="0"/>
              </a:rPr>
              <a:t>Интернет-пользователи в возрасте 18-30 лет (</a:t>
            </a:r>
            <a:r>
              <a:rPr lang="en-US" sz="3600" spc="50" dirty="0" smtClean="0">
                <a:ln w="11430"/>
                <a:latin typeface="Bookman Old Style" panose="02050604050505020204" pitchFamily="18" charset="0"/>
              </a:rPr>
              <a:t>M=23)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ru-RU" sz="2800" b="1" spc="50" dirty="0">
              <a:ln w="11430"/>
              <a:latin typeface="Bookman Old Style" panose="020506040505050202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ru-RU" sz="1800" b="1" spc="50" dirty="0">
              <a:ln w="11430"/>
              <a:latin typeface="Bookman Old Style" panose="020506040505050202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b="1" spc="50" dirty="0">
                <a:ln w="11430"/>
                <a:latin typeface="Bookman Old Style" panose="02050604050505020204" pitchFamily="18" charset="0"/>
              </a:rPr>
              <a:t>			</a:t>
            </a:r>
            <a:r>
              <a:rPr lang="en-US" sz="1800" b="1" spc="50" dirty="0">
                <a:ln w="11430"/>
                <a:latin typeface="Bookman Old Style" panose="02050604050505020204" pitchFamily="18" charset="0"/>
              </a:rPr>
              <a:t>                                                     </a:t>
            </a:r>
            <a:r>
              <a:rPr lang="ru-RU" sz="1800" b="1" spc="50" dirty="0">
                <a:ln w="11430"/>
                <a:latin typeface="Bookman Old Style" panose="02050604050505020204" pitchFamily="18" charset="0"/>
              </a:rPr>
              <a:t>  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b="1" spc="50" dirty="0">
                <a:ln w="11430"/>
                <a:solidFill>
                  <a:srgbClr val="EEECE1">
                    <a:lumMod val="25000"/>
                  </a:srgbClr>
                </a:solidFill>
                <a:latin typeface="Bookman Old Style" panose="02050604050505020204" pitchFamily="18" charset="0"/>
              </a:rPr>
              <a:t>      </a:t>
            </a:r>
            <a:endParaRPr lang="ru-RU" b="1" spc="50" dirty="0">
              <a:ln w="11430"/>
              <a:solidFill>
                <a:srgbClr val="EEECE1">
                  <a:lumMod val="25000"/>
                </a:srgbClr>
              </a:solidFill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43867-4E32-4E2D-8739-58246E7E28D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193" y="3481681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6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6040</TotalTime>
  <Words>2068</Words>
  <Application>Microsoft Office PowerPoint</Application>
  <PresentationFormat>Экран (4:3)</PresentationFormat>
  <Paragraphs>216</Paragraphs>
  <Slides>16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16</vt:i4>
      </vt:variant>
    </vt:vector>
  </HeadingPairs>
  <TitlesOfParts>
    <vt:vector size="29" baseType="lpstr">
      <vt:lpstr>Arial</vt:lpstr>
      <vt:lpstr>Bookman Old Style</vt:lpstr>
      <vt:lpstr>Calibri</vt:lpstr>
      <vt:lpstr>Times New Roman</vt:lpstr>
      <vt:lpstr>1_Тема Office</vt:lpstr>
      <vt:lpstr>2_Тема Office</vt:lpstr>
      <vt:lpstr>3_Тема Office</vt:lpstr>
      <vt:lpstr>4_Тема Office</vt:lpstr>
      <vt:lpstr>6_Тема Office</vt:lpstr>
      <vt:lpstr>7_Тема Office</vt:lpstr>
      <vt:lpstr>8_Тема Office</vt:lpstr>
      <vt:lpstr>9_Тема Office</vt:lpstr>
      <vt:lpstr>11_Тема Office</vt:lpstr>
      <vt:lpstr>Выпускная квалификационная работа  «Юмор как фактор оценки потребительских отзывов (на примере социальных медиа)»   направление  37.04.01- «Психология» Основная образовательная программа ВМ.5539.2018 «Организационная психология и психология менеджмента»</vt:lpstr>
      <vt:lpstr>Актуальность исследования</vt:lpstr>
      <vt:lpstr>Цель, Предмет, объект исследования</vt:lpstr>
      <vt:lpstr>задачи исследования</vt:lpstr>
      <vt:lpstr>Теоретическая база и модель  исследования</vt:lpstr>
      <vt:lpstr>Гипотезы исследования</vt:lpstr>
      <vt:lpstr>Процедура исследования</vt:lpstr>
      <vt:lpstr>Методики исследования</vt:lpstr>
      <vt:lpstr>Описание Выборки участников исследования</vt:lpstr>
      <vt:lpstr>Описание выборки</vt:lpstr>
      <vt:lpstr>Оценка потребительских отзывов</vt:lpstr>
      <vt:lpstr>Знания о товаре как предиктор отношения к потребительским отзывам</vt:lpstr>
      <vt:lpstr>Знания о товаре как предиктор отношения к потребительским отзывам</vt:lpstr>
      <vt:lpstr>Личные ценности как предикторы отношения к потребительским отзывам</vt:lpstr>
      <vt:lpstr>выводы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Гендерные аспекты профессиональной деятельности</dc:title>
  <dc:creator>user</dc:creator>
  <cp:lastModifiedBy>Маргарита</cp:lastModifiedBy>
  <cp:revision>236</cp:revision>
  <dcterms:created xsi:type="dcterms:W3CDTF">2018-10-25T06:37:56Z</dcterms:created>
  <dcterms:modified xsi:type="dcterms:W3CDTF">2020-06-14T17:56:15Z</dcterms:modified>
</cp:coreProperties>
</file>