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9" r:id="rId11"/>
    <p:sldId id="263" r:id="rId12"/>
    <p:sldId id="273" r:id="rId13"/>
    <p:sldId id="270" r:id="rId14"/>
    <p:sldId id="264" r:id="rId15"/>
    <p:sldId id="271" r:id="rId16"/>
    <p:sldId id="272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4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39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210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81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88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99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679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91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003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987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58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34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3180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2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640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778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53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04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7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0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14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D04891-5086-41C8-86EE-1704109DD117}" type="datetimeFigureOut">
              <a:rPr lang="ru-RU" smtClean="0"/>
              <a:t>14.06.2020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67ACFE4-FCA9-47BD-ABEB-C7734145C54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02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AB16D3-E83D-4E96-B52D-0C5BB6548ED4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5190A-ADE5-4A40-975C-D3261E44677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891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0051" y="1990138"/>
            <a:ext cx="10058400" cy="2283875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Влияние степени </a:t>
            </a:r>
            <a:r>
              <a:rPr lang="ru-RU" sz="4000" b="1" dirty="0" smtClean="0"/>
              <a:t>согласованности проверяемых </a:t>
            </a:r>
            <a:r>
              <a:rPr lang="ru-RU" sz="4000" b="1" dirty="0"/>
              <a:t>положений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на </a:t>
            </a:r>
            <a:r>
              <a:rPr lang="ru-RU" sz="4000" b="1" dirty="0"/>
              <a:t>эффективность критического </a:t>
            </a:r>
            <a:r>
              <a:rPr lang="ru-RU" sz="4000" b="1" dirty="0" smtClean="0"/>
              <a:t>мышления</a:t>
            </a:r>
            <a:br>
              <a:rPr lang="ru-RU" sz="4000" b="1" dirty="0" smtClean="0"/>
            </a:br>
            <a:r>
              <a:rPr lang="ru-RU" sz="4000" b="1" dirty="0" smtClean="0"/>
              <a:t>(</a:t>
            </a:r>
            <a:r>
              <a:rPr lang="ru-RU" sz="4000" b="1" dirty="0"/>
              <a:t>на материале задачи </a:t>
            </a:r>
            <a:r>
              <a:rPr lang="ru-RU" sz="4000" b="1" dirty="0" err="1"/>
              <a:t>Уэйзона</a:t>
            </a:r>
            <a:r>
              <a:rPr lang="ru-RU" sz="4000" b="1" dirty="0" smtClean="0"/>
              <a:t>)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41980"/>
          </a:xfrm>
        </p:spPr>
        <p:txBody>
          <a:bodyPr>
            <a:normAutofit/>
          </a:bodyPr>
          <a:lstStyle/>
          <a:p>
            <a:pPr lvl="0" algn="ctr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</a:pPr>
            <a:r>
              <a:rPr lang="ru-RU" sz="3200" cap="none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  <a:sym typeface="Times New Roman"/>
              </a:rPr>
              <a:t>Лукьянова Валерия, </a:t>
            </a:r>
            <a:r>
              <a:rPr lang="ru-RU" sz="2800" cap="none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  <a:sym typeface="Times New Roman"/>
              </a:rPr>
              <a:t>1 курс магистратуры</a:t>
            </a:r>
          </a:p>
          <a:p>
            <a:pPr lvl="0" algn="ctr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</a:pPr>
            <a:r>
              <a:rPr lang="ru-RU" sz="2800" cap="none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  <a:sym typeface="Times New Roman"/>
              </a:rPr>
              <a:t>Н</a:t>
            </a:r>
            <a:r>
              <a:rPr lang="ru-RU" sz="2800" cap="none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  <a:sym typeface="Times New Roman"/>
              </a:rPr>
              <a:t>аучный руководитель:</a:t>
            </a:r>
          </a:p>
          <a:p>
            <a:pPr lvl="0" algn="ctr"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ts val="2405"/>
            </a:pPr>
            <a:r>
              <a:rPr lang="ru-RU" sz="2800" cap="none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sym typeface="Times New Roman"/>
              </a:rPr>
              <a:t>к. психол. н., доцент </a:t>
            </a:r>
            <a:r>
              <a:rPr lang="ru-RU" sz="3200" cap="none" spc="-5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  <a:sym typeface="Times New Roman"/>
              </a:rPr>
              <a:t>Ромащук</a:t>
            </a:r>
            <a:r>
              <a:rPr lang="ru-RU" sz="3200" cap="none" spc="-5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j-ea"/>
                <a:cs typeface="+mj-cs"/>
                <a:sym typeface="Times New Roman"/>
              </a:rPr>
              <a:t> Александр Николаевич</a:t>
            </a:r>
          </a:p>
          <a:p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Google Shape;86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209984" y="225094"/>
            <a:ext cx="1689580" cy="17508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652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Гипотеза №1. Результаты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0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2728393"/>
              </p:ext>
            </p:extLst>
          </p:nvPr>
        </p:nvGraphicFramePr>
        <p:xfrm>
          <a:off x="1747058" y="3037479"/>
          <a:ext cx="8758843" cy="26258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1773">
                  <a:extLst>
                    <a:ext uri="{9D8B030D-6E8A-4147-A177-3AD203B41FA5}">
                      <a16:colId xmlns:a16="http://schemas.microsoft.com/office/drawing/2014/main" val="2620155419"/>
                    </a:ext>
                  </a:extLst>
                </a:gridCol>
                <a:gridCol w="1703502">
                  <a:extLst>
                    <a:ext uri="{9D8B030D-6E8A-4147-A177-3AD203B41FA5}">
                      <a16:colId xmlns:a16="http://schemas.microsoft.com/office/drawing/2014/main" val="2877341529"/>
                    </a:ext>
                  </a:extLst>
                </a:gridCol>
                <a:gridCol w="1719233">
                  <a:extLst>
                    <a:ext uri="{9D8B030D-6E8A-4147-A177-3AD203B41FA5}">
                      <a16:colId xmlns:a16="http://schemas.microsoft.com/office/drawing/2014/main" val="892225999"/>
                    </a:ext>
                  </a:extLst>
                </a:gridCol>
                <a:gridCol w="1663988">
                  <a:extLst>
                    <a:ext uri="{9D8B030D-6E8A-4147-A177-3AD203B41FA5}">
                      <a16:colId xmlns:a16="http://schemas.microsoft.com/office/drawing/2014/main" val="3242626012"/>
                    </a:ext>
                  </a:extLst>
                </a:gridCol>
                <a:gridCol w="1800347">
                  <a:extLst>
                    <a:ext uri="{9D8B030D-6E8A-4147-A177-3AD203B41FA5}">
                      <a16:colId xmlns:a16="http://schemas.microsoft.com/office/drawing/2014/main" val="2735449339"/>
                    </a:ext>
                  </a:extLst>
                </a:gridCol>
              </a:tblGrid>
              <a:tr h="616328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2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Пара задач с символами</a:t>
                      </a:r>
                      <a:endParaRPr lang="ru-RU" sz="2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Пара задач с баром </a:t>
                      </a:r>
                      <a:endParaRPr lang="ru-RU" sz="2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Пара задач с конвертами</a:t>
                      </a:r>
                      <a:endParaRPr lang="ru-RU" sz="2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Пара задач с болезнями</a:t>
                      </a:r>
                      <a:endParaRPr lang="ru-RU" sz="2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655358"/>
                  </a:ext>
                </a:extLst>
              </a:tr>
              <a:tr h="992876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ru-RU" sz="2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Критерий </a:t>
                      </a:r>
                      <a:r>
                        <a:rPr lang="ru-RU" sz="21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Вилкоксона</a:t>
                      </a:r>
                      <a:endParaRPr lang="ru-RU" sz="2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-1,414</a:t>
                      </a:r>
                      <a:endParaRPr lang="ru-RU" sz="2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-2,646</a:t>
                      </a:r>
                      <a:endParaRPr lang="ru-RU" sz="2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-1,414</a:t>
                      </a:r>
                      <a:endParaRPr lang="ru-RU" sz="2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-1,000</a:t>
                      </a:r>
                      <a:endParaRPr lang="ru-RU" sz="2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895354"/>
                  </a:ext>
                </a:extLst>
              </a:tr>
              <a:tr h="992876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ru-RU" sz="21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Уровень </a:t>
                      </a:r>
                      <a:r>
                        <a:rPr lang="ru-RU" sz="21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значимости</a:t>
                      </a:r>
                      <a:endParaRPr lang="ru-RU" sz="2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,157</a:t>
                      </a:r>
                      <a:endParaRPr lang="ru-RU" sz="2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,008</a:t>
                      </a:r>
                      <a:endParaRPr lang="ru-RU" sz="2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,157</a:t>
                      </a:r>
                      <a:endParaRPr lang="ru-RU" sz="2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 hangingPunct="1">
                        <a:spcAft>
                          <a:spcPts val="0"/>
                        </a:spcAft>
                      </a:pPr>
                      <a:r>
                        <a:rPr lang="ru-RU" sz="2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,317</a:t>
                      </a:r>
                      <a:endParaRPr lang="ru-RU" sz="2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337" marR="603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948526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90228" y="2058255"/>
            <a:ext cx="93156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449580" algn="ctr">
              <a:spcAft>
                <a:spcPts val="0"/>
              </a:spcAft>
            </a:pP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</a:rPr>
              <a:t>Результаты проверки на наличие сдвигов внутри пар задач по критерию </a:t>
            </a:r>
            <a:r>
              <a:rPr lang="ru-RU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</a:rPr>
              <a:t>Вилкоксона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56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Гипотеза №1. Результаты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98495"/>
              </p:ext>
            </p:extLst>
          </p:nvPr>
        </p:nvGraphicFramePr>
        <p:xfrm>
          <a:off x="1209968" y="3205018"/>
          <a:ext cx="10021448" cy="2041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5720">
                  <a:extLst>
                    <a:ext uri="{9D8B030D-6E8A-4147-A177-3AD203B41FA5}">
                      <a16:colId xmlns:a16="http://schemas.microsoft.com/office/drawing/2014/main" val="3659677742"/>
                    </a:ext>
                  </a:extLst>
                </a:gridCol>
                <a:gridCol w="930748">
                  <a:extLst>
                    <a:ext uri="{9D8B030D-6E8A-4147-A177-3AD203B41FA5}">
                      <a16:colId xmlns:a16="http://schemas.microsoft.com/office/drawing/2014/main" val="3210401690"/>
                    </a:ext>
                  </a:extLst>
                </a:gridCol>
                <a:gridCol w="1040684">
                  <a:extLst>
                    <a:ext uri="{9D8B030D-6E8A-4147-A177-3AD203B41FA5}">
                      <a16:colId xmlns:a16="http://schemas.microsoft.com/office/drawing/2014/main" val="2558445224"/>
                    </a:ext>
                  </a:extLst>
                </a:gridCol>
                <a:gridCol w="985716">
                  <a:extLst>
                    <a:ext uri="{9D8B030D-6E8A-4147-A177-3AD203B41FA5}">
                      <a16:colId xmlns:a16="http://schemas.microsoft.com/office/drawing/2014/main" val="1503149820"/>
                    </a:ext>
                  </a:extLst>
                </a:gridCol>
                <a:gridCol w="985716">
                  <a:extLst>
                    <a:ext uri="{9D8B030D-6E8A-4147-A177-3AD203B41FA5}">
                      <a16:colId xmlns:a16="http://schemas.microsoft.com/office/drawing/2014/main" val="876005210"/>
                    </a:ext>
                  </a:extLst>
                </a:gridCol>
                <a:gridCol w="985716">
                  <a:extLst>
                    <a:ext uri="{9D8B030D-6E8A-4147-A177-3AD203B41FA5}">
                      <a16:colId xmlns:a16="http://schemas.microsoft.com/office/drawing/2014/main" val="1786361961"/>
                    </a:ext>
                  </a:extLst>
                </a:gridCol>
                <a:gridCol w="985716">
                  <a:extLst>
                    <a:ext uri="{9D8B030D-6E8A-4147-A177-3AD203B41FA5}">
                      <a16:colId xmlns:a16="http://schemas.microsoft.com/office/drawing/2014/main" val="4287779177"/>
                    </a:ext>
                  </a:extLst>
                </a:gridCol>
                <a:gridCol w="985716">
                  <a:extLst>
                    <a:ext uri="{9D8B030D-6E8A-4147-A177-3AD203B41FA5}">
                      <a16:colId xmlns:a16="http://schemas.microsoft.com/office/drawing/2014/main" val="116388648"/>
                    </a:ext>
                  </a:extLst>
                </a:gridCol>
                <a:gridCol w="985716">
                  <a:extLst>
                    <a:ext uri="{9D8B030D-6E8A-4147-A177-3AD203B41FA5}">
                      <a16:colId xmlns:a16="http://schemas.microsoft.com/office/drawing/2014/main" val="712310028"/>
                    </a:ext>
                  </a:extLst>
                </a:gridCol>
              </a:tblGrid>
              <a:tr h="413257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Задачи:</a:t>
                      </a:r>
                      <a:endParaRPr lang="ru-RU" sz="2150" b="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А1</a:t>
                      </a:r>
                      <a:endParaRPr lang="ru-RU" sz="215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В1</a:t>
                      </a:r>
                      <a:endParaRPr lang="ru-RU" sz="215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14930"/>
                  </a:ext>
                </a:extLst>
              </a:tr>
              <a:tr h="813990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Критерий Манна-Уитни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101750"/>
                  </a:ext>
                </a:extLst>
              </a:tr>
              <a:tr h="813990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b="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значимости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0,827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15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04775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53942" y="2259887"/>
            <a:ext cx="1060173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449580" algn="ctr"/>
            <a:r>
              <a:rPr lang="ru-RU" sz="225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</a:rPr>
              <a:t>Различия в количестве задач между программистами и не программистами </a:t>
            </a:r>
            <a:endParaRPr lang="ru-RU" sz="2250" b="1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panose="02020603050405020304" pitchFamily="18" charset="0"/>
            </a:endParaRPr>
          </a:p>
          <a:p>
            <a:pPr marL="270510" indent="449580" algn="ctr"/>
            <a:r>
              <a:rPr lang="ru-RU" sz="225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</a:rPr>
              <a:t>по </a:t>
            </a:r>
            <a:r>
              <a:rPr lang="ru-RU" sz="225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</a:rPr>
              <a:t>критерию </a:t>
            </a:r>
            <a:r>
              <a:rPr lang="ru-RU" sz="225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</a:rPr>
              <a:t>Манна-Уитни</a:t>
            </a:r>
            <a:endParaRPr lang="ru-RU" sz="2250" b="1" dirty="0">
              <a:solidFill>
                <a:schemeClr val="tx1">
                  <a:lumMod val="85000"/>
                  <a:lumOff val="15000"/>
                </a:schemeClr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73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Гипотеза №1. Выводы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19811"/>
            <a:ext cx="10152611" cy="4608022"/>
          </a:xfrm>
        </p:spPr>
        <p:txBody>
          <a:bodyPr>
            <a:noAutofit/>
          </a:bodyPr>
          <a:lstStyle/>
          <a:p>
            <a:pPr marL="0" indent="0" algn="just">
              <a:lnSpc>
                <a:spcPct val="80000"/>
              </a:lnSpc>
              <a:buNone/>
            </a:pPr>
            <a:r>
              <a:rPr lang="ru-RU" sz="2200" b="1" dirty="0" smtClean="0">
                <a:solidFill>
                  <a:schemeClr val="accent1"/>
                </a:solidFill>
              </a:rPr>
              <a:t>Эмпирическая гипотеза №1 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 влиянии степени согласованности на эффективность решения задачи </a:t>
            </a:r>
            <a:r>
              <a:rPr lang="ru-RU" sz="2200" b="1" dirty="0" smtClean="0">
                <a:solidFill>
                  <a:schemeClr val="accent1"/>
                </a:solidFill>
              </a:rPr>
              <a:t>обнаруживает частичное подтверждение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подтверждается </a:t>
            </a:r>
            <a:r>
              <a:rPr lang="ru-RU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для пары задач с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баром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не обнаруживает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значимых различий в решении в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остальных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парах задач;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среди </a:t>
            </a:r>
            <a:r>
              <a:rPr lang="ru-RU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программистов и непрограммистов выявлены различия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количестве правильных ответов </a:t>
            </a:r>
            <a:r>
              <a:rPr lang="ru-RU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классической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задаче </a:t>
            </a:r>
            <a:r>
              <a:rPr lang="ru-RU" sz="220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в задаче с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баром </a:t>
            </a:r>
            <a:r>
              <a:rPr lang="ru-RU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без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закона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задача </a:t>
            </a:r>
            <a:r>
              <a:rPr lang="ru-RU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баром </a:t>
            </a:r>
            <a:r>
              <a:rPr lang="ru-RU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законом оказалась наиболее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запоминающейся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среди остальных задач в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силу наибольшей степени согласованности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(при этом не обнаружено влияние установки на опровержение, обозначенной в правиле);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наиболее </a:t>
            </a:r>
            <a:r>
              <a:rPr lang="ru-RU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странной задачей </a:t>
            </a: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испытуемые определили задачу </a:t>
            </a:r>
            <a:r>
              <a:rPr lang="ru-RU" sz="22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вымышленными болезнями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в которой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меньшая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степень согласованности была достигнута за счет названий несуществующих болезней и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искусственной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связи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симптом-болезнь.</a:t>
            </a:r>
          </a:p>
        </p:txBody>
      </p:sp>
    </p:spTree>
    <p:extLst>
      <p:ext uri="{BB962C8B-B14F-4D97-AF65-F5344CB8AC3E}">
        <p14:creationId xmlns:p14="http://schemas.microsoft.com/office/powerpoint/2010/main" val="158449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Гипотеза №2. Результаты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674012"/>
              </p:ext>
            </p:extLst>
          </p:nvPr>
        </p:nvGraphicFramePr>
        <p:xfrm>
          <a:off x="1898072" y="2743269"/>
          <a:ext cx="8128000" cy="29027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9057">
                  <a:extLst>
                    <a:ext uri="{9D8B030D-6E8A-4147-A177-3AD203B41FA5}">
                      <a16:colId xmlns:a16="http://schemas.microsoft.com/office/drawing/2014/main" val="3443235747"/>
                    </a:ext>
                  </a:extLst>
                </a:gridCol>
                <a:gridCol w="2001847">
                  <a:extLst>
                    <a:ext uri="{9D8B030D-6E8A-4147-A177-3AD203B41FA5}">
                      <a16:colId xmlns:a16="http://schemas.microsoft.com/office/drawing/2014/main" val="3817858134"/>
                    </a:ext>
                  </a:extLst>
                </a:gridCol>
                <a:gridCol w="1984071">
                  <a:extLst>
                    <a:ext uri="{9D8B030D-6E8A-4147-A177-3AD203B41FA5}">
                      <a16:colId xmlns:a16="http://schemas.microsoft.com/office/drawing/2014/main" val="410859145"/>
                    </a:ext>
                  </a:extLst>
                </a:gridCol>
                <a:gridCol w="2423025">
                  <a:extLst>
                    <a:ext uri="{9D8B030D-6E8A-4147-A177-3AD203B41FA5}">
                      <a16:colId xmlns:a16="http://schemas.microsoft.com/office/drawing/2014/main" val="2933781691"/>
                    </a:ext>
                  </a:extLst>
                </a:gridCol>
              </a:tblGrid>
              <a:tr h="1433224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endParaRPr lang="ru-RU" sz="20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с программой </a:t>
                      </a:r>
                      <a:endParaRPr lang="ru-RU" sz="2000" kern="1200" dirty="0" smtClean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20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с законом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Классическая задача </a:t>
                      </a:r>
                      <a:r>
                        <a:rPr lang="ru-RU" sz="2000" kern="1200" dirty="0" err="1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Уэйзона</a:t>
                      </a:r>
                      <a:r>
                        <a:rPr lang="ru-RU" sz="20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задача с законом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с вымышленными болезнями </a:t>
                      </a:r>
                      <a:endParaRPr lang="ru-RU" sz="2000" kern="1200" dirty="0" smtClean="0">
                        <a:solidFill>
                          <a:schemeClr val="accent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ru-RU" sz="20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задача с законом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893660"/>
                  </a:ext>
                </a:extLst>
              </a:tr>
              <a:tr h="859934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Критерий Манна-Уитни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628750"/>
                  </a:ext>
                </a:extLst>
              </a:tr>
              <a:tr h="573289"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значимости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400" kern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0,025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auto" latinLnBrk="0" hangingPunct="1">
                        <a:spcAft>
                          <a:spcPts val="0"/>
                        </a:spcAft>
                      </a:pPr>
                      <a:r>
                        <a:rPr lang="ru-RU" sz="24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0,000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9432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43097" y="1873941"/>
            <a:ext cx="10612583" cy="594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510"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</a:rPr>
              <a:t>Результаты наличия значимых различий между задачами разных </a:t>
            </a:r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panose="02020603050405020304" pitchFamily="18" charset="0"/>
              </a:rPr>
              <a:t>пар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8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Гипотеза № 2. Выводы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700385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2150" b="1" dirty="0" smtClean="0">
                <a:solidFill>
                  <a:schemeClr val="accent1"/>
                </a:solidFill>
              </a:rPr>
              <a:t>Эмпирическая гипотеза №2 </a:t>
            </a:r>
            <a:r>
              <a:rPr lang="ru-RU" sz="21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 отсутствии влияния степени абстрактности</a:t>
            </a:r>
            <a:r>
              <a:rPr lang="en-US" sz="21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ru-RU" sz="21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конкретности на эффективность проверяемых положений </a:t>
            </a:r>
            <a:r>
              <a:rPr lang="ru-RU" sz="2150" b="1" dirty="0" smtClean="0">
                <a:solidFill>
                  <a:schemeClr val="accent1"/>
                </a:solidFill>
              </a:rPr>
              <a:t>находит подтверждение</a:t>
            </a:r>
            <a:r>
              <a:rPr lang="ru-RU" sz="21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15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обнаружено значимых различий в количестве верных решений на задачи конкретной форм в сравнении с задачами абстрактной формы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за исключением задачи с баром с законом, которая сама по себе обладает высокой степенью согласованности;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значительное </a:t>
            </a: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число испытуемых </a:t>
            </a:r>
            <a:r>
              <a:rPr lang="ru-RU" sz="215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качестве наиболее легкой </a:t>
            </a:r>
            <a:r>
              <a:rPr lang="ru-RU" sz="215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пары задач отметило задачу </a:t>
            </a:r>
            <a:r>
              <a:rPr lang="ru-RU" sz="215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программой и классическую задачу </a:t>
            </a:r>
            <a:r>
              <a:rPr lang="ru-RU" sz="2150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(среди них не только программисты);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15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сложной </a:t>
            </a:r>
            <a:r>
              <a:rPr lang="ru-RU" sz="215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для решения </a:t>
            </a:r>
            <a:r>
              <a:rPr lang="ru-RU" sz="215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оказалась задача </a:t>
            </a:r>
            <a:r>
              <a:rPr lang="ru-RU" sz="215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конвертами с марками</a:t>
            </a: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которая является аналогом модификации задачи </a:t>
            </a:r>
            <a:r>
              <a:rPr lang="ru-RU" sz="2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не подтверждает результаты эксперимента 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исследователя</a:t>
            </a: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;</a:t>
            </a:r>
            <a:endParaRPr lang="ru-RU" sz="2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наибольшее </a:t>
            </a:r>
            <a:r>
              <a:rPr lang="ru-RU" sz="215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затруднение вызвала задача с настоящими болезнями</a:t>
            </a: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которая является весьма конкретной 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 </a:t>
            </a: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точки зрения 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условий</a:t>
            </a: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sz="215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28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Перспектива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200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 перспективе планируется: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Расширение объема выборки и обеспечение разнородности выборки испытуемых;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Качественное преобразование модификаций задач;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Переход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от проверки одной теории к проверке в рамках одного предположения двух альтернативных теоретических объяснений. П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ривлечение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более сложных форм теоретической критики, используемой в эмпирическом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исследовании.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45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357" y="682321"/>
            <a:ext cx="10058400" cy="804067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Постановка проблемы исследования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3230" y="1717092"/>
            <a:ext cx="10224654" cy="438881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Широкое понимание КМ: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использование разных способов</a:t>
            </a:r>
            <a:r>
              <a:rPr lang="ru-RU" sz="2300" dirty="0"/>
              <a:t>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проверки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результатов и/или контроля процесса мышления (</a:t>
            </a:r>
            <a:r>
              <a:rPr lang="ru-RU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Линдсей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др.,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Халперн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Канеман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 </a:t>
            </a:r>
            <a:r>
              <a:rPr lang="ru-RU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Тверски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Узкое понимание КМ: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установка на опровержимость положения (</a:t>
            </a:r>
            <a:r>
              <a:rPr lang="ru-RU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фальсификационизм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К. Поппера, П. </a:t>
            </a:r>
            <a:r>
              <a:rPr lang="ru-RU" sz="23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endParaRPr lang="ru-RU" sz="2300" b="1" dirty="0" smtClean="0"/>
          </a:p>
          <a:p>
            <a:pPr marL="0" indent="0" algn="just">
              <a:buNone/>
            </a:pPr>
            <a:endParaRPr lang="ru-RU" sz="23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Проблема: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парадокс лучшего решения конкретных форм задачи выбора</a:t>
            </a:r>
            <a:endParaRPr lang="ru-RU" sz="2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3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Решение: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одход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«понятие как теория» (</a:t>
            </a:r>
            <a:r>
              <a:rPr lang="en-US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Theory Theories of Concepts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 Г. </a:t>
            </a:r>
            <a:r>
              <a:rPr lang="ru-RU" sz="23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Мерфи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и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Д. Медина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для перевода проверяемого положения из эмпирического в теоретическое. Для этого выделение компонентов понятийной согласованности: внутренняя и внешняя согласованность. </a:t>
            </a:r>
            <a:endParaRPr lang="ru-RU" sz="23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930116"/>
              </p:ext>
            </p:extLst>
          </p:nvPr>
        </p:nvGraphicFramePr>
        <p:xfrm>
          <a:off x="3860801" y="3408218"/>
          <a:ext cx="4433455" cy="775855"/>
        </p:xfrm>
        <a:graphic>
          <a:graphicData uri="http://schemas.openxmlformats.org/drawingml/2006/table">
            <a:tbl>
              <a:tblPr firstRow="1" firstCol="1" bandRow="1"/>
              <a:tblGrid>
                <a:gridCol w="1042733">
                  <a:extLst>
                    <a:ext uri="{9D8B030D-6E8A-4147-A177-3AD203B41FA5}">
                      <a16:colId xmlns:a16="http://schemas.microsoft.com/office/drawing/2014/main" val="260320682"/>
                    </a:ext>
                  </a:extLst>
                </a:gridCol>
                <a:gridCol w="1129832">
                  <a:extLst>
                    <a:ext uri="{9D8B030D-6E8A-4147-A177-3AD203B41FA5}">
                      <a16:colId xmlns:a16="http://schemas.microsoft.com/office/drawing/2014/main" val="4017344738"/>
                    </a:ext>
                  </a:extLst>
                </a:gridCol>
                <a:gridCol w="1130445">
                  <a:extLst>
                    <a:ext uri="{9D8B030D-6E8A-4147-A177-3AD203B41FA5}">
                      <a16:colId xmlns:a16="http://schemas.microsoft.com/office/drawing/2014/main" val="1112101673"/>
                    </a:ext>
                  </a:extLst>
                </a:gridCol>
                <a:gridCol w="1130445">
                  <a:extLst>
                    <a:ext uri="{9D8B030D-6E8A-4147-A177-3AD203B41FA5}">
                      <a16:colId xmlns:a16="http://schemas.microsoft.com/office/drawing/2014/main" val="440966613"/>
                    </a:ext>
                  </a:extLst>
                </a:gridCol>
              </a:tblGrid>
              <a:tr h="775855">
                <a:tc>
                  <a:txBody>
                    <a:bodyPr/>
                    <a:lstStyle/>
                    <a:p>
                      <a:pPr marL="270510" marR="17970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endParaRPr lang="ru-RU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marR="17970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</a:t>
                      </a:r>
                      <a:endParaRPr lang="ru-RU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marR="17970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0510" marR="179705" algn="ctr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Courier New" panose="02070309020205020404" pitchFamily="49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22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73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Объяснения модификаций задачи </a:t>
            </a:r>
            <a:r>
              <a:rPr lang="ru-RU" sz="44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абстрактность</a:t>
            </a:r>
            <a:r>
              <a:rPr lang="en-US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/</a:t>
            </a:r>
            <a:r>
              <a:rPr lang="ru-RU" sz="4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конкретность</a:t>
            </a:r>
            <a:endParaRPr lang="ru-RU" sz="4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n-US" sz="215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Wason</a:t>
            </a:r>
            <a:r>
              <a:rPr lang="en-US" sz="21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1972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влияние тенденции к подтверждению и степени конкретности условий задачи (задача с транспортом и задача с конвертами) 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sz="215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Cosmides</a:t>
            </a:r>
            <a:r>
              <a:rPr lang="ru-RU" sz="21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2010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влияние активации </a:t>
            </a:r>
            <a:r>
              <a:rPr lang="ru-RU" sz="21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контекста социального обмена 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посредством введения закона и установки на опровержение (задача с баром в </a:t>
            </a:r>
            <a:r>
              <a:rPr lang="ru-RU" sz="21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деонтической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логике)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sz="215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Evans</a:t>
            </a:r>
            <a:r>
              <a:rPr lang="ru-RU" sz="21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21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2015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влияние неспецифических и специфических когнитивных искажений – тенденции к соответствию, наличие отрицания в условии и следствии, эффект предвзятости убеждений, влияние здравого смысла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Спиридонов, Пичугина, 2012</a:t>
            </a:r>
            <a:r>
              <a:rPr lang="ru-RU" sz="21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влияние операции обратимости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The Simple Logical Puzzle That Shows How Illogical We Are - Fact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709" y="4671290"/>
            <a:ext cx="2087418" cy="156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Leda Cosmides - Alchetron, The Free Social Encycloped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6" r="10909"/>
          <a:stretch/>
        </p:blipFill>
        <p:spPr bwMode="auto">
          <a:xfrm>
            <a:off x="4290289" y="4666914"/>
            <a:ext cx="1818465" cy="1571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Professor Jonathan Eva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916" y="4666914"/>
            <a:ext cx="1569940" cy="1569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5"/>
          <a:srcRect l="10957" r="10846"/>
          <a:stretch/>
        </p:blipFill>
        <p:spPr>
          <a:xfrm>
            <a:off x="8981600" y="4666914"/>
            <a:ext cx="1858586" cy="156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7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Цель, объект и предмет исследования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66921"/>
            <a:ext cx="10058400" cy="4023360"/>
          </a:xfrm>
        </p:spPr>
        <p:txBody>
          <a:bodyPr/>
          <a:lstStyle/>
          <a:p>
            <a:pPr algn="just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Целью работы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является выявление зависимости эффективности критического мышления от степени включенности предположения в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теории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решателя.</a:t>
            </a:r>
          </a:p>
          <a:p>
            <a:pPr algn="just" hangingPunct="0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Объект исследования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решение задач по проверке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гипотез.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 hangingPunct="0"/>
            <a:r>
              <a:rPr lang="ru-RU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Предмет исследования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связь критического мышления с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имплицитными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научными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теориями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решателя.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38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94239"/>
            <a:ext cx="10058400" cy="1450757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Гипотезы исследования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65993"/>
            <a:ext cx="10058400" cy="4543367"/>
          </a:xfrm>
        </p:spPr>
        <p:txBody>
          <a:bodyPr>
            <a:noAutofit/>
          </a:bodyPr>
          <a:lstStyle/>
          <a:p>
            <a:pPr marL="0" indent="0" algn="just" hangingPunct="0">
              <a:lnSpc>
                <a:spcPct val="75000"/>
              </a:lnSpc>
              <a:buNone/>
            </a:pPr>
            <a:r>
              <a:rPr lang="ru-RU" sz="22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Теоретическая </a:t>
            </a:r>
            <a:r>
              <a:rPr lang="ru-RU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гипотеза:</a:t>
            </a:r>
            <a:endParaRPr lang="ru-RU"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 hangingPunct="0">
              <a:lnSpc>
                <a:spcPct val="75000"/>
              </a:lnSpc>
              <a:buNone/>
            </a:pP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Установка критического мышления как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ориентация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принцип фальсификации </a:t>
            </a:r>
            <a:r>
              <a:rPr lang="ru-RU" sz="23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проверяемого </a:t>
            </a:r>
            <a:r>
              <a:rPr lang="ru-RU" sz="23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предположения </a:t>
            </a:r>
            <a:r>
              <a:rPr lang="ru-RU" sz="23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зависит от степени теоретичности предположения</a:t>
            </a:r>
          </a:p>
          <a:p>
            <a:pPr marL="0" indent="0" algn="just" hangingPunct="0">
              <a:lnSpc>
                <a:spcPct val="75000"/>
              </a:lnSpc>
              <a:buNone/>
            </a:pPr>
            <a:r>
              <a:rPr lang="ru-RU" sz="225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Частная </a:t>
            </a:r>
            <a:r>
              <a:rPr lang="ru-RU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гипотеза: </a:t>
            </a:r>
            <a:endParaRPr lang="ru-RU"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 hangingPunct="0">
              <a:lnSpc>
                <a:spcPct val="75000"/>
              </a:lnSpc>
              <a:buNone/>
            </a:pPr>
            <a:r>
              <a:rPr lang="ru-RU" sz="22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Эффективность решения задачи выбора более зависит от степени согласованности признаков и понятий проверяемого предположения, чем от степени конкретности предположения</a:t>
            </a:r>
          </a:p>
          <a:p>
            <a:pPr marL="0" indent="0" algn="just">
              <a:lnSpc>
                <a:spcPct val="75000"/>
              </a:lnSpc>
              <a:buNone/>
            </a:pPr>
            <a:r>
              <a:rPr lang="ru-RU" sz="225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Эмпирические гипотезы:</a:t>
            </a:r>
            <a:endParaRPr lang="ru-RU" sz="22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3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Чем </a:t>
            </a:r>
            <a:r>
              <a:rPr lang="ru-RU" sz="2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выше степень согласованности признаков, включенных в предположение, тем больше верных решений задач по типу задачи </a:t>
            </a:r>
            <a:r>
              <a:rPr lang="ru-RU" sz="23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r>
              <a:rPr lang="ru-RU" sz="23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; </a:t>
            </a:r>
            <a:endParaRPr lang="ru-RU" sz="2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 algn="just">
              <a:lnSpc>
                <a:spcPct val="75000"/>
              </a:lnSpc>
              <a:buFont typeface="Wingdings" panose="05000000000000000000" pitchFamily="2" charset="2"/>
              <a:buChar char="§"/>
            </a:pPr>
            <a:r>
              <a:rPr lang="ru-RU" sz="23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Количество </a:t>
            </a:r>
            <a:r>
              <a:rPr lang="ru-RU" sz="2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верных решений задачи по типу задачи </a:t>
            </a:r>
            <a:r>
              <a:rPr lang="ru-RU" sz="235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r>
              <a:rPr lang="ru-RU" sz="235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3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 одной и той же степени согласованности признаков не зависит от степени конкретности предположения. </a:t>
            </a:r>
          </a:p>
          <a:p>
            <a:pPr>
              <a:lnSpc>
                <a:spcPct val="70000"/>
              </a:lnSpc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80274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175766"/>
            <a:ext cx="10058400" cy="1450757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Процедура пилотажного исследования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71842"/>
            <a:ext cx="10058400" cy="4527358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</a:pPr>
            <a:r>
              <a:rPr lang="ru-RU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НП:</a:t>
            </a:r>
          </a:p>
          <a:p>
            <a:pPr lvl="1" algn="just">
              <a:lnSpc>
                <a:spcPct val="80000"/>
              </a:lnSpc>
            </a:pPr>
            <a:r>
              <a:rPr 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Степень </a:t>
            </a:r>
            <a:r>
              <a:rPr lang="ru-RU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абстрактности задачи </a:t>
            </a:r>
            <a:r>
              <a:rPr lang="ru-RU" sz="2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endParaRPr lang="ru-RU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lnSpc>
                <a:spcPct val="80000"/>
              </a:lnSpc>
            </a:pPr>
            <a:r>
              <a:rPr lang="ru-RU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Степень согласованности признаков, которые входят в содержание проверяемого </a:t>
            </a:r>
            <a:r>
              <a:rPr 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предположения</a:t>
            </a:r>
            <a:endParaRPr lang="ru-RU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ЗП: </a:t>
            </a:r>
            <a:r>
              <a:rPr 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Эффективность </a:t>
            </a:r>
            <a:r>
              <a:rPr lang="ru-RU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решения задачи выбора, выраженная в количестве верных решений разных модификаций задачи </a:t>
            </a:r>
            <a:r>
              <a:rPr lang="ru-RU" sz="2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endParaRPr lang="ru-RU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Выборка </a:t>
            </a:r>
            <a:r>
              <a:rPr lang="ru-RU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исследования: </a:t>
            </a:r>
            <a:r>
              <a:rPr 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11 человек (средний возраст </a:t>
            </a:r>
            <a:r>
              <a:rPr lang="ru-RU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23 года, 73 % женщин). </a:t>
            </a:r>
            <a:r>
              <a:rPr 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 профессиональной принадлежности: 5 программистов, 5  менеджеров, 1 врач</a:t>
            </a:r>
            <a:endParaRPr lang="ru-RU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Схема исследования: </a:t>
            </a:r>
            <a:r>
              <a:rPr lang="ru-RU" sz="2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интраиндивидуальный</a:t>
            </a:r>
            <a:r>
              <a:rPr 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экспериментальный план с последовательным предъявлением уровней НП</a:t>
            </a:r>
            <a:endParaRPr lang="ru-RU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Процедура: </a:t>
            </a:r>
            <a:r>
              <a:rPr 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серии, в каждой серии испытуемому предъявлялись 4 </a:t>
            </a:r>
            <a:r>
              <a:rPr lang="ru-RU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модификации задачи </a:t>
            </a:r>
            <a:r>
              <a:rPr lang="ru-RU" sz="2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r>
              <a:rPr 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разной комбинацией уровней </a:t>
            </a:r>
            <a:r>
              <a:rPr lang="ru-RU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НП. Экспериментальное условие – высокая степень согласованности, контрольное условие – низкая степень согласованности. Беседа по окончании 2 серии. </a:t>
            </a:r>
            <a:endParaRPr lang="ru-RU" sz="2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1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Методика исследования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4396508"/>
            <a:ext cx="10278224" cy="189345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Опора в методическом плане на: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Задачу выбора из 4 карточек П.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Уэйзона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(1972)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Исследование Медина о вымышленных болезнях (1982)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Методику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Барсалоу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целеобусловленных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понятиях (1983)</a:t>
            </a:r>
          </a:p>
          <a:p>
            <a:pPr>
              <a:lnSpc>
                <a:spcPct val="70000"/>
              </a:lnSpc>
              <a:buFont typeface="Wingdings" panose="05000000000000000000" pitchFamily="2" charset="2"/>
              <a:buChar char="§"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Методику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Гэя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 введением логического правила в контексте сказки (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Коул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Скрибнер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1977)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220908"/>
              </p:ext>
            </p:extLst>
          </p:nvPr>
        </p:nvGraphicFramePr>
        <p:xfrm>
          <a:off x="1192695" y="1949002"/>
          <a:ext cx="9531927" cy="237236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288908">
                  <a:extLst>
                    <a:ext uri="{9D8B030D-6E8A-4147-A177-3AD203B41FA5}">
                      <a16:colId xmlns:a16="http://schemas.microsoft.com/office/drawing/2014/main" val="2903892551"/>
                    </a:ext>
                  </a:extLst>
                </a:gridCol>
                <a:gridCol w="3983814">
                  <a:extLst>
                    <a:ext uri="{9D8B030D-6E8A-4147-A177-3AD203B41FA5}">
                      <a16:colId xmlns:a16="http://schemas.microsoft.com/office/drawing/2014/main" val="3588277265"/>
                    </a:ext>
                  </a:extLst>
                </a:gridCol>
                <a:gridCol w="4259205">
                  <a:extLst>
                    <a:ext uri="{9D8B030D-6E8A-4147-A177-3AD203B41FA5}">
                      <a16:colId xmlns:a16="http://schemas.microsoft.com/office/drawing/2014/main" val="1284726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effectLst/>
                        </a:rPr>
                        <a:t>Пара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effectLst/>
                        </a:rPr>
                        <a:t>Задача с экспериментальным условием (согласованный вариант)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effectLst/>
                        </a:rPr>
                        <a:t>Задача с контрольным условием (менее согласованный вариант)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8396149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effectLst/>
                        </a:rPr>
                        <a:t>1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effectLst/>
                        </a:rPr>
                        <a:t>А1 - задача с программой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effectLst/>
                        </a:rPr>
                        <a:t>В1 - классическая задача </a:t>
                      </a:r>
                      <a:r>
                        <a:rPr lang="ru-RU" sz="1900" dirty="0" err="1" smtClean="0">
                          <a:effectLst/>
                        </a:rPr>
                        <a:t>Уэйзона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913929201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effectLst/>
                        </a:rPr>
                        <a:t>2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effectLst/>
                        </a:rPr>
                        <a:t>А2 - задача с </a:t>
                      </a:r>
                      <a:r>
                        <a:rPr lang="ru-RU" sz="1900" dirty="0" smtClean="0">
                          <a:effectLst/>
                        </a:rPr>
                        <a:t>баром</a:t>
                      </a:r>
                      <a:r>
                        <a:rPr lang="ru-RU" sz="1900" baseline="0" dirty="0" smtClean="0">
                          <a:effectLst/>
                        </a:rPr>
                        <a:t> </a:t>
                      </a:r>
                      <a:r>
                        <a:rPr lang="ru-RU" sz="1900" dirty="0" smtClean="0">
                          <a:effectLst/>
                        </a:rPr>
                        <a:t>с </a:t>
                      </a:r>
                      <a:r>
                        <a:rPr lang="ru-RU" sz="1900" dirty="0">
                          <a:effectLst/>
                        </a:rPr>
                        <a:t>законом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effectLst/>
                        </a:rPr>
                        <a:t>В2 - задача с </a:t>
                      </a:r>
                      <a:r>
                        <a:rPr lang="ru-RU" sz="1900" dirty="0" smtClean="0">
                          <a:effectLst/>
                        </a:rPr>
                        <a:t>баром</a:t>
                      </a:r>
                      <a:r>
                        <a:rPr lang="ru-RU" sz="1900" baseline="0" dirty="0" smtClean="0">
                          <a:effectLst/>
                        </a:rPr>
                        <a:t> </a:t>
                      </a:r>
                      <a:r>
                        <a:rPr lang="ru-RU" sz="1900" dirty="0" smtClean="0">
                          <a:effectLst/>
                        </a:rPr>
                        <a:t>без </a:t>
                      </a:r>
                      <a:r>
                        <a:rPr lang="ru-RU" sz="1900" dirty="0">
                          <a:effectLst/>
                        </a:rPr>
                        <a:t>закона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3192736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900">
                          <a:effectLst/>
                        </a:rPr>
                        <a:t>3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>
                          <a:effectLst/>
                        </a:rPr>
                        <a:t>А3 - задача с конвертами и марками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>
                          <a:effectLst/>
                        </a:rPr>
                        <a:t>В3 - задача с конвертами и весом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424309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>
                          <a:effectLst/>
                        </a:rPr>
                        <a:t>4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>
                          <a:effectLst/>
                        </a:rPr>
                        <a:t>А4 - задача с настоящими болезнями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900" dirty="0">
                          <a:effectLst/>
                        </a:rPr>
                        <a:t>В4 - задача с вымышленными болезнями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997680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156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38198" y="3511021"/>
            <a:ext cx="2283691" cy="195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</a:t>
            </a: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90406" y="3511018"/>
            <a:ext cx="2283691" cy="195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ьет сок манго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14302" y="3511018"/>
            <a:ext cx="2283691" cy="195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ьет пиво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70107" y="3511018"/>
            <a:ext cx="2283691" cy="195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</a:t>
            </a: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14301" y="3511018"/>
            <a:ext cx="2283691" cy="19581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ьет пиво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90405" y="3511018"/>
            <a:ext cx="2283691" cy="19581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</a:t>
            </a: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ьет сок манго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8198" y="3511018"/>
            <a:ext cx="2283691" cy="19581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</a:t>
            </a:r>
            <a:endParaRPr kumimoji="0" lang="ru-RU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70106" y="3511018"/>
            <a:ext cx="2283691" cy="19581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</a:t>
            </a: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8199" y="5645833"/>
            <a:ext cx="1051559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Сколько карточек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минимально и 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какие из них нужно перевернуть, чтобы проверить правило?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30657"/>
          </a:xfrm>
        </p:spPr>
        <p:txBody>
          <a:bodyPr>
            <a:noAutofit/>
          </a:bodyPr>
          <a:lstStyle/>
          <a:p>
            <a:pPr algn="just"/>
            <a:r>
              <a:rPr lang="ru-RU" sz="2300" dirty="0" smtClean="0"/>
              <a:t>Представьте</a:t>
            </a:r>
            <a:r>
              <a:rPr lang="ru-RU" sz="2300" dirty="0"/>
              <a:t>, что вы полицейский. Вы находитесь в баре и наблюдаете за людьми, употребляющими алкоголь. Двое посетителей сидят так, что вы можете </a:t>
            </a:r>
            <a:r>
              <a:rPr lang="ru-RU" sz="2300" dirty="0" smtClean="0"/>
              <a:t>видеть, какие </a:t>
            </a:r>
            <a:r>
              <a:rPr lang="ru-RU" sz="2300" dirty="0"/>
              <a:t>напитки они пьют. У двоих других посетителей вы можете определить возраст, </a:t>
            </a:r>
            <a:r>
              <a:rPr lang="ru-RU" sz="2300" dirty="0" smtClean="0"/>
              <a:t>но </a:t>
            </a:r>
            <a:r>
              <a:rPr lang="ru-RU" sz="2300" dirty="0"/>
              <a:t>не видите содержимое стаканов. Вам нужно убедиться, </a:t>
            </a:r>
            <a:r>
              <a:rPr lang="ru-RU" sz="2300" dirty="0" smtClean="0"/>
              <a:t>что </a:t>
            </a:r>
            <a:r>
              <a:rPr lang="ru-RU" sz="2300" dirty="0"/>
              <a:t>все посетители соблюдают следующий закон</a:t>
            </a:r>
            <a:r>
              <a:rPr lang="ru-RU" sz="2300" dirty="0" smtClean="0"/>
              <a:t>: </a:t>
            </a:r>
            <a:r>
              <a:rPr lang="ru-RU" sz="2300" b="1" dirty="0" smtClean="0"/>
              <a:t>«</a:t>
            </a:r>
            <a:r>
              <a:rPr lang="ru-RU" sz="2300" b="1" dirty="0"/>
              <a:t>Если человек употребляет алкогольный напиток, то он должен быть старше 18 лет». </a:t>
            </a:r>
            <a:r>
              <a:rPr lang="ru-RU" sz="2300" dirty="0"/>
              <a:t>Вам нужно решить, к кому из четырех посетителей нужно подойти, чтобы проверить соблюдение закона</a:t>
            </a:r>
            <a:r>
              <a:rPr lang="ru-RU" sz="2300" dirty="0" smtClean="0"/>
              <a:t>. </a:t>
            </a:r>
            <a:br>
              <a:rPr lang="ru-RU" sz="2300" dirty="0" smtClean="0"/>
            </a:br>
            <a:r>
              <a:rPr lang="ru-RU" sz="2300" dirty="0" smtClean="0"/>
              <a:t>Перед </a:t>
            </a:r>
            <a:r>
              <a:rPr lang="ru-RU" sz="2300" dirty="0"/>
              <a:t>вами четыре карточки, на каждой из которых указан употребляемый напиток с одной стороны и возраст с другой стороны</a:t>
            </a:r>
            <a:r>
              <a:rPr lang="ru-RU" sz="2300" dirty="0" smtClean="0"/>
              <a:t>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984689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0" cy="2562790"/>
          </a:xfrm>
        </p:spPr>
        <p:txBody>
          <a:bodyPr>
            <a:noAutofit/>
          </a:bodyPr>
          <a:lstStyle/>
          <a:p>
            <a:pPr algn="just"/>
            <a:r>
              <a:rPr lang="ru-RU" sz="2600" dirty="0"/>
              <a:t>Представьте, что вы бармен. За годы обслуживания посетителей бара вы  вывели для себя следующее </a:t>
            </a:r>
            <a:r>
              <a:rPr lang="ru-RU" sz="2600" dirty="0" smtClean="0"/>
              <a:t>правило: </a:t>
            </a:r>
            <a:r>
              <a:rPr lang="ru-RU" sz="2600" b="1" dirty="0" smtClean="0"/>
              <a:t>«Если </a:t>
            </a:r>
            <a:r>
              <a:rPr lang="ru-RU" sz="2600" b="1" dirty="0"/>
              <a:t>у посетителя в </a:t>
            </a:r>
            <a:r>
              <a:rPr lang="ru-RU" sz="2600" b="1" dirty="0" smtClean="0"/>
              <a:t>стакане сок </a:t>
            </a:r>
            <a:r>
              <a:rPr lang="ru-RU" sz="2600" b="1" dirty="0"/>
              <a:t>манго, то он младше 18 </a:t>
            </a:r>
            <a:r>
              <a:rPr lang="ru-RU" sz="2600" b="1" dirty="0" smtClean="0"/>
              <a:t>лет».</a:t>
            </a:r>
            <a:r>
              <a:rPr lang="ru-RU" sz="2600" dirty="0"/>
              <a:t> </a:t>
            </a:r>
            <a:r>
              <a:rPr lang="ru-RU" sz="2600" dirty="0" smtClean="0"/>
              <a:t>Вам нужно решить, к кому из четырех </a:t>
            </a:r>
            <a:r>
              <a:rPr lang="ru-RU" sz="2600" dirty="0"/>
              <a:t>посетителей </a:t>
            </a:r>
            <a:r>
              <a:rPr lang="ru-RU" sz="2600" dirty="0" smtClean="0"/>
              <a:t>нужно </a:t>
            </a:r>
            <a:r>
              <a:rPr lang="ru-RU" sz="2600" dirty="0"/>
              <a:t>подойти, чтобы проверить </a:t>
            </a:r>
            <a:r>
              <a:rPr lang="ru-RU" sz="2600" dirty="0" smtClean="0"/>
              <a:t>верность предположения.				 </a:t>
            </a:r>
            <a:br>
              <a:rPr lang="ru-RU" sz="2600" dirty="0" smtClean="0"/>
            </a:br>
            <a:r>
              <a:rPr lang="ru-RU" sz="2600" dirty="0" smtClean="0"/>
              <a:t>Перед </a:t>
            </a:r>
            <a:r>
              <a:rPr lang="ru-RU" sz="2600" dirty="0"/>
              <a:t>вами четыре </a:t>
            </a:r>
            <a:r>
              <a:rPr lang="ru-RU" sz="2600" dirty="0" smtClean="0"/>
              <a:t>карточки, </a:t>
            </a:r>
            <a:r>
              <a:rPr lang="ru-RU" sz="2600" dirty="0"/>
              <a:t>на каждой из которых указан употребляемый напиток с одной стороны и возраст с другой стороны</a:t>
            </a:r>
            <a:r>
              <a:rPr lang="ru-RU" sz="2600" dirty="0" smtClean="0"/>
              <a:t>. </a:t>
            </a:r>
            <a:endParaRPr lang="ru-RU" sz="2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38198" y="3307821"/>
            <a:ext cx="2283691" cy="195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пьет сок манго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73089" y="3297379"/>
            <a:ext cx="2283691" cy="195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пьет сок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маракуйя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05643" y="3297379"/>
            <a:ext cx="2283691" cy="195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070107" y="3307818"/>
            <a:ext cx="2283691" cy="19581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605643" y="3297379"/>
            <a:ext cx="2283691" cy="19581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73089" y="3297379"/>
            <a:ext cx="2283691" cy="19476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пьет сок </a:t>
            </a:r>
            <a:r>
              <a:rPr lang="ru-RU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маракуйя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8199" y="3307818"/>
            <a:ext cx="2283691" cy="19581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0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ьет сок манго</a:t>
            </a:r>
            <a:endParaRPr lang="ru-RU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70106" y="3307818"/>
            <a:ext cx="2283691" cy="19476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endParaRPr lang="ru-RU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8199" y="5645833"/>
            <a:ext cx="1051559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+mj-lt"/>
                <a:ea typeface="+mj-ea"/>
                <a:cs typeface="+mj-cs"/>
              </a:rPr>
              <a:t>Сколько карточек 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минимально и </a:t>
            </a:r>
            <a:r>
              <a:rPr lang="ru-RU" sz="2800" dirty="0">
                <a:latin typeface="+mj-lt"/>
                <a:ea typeface="+mj-ea"/>
                <a:cs typeface="+mj-cs"/>
              </a:rPr>
              <a:t>какие из них нужно перевернуть, чтобы проверить правило?</a:t>
            </a:r>
          </a:p>
        </p:txBody>
      </p:sp>
    </p:spTree>
    <p:extLst>
      <p:ext uri="{BB962C8B-B14F-4D97-AF65-F5344CB8AC3E}">
        <p14:creationId xmlns:p14="http://schemas.microsoft.com/office/powerpoint/2010/main" val="78012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Ретро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681</TotalTime>
  <Words>1234</Words>
  <Application>Microsoft Office PowerPoint</Application>
  <PresentationFormat>Широкоэкранный</PresentationFormat>
  <Paragraphs>160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Garamond</vt:lpstr>
      <vt:lpstr>Times New Roman</vt:lpstr>
      <vt:lpstr>Wingdings</vt:lpstr>
      <vt:lpstr>Ретро</vt:lpstr>
      <vt:lpstr>Тема Office</vt:lpstr>
      <vt:lpstr>Влияние степени согласованности проверяемых положений  на эффективность критического мышления (на материале задачи Уэйзона)</vt:lpstr>
      <vt:lpstr>Постановка проблемы исследования</vt:lpstr>
      <vt:lpstr>Объяснения модификаций задачи Уэйзона – абстрактность/конкретность</vt:lpstr>
      <vt:lpstr>Цель, объект и предмет исследования</vt:lpstr>
      <vt:lpstr>Гипотезы исследования</vt:lpstr>
      <vt:lpstr>Процедура пилотажного исследования</vt:lpstr>
      <vt:lpstr>Методика исследования</vt:lpstr>
      <vt:lpstr>Представьте, что вы полицейский. Вы находитесь в баре и наблюдаете за людьми, употребляющими алкоголь. Двое посетителей сидят так, что вы можете видеть, какие напитки они пьют. У двоих других посетителей вы можете определить возраст, но не видите содержимое стаканов. Вам нужно убедиться, что все посетители соблюдают следующий закон: «Если человек употребляет алкогольный напиток, то он должен быть старше 18 лет». Вам нужно решить, к кому из четырех посетителей нужно подойти, чтобы проверить соблюдение закона.  Перед вами четыре карточки, на каждой из которых указан употребляемый напиток с одной стороны и возраст с другой стороны.</vt:lpstr>
      <vt:lpstr>Представьте, что вы бармен. За годы обслуживания посетителей бара вы  вывели для себя следующее правило: «Если у посетителя в стакане сок манго, то он младше 18 лет». Вам нужно решить, к кому из четырех посетителей нужно подойти, чтобы проверить верность предположения.      Перед вами четыре карточки, на каждой из которых указан употребляемый напиток с одной стороны и возраст с другой стороны. </vt:lpstr>
      <vt:lpstr>Гипотеза №1. Результаты</vt:lpstr>
      <vt:lpstr>Гипотеза №1. Результаты</vt:lpstr>
      <vt:lpstr>Гипотеза №1. Выводы</vt:lpstr>
      <vt:lpstr>Гипотеза №2. Результаты</vt:lpstr>
      <vt:lpstr>Гипотеза № 2. Выводы</vt:lpstr>
      <vt:lpstr>Перспектива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степени согласованности проверяемых положений на эффективность критического мышления (на материале задачи Уэйзона)</dc:title>
  <dc:creator>Валерия Лукьянова</dc:creator>
  <cp:lastModifiedBy>Валерия Лукьянова</cp:lastModifiedBy>
  <cp:revision>48</cp:revision>
  <dcterms:created xsi:type="dcterms:W3CDTF">2020-05-19T06:40:36Z</dcterms:created>
  <dcterms:modified xsi:type="dcterms:W3CDTF">2020-06-14T20:05:52Z</dcterms:modified>
</cp:coreProperties>
</file>