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1" r:id="rId2"/>
  </p:sldMasterIdLst>
  <p:sldIdLst>
    <p:sldId id="256" r:id="rId3"/>
    <p:sldId id="259" r:id="rId4"/>
    <p:sldId id="260" r:id="rId5"/>
    <p:sldId id="285" r:id="rId6"/>
    <p:sldId id="261" r:id="rId7"/>
    <p:sldId id="264" r:id="rId8"/>
    <p:sldId id="265" r:id="rId9"/>
    <p:sldId id="262" r:id="rId10"/>
    <p:sldId id="269" r:id="rId11"/>
    <p:sldId id="277" r:id="rId12"/>
    <p:sldId id="278" r:id="rId13"/>
    <p:sldId id="281" r:id="rId14"/>
    <p:sldId id="268" r:id="rId15"/>
    <p:sldId id="282" r:id="rId16"/>
    <p:sldId id="271" r:id="rId17"/>
    <p:sldId id="283" r:id="rId18"/>
    <p:sldId id="284" r:id="rId19"/>
    <p:sldId id="286" r:id="rId20"/>
    <p:sldId id="274" r:id="rId21"/>
    <p:sldId id="287" r:id="rId22"/>
    <p:sldId id="272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F12DAFB6-7E52-4F13-BD36-043E6EE92B9C}">
          <p14:sldIdLst>
            <p14:sldId id="256"/>
            <p14:sldId id="259"/>
            <p14:sldId id="260"/>
            <p14:sldId id="285"/>
            <p14:sldId id="261"/>
            <p14:sldId id="264"/>
            <p14:sldId id="265"/>
            <p14:sldId id="262"/>
            <p14:sldId id="269"/>
            <p14:sldId id="277"/>
            <p14:sldId id="278"/>
            <p14:sldId id="281"/>
            <p14:sldId id="268"/>
            <p14:sldId id="282"/>
            <p14:sldId id="271"/>
            <p14:sldId id="283"/>
            <p14:sldId id="284"/>
            <p14:sldId id="286"/>
            <p14:sldId id="274"/>
            <p14:sldId id="287"/>
            <p14:sldId id="27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62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279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33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4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5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1111111111129666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Группа 1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Звезда</c:v>
                </c:pt>
                <c:pt idx="1">
                  <c:v>Принимаемые</c:v>
                </c:pt>
                <c:pt idx="2">
                  <c:v>Изолированные</c:v>
                </c:pt>
                <c:pt idx="3">
                  <c:v>Пренебрегаемые</c:v>
                </c:pt>
                <c:pt idx="4">
                  <c:v>Отвергаемые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</c:v>
                </c:pt>
                <c:pt idx="1">
                  <c:v>15</c:v>
                </c:pt>
                <c:pt idx="2">
                  <c:v>0</c:v>
                </c:pt>
                <c:pt idx="3">
                  <c:v>10</c:v>
                </c:pt>
                <c:pt idx="4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091968"/>
        <c:axId val="43273600"/>
      </c:barChart>
      <c:catAx>
        <c:axId val="43091968"/>
        <c:scaling>
          <c:orientation val="minMax"/>
        </c:scaling>
        <c:delete val="0"/>
        <c:axPos val="b"/>
        <c:majorTickMark val="out"/>
        <c:minorTickMark val="none"/>
        <c:tickLblPos val="nextTo"/>
        <c:crossAx val="43273600"/>
        <c:crosses val="autoZero"/>
        <c:auto val="1"/>
        <c:lblAlgn val="ctr"/>
        <c:lblOffset val="100"/>
        <c:noMultiLvlLbl val="0"/>
      </c:catAx>
      <c:valAx>
        <c:axId val="432736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30919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2000" dirty="0" smtClean="0">
                <a:latin typeface="Georgia" panose="02040502050405020303" pitchFamily="18" charset="0"/>
              </a:rPr>
              <a:t>Профессия</a:t>
            </a:r>
            <a:endParaRPr lang="ru-RU" sz="2000" dirty="0">
              <a:latin typeface="Georgia" panose="02040502050405020303" pitchFamily="18" charset="0"/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Группа 1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Лист1!$A$2:$A$3</c:f>
              <c:strCache>
                <c:ptCount val="2"/>
                <c:pt idx="0">
                  <c:v>Военный</c:v>
                </c:pt>
                <c:pt idx="1">
                  <c:v>Иное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4587520"/>
        <c:axId val="43275328"/>
      </c:barChart>
      <c:catAx>
        <c:axId val="44587520"/>
        <c:scaling>
          <c:orientation val="minMax"/>
        </c:scaling>
        <c:delete val="0"/>
        <c:axPos val="b"/>
        <c:majorTickMark val="out"/>
        <c:minorTickMark val="none"/>
        <c:tickLblPos val="nextTo"/>
        <c:crossAx val="43275328"/>
        <c:crosses val="autoZero"/>
        <c:auto val="1"/>
        <c:lblAlgn val="ctr"/>
        <c:lblOffset val="100"/>
        <c:noMultiLvlLbl val="0"/>
      </c:catAx>
      <c:valAx>
        <c:axId val="432753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45875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autoTitleDeleted val="1"/>
    <c:plotArea>
      <c:layout/>
      <c:radarChart>
        <c:radarStyle val="marker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Группа 1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Интерес</c:v>
                </c:pt>
                <c:pt idx="1">
                  <c:v>Мечта</c:v>
                </c:pt>
                <c:pt idx="2">
                  <c:v>Семья</c:v>
                </c:pt>
                <c:pt idx="3">
                  <c:v>Помощь людям</c:v>
                </c:pt>
                <c:pt idx="4">
                  <c:v>Карьера</c:v>
                </c:pt>
                <c:pt idx="5">
                  <c:v>Образование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38</c:v>
                </c:pt>
                <c:pt idx="1">
                  <c:v>25</c:v>
                </c:pt>
                <c:pt idx="2">
                  <c:v>23</c:v>
                </c:pt>
                <c:pt idx="3">
                  <c:v>15</c:v>
                </c:pt>
                <c:pt idx="4">
                  <c:v>19</c:v>
                </c:pt>
                <c:pt idx="5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6708224"/>
        <c:axId val="43277056"/>
      </c:radarChart>
      <c:catAx>
        <c:axId val="126708224"/>
        <c:scaling>
          <c:orientation val="minMax"/>
        </c:scaling>
        <c:delete val="0"/>
        <c:axPos val="b"/>
        <c:majorGridlines/>
        <c:numFmt formatCode="m/d/yyyy" sourceLinked="1"/>
        <c:majorTickMark val="none"/>
        <c:minorTickMark val="none"/>
        <c:tickLblPos val="nextTo"/>
        <c:crossAx val="43277056"/>
        <c:crosses val="autoZero"/>
        <c:auto val="1"/>
        <c:lblAlgn val="ctr"/>
        <c:lblOffset val="100"/>
        <c:noMultiLvlLbl val="0"/>
      </c:catAx>
      <c:valAx>
        <c:axId val="43277056"/>
        <c:scaling>
          <c:orientation val="minMax"/>
        </c:scaling>
        <c:delete val="1"/>
        <c:axPos val="l"/>
        <c:majorGridlines/>
        <c:numFmt formatCode="General" sourceLinked="1"/>
        <c:majorTickMark val="none"/>
        <c:minorTickMark val="none"/>
        <c:tickLblPos val="nextTo"/>
        <c:crossAx val="1267082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Ценностные ориентации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Группа 1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6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10"/>
            <c:invertIfNegative val="0"/>
            <c:bubble3D val="0"/>
            <c:spPr>
              <a:solidFill>
                <a:schemeClr val="accent5"/>
              </a:solidFill>
            </c:spPr>
          </c:dPt>
          <c:cat>
            <c:strRef>
              <c:f>Лист1!$A$2:$A$13</c:f>
              <c:strCache>
                <c:ptCount val="12"/>
                <c:pt idx="0">
                  <c:v>Активная жизнь</c:v>
                </c:pt>
                <c:pt idx="1">
                  <c:v>Здоровье</c:v>
                </c:pt>
                <c:pt idx="2">
                  <c:v>Интересная работа</c:v>
                </c:pt>
                <c:pt idx="3">
                  <c:v>Красота природы и искусства</c:v>
                </c:pt>
                <c:pt idx="4">
                  <c:v>Любовь </c:v>
                </c:pt>
                <c:pt idx="5">
                  <c:v>Материально обеспеченная жизнь</c:v>
                </c:pt>
                <c:pt idx="6">
                  <c:v>Наличие хороших и верных друзей</c:v>
                </c:pt>
                <c:pt idx="7">
                  <c:v>Уверенность в себе</c:v>
                </c:pt>
                <c:pt idx="8">
                  <c:v>Познание (возможность расширения своего образования, кругозора)</c:v>
                </c:pt>
                <c:pt idx="9">
                  <c:v>Свобода как независимость</c:v>
                </c:pt>
                <c:pt idx="10">
                  <c:v>Счастливая семейная жизнь</c:v>
                </c:pt>
                <c:pt idx="11">
                  <c:v>Творчество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8.1</c:v>
                </c:pt>
                <c:pt idx="1">
                  <c:v>9.16</c:v>
                </c:pt>
                <c:pt idx="2">
                  <c:v>8.5500000000000007</c:v>
                </c:pt>
                <c:pt idx="3">
                  <c:v>6.68</c:v>
                </c:pt>
                <c:pt idx="4">
                  <c:v>8.31</c:v>
                </c:pt>
                <c:pt idx="5">
                  <c:v>8.11</c:v>
                </c:pt>
                <c:pt idx="6">
                  <c:v>8.9600000000000009</c:v>
                </c:pt>
                <c:pt idx="7">
                  <c:v>8.8000000000000007</c:v>
                </c:pt>
                <c:pt idx="8">
                  <c:v>8.19</c:v>
                </c:pt>
                <c:pt idx="9">
                  <c:v>7.8</c:v>
                </c:pt>
                <c:pt idx="10">
                  <c:v>8.9499999999999993</c:v>
                </c:pt>
                <c:pt idx="11">
                  <c:v>6.7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4585472"/>
        <c:axId val="126428864"/>
      </c:barChart>
      <c:catAx>
        <c:axId val="44585472"/>
        <c:scaling>
          <c:orientation val="minMax"/>
        </c:scaling>
        <c:delete val="0"/>
        <c:axPos val="b"/>
        <c:majorTickMark val="none"/>
        <c:minorTickMark val="none"/>
        <c:tickLblPos val="nextTo"/>
        <c:crossAx val="126428864"/>
        <c:crosses val="autoZero"/>
        <c:auto val="1"/>
        <c:lblAlgn val="ctr"/>
        <c:lblOffset val="100"/>
        <c:noMultiLvlLbl val="0"/>
      </c:catAx>
      <c:valAx>
        <c:axId val="12642886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445854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Представления личности о группе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5"/>
            <c:invertIfNegative val="0"/>
            <c:bubble3D val="0"/>
            <c:spPr>
              <a:solidFill>
                <a:schemeClr val="accent2"/>
              </a:solidFill>
            </c:spPr>
          </c:dPt>
          <c:cat>
            <c:strRef>
              <c:f>Лист1!$A$2:$A$16</c:f>
              <c:strCache>
                <c:ptCount val="15"/>
                <c:pt idx="0">
                  <c:v>Дружба</c:v>
                </c:pt>
                <c:pt idx="1">
                  <c:v>Коллектив </c:v>
                </c:pt>
                <c:pt idx="2">
                  <c:v>Товарищи</c:v>
                </c:pt>
                <c:pt idx="3">
                  <c:v>Учеба</c:v>
                </c:pt>
                <c:pt idx="4">
                  <c:v>Доброта</c:v>
                </c:pt>
                <c:pt idx="5">
                  <c:v>Досуг</c:v>
                </c:pt>
                <c:pt idx="6">
                  <c:v>Взаимосвязанность</c:v>
                </c:pt>
                <c:pt idx="7">
                  <c:v>Поддержка/помощь</c:v>
                </c:pt>
                <c:pt idx="8">
                  <c:v>Семья</c:v>
                </c:pt>
                <c:pt idx="9">
                  <c:v>Ум</c:v>
                </c:pt>
                <c:pt idx="10">
                  <c:v>Негатив</c:v>
                </c:pt>
                <c:pt idx="11">
                  <c:v>Общение</c:v>
                </c:pt>
                <c:pt idx="12">
                  <c:v>Любовб</c:v>
                </c:pt>
                <c:pt idx="13">
                  <c:v>Ответственность</c:v>
                </c:pt>
                <c:pt idx="14">
                  <c:v>Доверие</c:v>
                </c:pt>
              </c:strCache>
            </c:strRef>
          </c:cat>
          <c:val>
            <c:numRef>
              <c:f>Лист1!$B$2:$B$16</c:f>
              <c:numCache>
                <c:formatCode>General</c:formatCode>
                <c:ptCount val="15"/>
                <c:pt idx="0">
                  <c:v>61.75</c:v>
                </c:pt>
                <c:pt idx="1">
                  <c:v>49</c:v>
                </c:pt>
                <c:pt idx="2">
                  <c:v>22</c:v>
                </c:pt>
                <c:pt idx="3">
                  <c:v>34</c:v>
                </c:pt>
                <c:pt idx="4">
                  <c:v>11</c:v>
                </c:pt>
                <c:pt idx="5">
                  <c:v>40</c:v>
                </c:pt>
                <c:pt idx="6">
                  <c:v>29</c:v>
                </c:pt>
                <c:pt idx="7">
                  <c:v>24</c:v>
                </c:pt>
                <c:pt idx="8">
                  <c:v>17</c:v>
                </c:pt>
                <c:pt idx="9">
                  <c:v>12</c:v>
                </c:pt>
                <c:pt idx="10">
                  <c:v>9</c:v>
                </c:pt>
                <c:pt idx="11">
                  <c:v>6</c:v>
                </c:pt>
                <c:pt idx="12">
                  <c:v>3</c:v>
                </c:pt>
                <c:pt idx="13">
                  <c:v>13</c:v>
                </c:pt>
                <c:pt idx="14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093504"/>
        <c:axId val="126431168"/>
      </c:barChart>
      <c:catAx>
        <c:axId val="43093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26431168"/>
        <c:crosses val="autoZero"/>
        <c:auto val="1"/>
        <c:lblAlgn val="ctr"/>
        <c:lblOffset val="100"/>
        <c:noMultiLvlLbl val="0"/>
      </c:catAx>
      <c:valAx>
        <c:axId val="12643116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430935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4.898263239514597E-2"/>
          <c:y val="3.5719141922925648E-2"/>
          <c:w val="0.63425057054286327"/>
          <c:h val="0.90978065331389379"/>
        </c:manualLayout>
      </c:layout>
      <c:radarChart>
        <c:radarStyle val="marker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Группа 1</c:v>
                </c:pt>
              </c:strCache>
            </c:strRef>
          </c:tx>
          <c:cat>
            <c:strRef>
              <c:f>Лист1!$A$2:$A$8</c:f>
              <c:strCache>
                <c:ptCount val="7"/>
                <c:pt idx="0">
                  <c:v>СПП</c:v>
                </c:pt>
                <c:pt idx="1">
                  <c:v>СФТ</c:v>
                </c:pt>
                <c:pt idx="2">
                  <c:v>СТ</c:v>
                </c:pt>
                <c:pt idx="3">
                  <c:v>СВ</c:v>
                </c:pt>
                <c:pt idx="4">
                  <c:v>СП </c:v>
                </c:pt>
                <c:pt idx="5">
                  <c:v>СС</c:v>
                </c:pt>
                <c:pt idx="6">
                  <c:v>СЦ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1.33</c:v>
                </c:pt>
                <c:pt idx="1">
                  <c:v>1.33</c:v>
                </c:pt>
                <c:pt idx="2">
                  <c:v>1.27</c:v>
                </c:pt>
                <c:pt idx="3">
                  <c:v>1.83</c:v>
                </c:pt>
                <c:pt idx="4">
                  <c:v>1.9</c:v>
                </c:pt>
                <c:pt idx="5">
                  <c:v>2.33</c:v>
                </c:pt>
                <c:pt idx="6">
                  <c:v>2.2000000000000002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Группа 2</c:v>
                </c:pt>
              </c:strCache>
            </c:strRef>
          </c:tx>
          <c:cat>
            <c:strRef>
              <c:f>Лист1!$A$2:$A$8</c:f>
              <c:strCache>
                <c:ptCount val="7"/>
                <c:pt idx="0">
                  <c:v>СПП</c:v>
                </c:pt>
                <c:pt idx="1">
                  <c:v>СФТ</c:v>
                </c:pt>
                <c:pt idx="2">
                  <c:v>СТ</c:v>
                </c:pt>
                <c:pt idx="3">
                  <c:v>СВ</c:v>
                </c:pt>
                <c:pt idx="4">
                  <c:v>СП </c:v>
                </c:pt>
                <c:pt idx="5">
                  <c:v>СС</c:v>
                </c:pt>
                <c:pt idx="6">
                  <c:v>СЦ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1.4</c:v>
                </c:pt>
                <c:pt idx="1">
                  <c:v>1.33</c:v>
                </c:pt>
                <c:pt idx="2">
                  <c:v>1.43</c:v>
                </c:pt>
                <c:pt idx="3">
                  <c:v>1.73</c:v>
                </c:pt>
                <c:pt idx="4">
                  <c:v>1.87</c:v>
                </c:pt>
                <c:pt idx="5">
                  <c:v>2.4</c:v>
                </c:pt>
                <c:pt idx="6">
                  <c:v>2.23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Группа 3</c:v>
                </c:pt>
              </c:strCache>
            </c:strRef>
          </c:tx>
          <c:cat>
            <c:strRef>
              <c:f>Лист1!$A$2:$A$8</c:f>
              <c:strCache>
                <c:ptCount val="7"/>
                <c:pt idx="0">
                  <c:v>СПП</c:v>
                </c:pt>
                <c:pt idx="1">
                  <c:v>СФТ</c:v>
                </c:pt>
                <c:pt idx="2">
                  <c:v>СТ</c:v>
                </c:pt>
                <c:pt idx="3">
                  <c:v>СВ</c:v>
                </c:pt>
                <c:pt idx="4">
                  <c:v>СП </c:v>
                </c:pt>
                <c:pt idx="5">
                  <c:v>СС</c:v>
                </c:pt>
                <c:pt idx="6">
                  <c:v>СЦ</c:v>
                </c:pt>
              </c:strCache>
            </c:strRef>
          </c:cat>
          <c:val>
            <c:numRef>
              <c:f>Лист1!$D$2:$D$8</c:f>
              <c:numCache>
                <c:formatCode>General</c:formatCode>
                <c:ptCount val="7"/>
                <c:pt idx="0">
                  <c:v>1.52</c:v>
                </c:pt>
                <c:pt idx="1">
                  <c:v>1.45</c:v>
                </c:pt>
                <c:pt idx="2">
                  <c:v>1.45</c:v>
                </c:pt>
                <c:pt idx="3">
                  <c:v>2.0299999999999998</c:v>
                </c:pt>
                <c:pt idx="4">
                  <c:v>2.21</c:v>
                </c:pt>
                <c:pt idx="5">
                  <c:v>2.17</c:v>
                </c:pt>
                <c:pt idx="6">
                  <c:v>2.38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Группа 4</c:v>
                </c:pt>
              </c:strCache>
            </c:strRef>
          </c:tx>
          <c:cat>
            <c:strRef>
              <c:f>Лист1!$A$2:$A$8</c:f>
              <c:strCache>
                <c:ptCount val="7"/>
                <c:pt idx="0">
                  <c:v>СПП</c:v>
                </c:pt>
                <c:pt idx="1">
                  <c:v>СФТ</c:v>
                </c:pt>
                <c:pt idx="2">
                  <c:v>СТ</c:v>
                </c:pt>
                <c:pt idx="3">
                  <c:v>СВ</c:v>
                </c:pt>
                <c:pt idx="4">
                  <c:v>СП </c:v>
                </c:pt>
                <c:pt idx="5">
                  <c:v>СС</c:v>
                </c:pt>
                <c:pt idx="6">
                  <c:v>СЦ</c:v>
                </c:pt>
              </c:strCache>
            </c:strRef>
          </c:cat>
          <c:val>
            <c:numRef>
              <c:f>Лист1!$E$2:$E$8</c:f>
              <c:numCache>
                <c:formatCode>General</c:formatCode>
                <c:ptCount val="7"/>
                <c:pt idx="0">
                  <c:v>1.73</c:v>
                </c:pt>
                <c:pt idx="1">
                  <c:v>1.77</c:v>
                </c:pt>
                <c:pt idx="2">
                  <c:v>1.58</c:v>
                </c:pt>
                <c:pt idx="3">
                  <c:v>1.85</c:v>
                </c:pt>
                <c:pt idx="4">
                  <c:v>2.19</c:v>
                </c:pt>
                <c:pt idx="5">
                  <c:v>2.31</c:v>
                </c:pt>
                <c:pt idx="6">
                  <c:v>2.46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3621376"/>
        <c:axId val="126434624"/>
      </c:radarChart>
      <c:catAx>
        <c:axId val="4362137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26434624"/>
        <c:crosses val="autoZero"/>
        <c:auto val="1"/>
        <c:lblAlgn val="ctr"/>
        <c:lblOffset val="100"/>
        <c:noMultiLvlLbl val="0"/>
      </c:catAx>
      <c:valAx>
        <c:axId val="126434624"/>
        <c:scaling>
          <c:orientation val="minMax"/>
        </c:scaling>
        <c:delete val="0"/>
        <c:axPos val="l"/>
        <c:majorGridlines/>
        <c:numFmt formatCode="General" sourceLinked="1"/>
        <c:majorTickMark val="cross"/>
        <c:minorTickMark val="none"/>
        <c:tickLblPos val="nextTo"/>
        <c:crossAx val="436213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6424361620414927"/>
          <c:y val="0.24454576067326217"/>
          <c:w val="0.22341366038202834"/>
          <c:h val="0.36024216119927105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0.13699</cdr:x>
      <cdr:y>0.03261</cdr:y>
    </cdr:from>
    <cdr:to>
      <cdr:x>0.59381</cdr:x>
      <cdr:y>0.14492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720080" y="144016"/>
          <a:ext cx="2401344" cy="496056"/>
        </a:xfrm>
        <a:prstGeom xmlns:a="http://schemas.openxmlformats.org/drawingml/2006/main" prst="rect">
          <a:avLst/>
        </a:prstGeom>
      </cdr:spPr>
    </cdr:pic>
  </cdr:relSizeAnchor>
</c:userShap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"/>
          <p:cNvSpPr/>
          <p:nvPr/>
        </p:nvSpPr>
        <p:spPr>
          <a:xfrm>
            <a:off x="813636" y="2309664"/>
            <a:ext cx="7784618" cy="3584173"/>
          </a:xfrm>
          <a:prstGeom prst="rect">
            <a:avLst/>
          </a:prstGeom>
          <a:solidFill>
            <a:srgbClr val="C8CEE9"/>
          </a:solidFill>
          <a:ln w="12700">
            <a:miter lim="400000"/>
          </a:ln>
        </p:spPr>
        <p:txBody>
          <a:bodyPr lIns="35717" tIns="35717" rIns="35717" bIns="35717" anchor="ctr"/>
          <a:lstStyle/>
          <a:p>
            <a:pPr algn="ctr" defTabSz="410751">
              <a:lnSpc>
                <a:spcPct val="100000"/>
              </a:lnSpc>
              <a:spcBef>
                <a:spcPts val="0"/>
              </a:spcBef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9" name="то4ки.png" descr="то4ки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909" y="45142"/>
            <a:ext cx="3789290" cy="267994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0" name="Прямоугольник"/>
          <p:cNvSpPr/>
          <p:nvPr/>
        </p:nvSpPr>
        <p:spPr>
          <a:xfrm>
            <a:off x="1355690" y="1396401"/>
            <a:ext cx="7789553" cy="361175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35717" tIns="35717" rIns="35717" bIns="35717" anchor="ctr"/>
          <a:lstStyle/>
          <a:p>
            <a:pPr algn="ctr" defTabSz="410751">
              <a:lnSpc>
                <a:spcPct val="100000"/>
              </a:lnSpc>
              <a:spcBef>
                <a:spcPts val="0"/>
              </a:spcBef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21" name="psy (krug + fon) 1.png" descr="psy (krug + fon) 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0043" y="346255"/>
            <a:ext cx="2937774" cy="2077713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22" name="пало4ки.png" descr="пало4ки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4808" y="4333279"/>
            <a:ext cx="2329940" cy="164782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3" name="Тема доклада"/>
          <p:cNvSpPr txBox="1">
            <a:spLocks noGrp="1"/>
          </p:cNvSpPr>
          <p:nvPr>
            <p:ph type="title" hasCustomPrompt="1"/>
          </p:nvPr>
        </p:nvSpPr>
        <p:spPr>
          <a:xfrm>
            <a:off x="1529452" y="2517753"/>
            <a:ext cx="7273409" cy="1369055"/>
          </a:xfrm>
          <a:prstGeom prst="rect">
            <a:avLst/>
          </a:prstGeom>
        </p:spPr>
        <p:txBody>
          <a:bodyPr anchor="t"/>
          <a:lstStyle>
            <a:lvl1pPr algn="l"/>
          </a:lstStyle>
          <a:p>
            <a:r>
              <a:t>Тема доклада</a:t>
            </a:r>
          </a:p>
        </p:txBody>
      </p:sp>
      <p:sp>
        <p:nvSpPr>
          <p:cNvPr id="24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535716" y="4158970"/>
            <a:ext cx="8161735" cy="317666"/>
          </a:xfrm>
          <a:prstGeom prst="rect">
            <a:avLst/>
          </a:prstGeom>
        </p:spPr>
        <p:txBody>
          <a:bodyPr/>
          <a:lstStyle>
            <a:lvl1pPr algn="l"/>
            <a:lvl2pPr algn="l"/>
            <a:lvl3pPr algn="l"/>
            <a:lvl4pPr algn="l"/>
            <a:lvl5pPr algn="l"/>
          </a:lstStyle>
          <a:p>
            <a:r>
              <a:t>Докладчики и научный руководитель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4465402" y="6474456"/>
            <a:ext cx="213197" cy="210631"/>
          </a:xfrm>
          <a:prstGeom prst="rect">
            <a:avLst/>
          </a:prstGeom>
        </p:spPr>
        <p:txBody>
          <a:bodyPr/>
          <a:lstStyle/>
          <a:p>
            <a:fld id="{AAC27DB5-F5C1-4009-A512-1815A8FB64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93018" y="1041399"/>
            <a:ext cx="7587114" cy="2387600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4800" baseline="0">
                <a:solidFill>
                  <a:srgbClr val="0E054B"/>
                </a:solidFill>
              </a:defRPr>
            </a:lvl1pPr>
          </a:lstStyle>
          <a:p>
            <a:r>
              <a:rPr lang="ru-RU" dirty="0" smtClean="0"/>
              <a:t>Тема доклада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286" b="1580"/>
          <a:stretch/>
        </p:blipFill>
        <p:spPr>
          <a:xfrm>
            <a:off x="4939554" y="-8965"/>
            <a:ext cx="4204448" cy="687593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93018" y="4018743"/>
            <a:ext cx="7587114" cy="2247303"/>
          </a:xfrm>
        </p:spPr>
        <p:txBody>
          <a:bodyPr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  <a:defRPr sz="24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Докладчики и научный руководитель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3" t="5788" r="74526" b="7844"/>
          <a:stretch/>
        </p:blipFill>
        <p:spPr>
          <a:xfrm>
            <a:off x="0" y="0"/>
            <a:ext cx="49088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7356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1210235"/>
          </a:xfrm>
          <a:prstGeom prst="rect">
            <a:avLst/>
          </a:prstGeom>
          <a:solidFill>
            <a:srgbClr val="0E05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1803" y="63360"/>
            <a:ext cx="8972550" cy="1066194"/>
          </a:xfrm>
        </p:spPr>
        <p:txBody>
          <a:bodyPr/>
          <a:lstStyle>
            <a:lvl1pPr>
              <a:defRPr sz="4800" baseline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 чём этот слайд?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76518" y="1918447"/>
            <a:ext cx="8138832" cy="4258516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1800"/>
              </a:spcAft>
              <a:buNone/>
              <a:defRPr sz="3600" baseline="0"/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 smtClean="0"/>
              <a:t>В идеале на слайде должно быть одно короткое предложение. </a:t>
            </a:r>
          </a:p>
          <a:p>
            <a:pPr lvl="0"/>
            <a:r>
              <a:rPr lang="ru-RU" dirty="0" smtClean="0"/>
              <a:t>Говорить должен кто-то один. Либо вы, либо ваш слайд. И пусть это будете вы.</a:t>
            </a:r>
          </a:p>
        </p:txBody>
      </p:sp>
    </p:spTree>
    <p:extLst>
      <p:ext uri="{BB962C8B-B14F-4D97-AF65-F5344CB8AC3E}">
        <p14:creationId xmlns:p14="http://schemas.microsoft.com/office/powerpoint/2010/main" val="643042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-4" y="1837466"/>
            <a:ext cx="9144000" cy="3225950"/>
          </a:xfrm>
        </p:spPr>
        <p:txBody>
          <a:bodyPr anchor="ctr"/>
          <a:lstStyle>
            <a:lvl1pPr algn="ctr">
              <a:defRPr sz="6000">
                <a:solidFill>
                  <a:srgbClr val="0E054B"/>
                </a:solidFill>
              </a:defRPr>
            </a:lvl1pPr>
          </a:lstStyle>
          <a:p>
            <a:r>
              <a:rPr lang="ru-RU" dirty="0" smtClean="0"/>
              <a:t>Заголовок раздела</a:t>
            </a:r>
            <a:endParaRPr lang="en-US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9144000" cy="1210235"/>
          </a:xfrm>
          <a:prstGeom prst="rect">
            <a:avLst/>
          </a:prstGeom>
          <a:solidFill>
            <a:srgbClr val="0E05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-4" y="5647765"/>
            <a:ext cx="9144000" cy="1210235"/>
          </a:xfrm>
          <a:prstGeom prst="rect">
            <a:avLst/>
          </a:prstGeom>
          <a:solidFill>
            <a:srgbClr val="0E05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59099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1210235"/>
          </a:xfrm>
          <a:prstGeom prst="rect">
            <a:avLst/>
          </a:prstGeom>
          <a:solidFill>
            <a:srgbClr val="0E05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753" y="62753"/>
            <a:ext cx="9009529" cy="1075766"/>
          </a:xfrm>
        </p:spPr>
        <p:txBody>
          <a:bodyPr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 чём этот слайд?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4474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9144000" cy="1210235"/>
          </a:xfrm>
          <a:prstGeom prst="rect">
            <a:avLst/>
          </a:prstGeom>
          <a:solidFill>
            <a:srgbClr val="0E05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753" y="71718"/>
            <a:ext cx="8991600" cy="1075765"/>
          </a:xfrm>
        </p:spPr>
        <p:txBody>
          <a:bodyPr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Что сравнивается?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681163"/>
            <a:ext cx="3868340" cy="823912"/>
          </a:xfrm>
        </p:spPr>
        <p:txBody>
          <a:bodyPr anchor="ctr"/>
          <a:lstStyle>
            <a:lvl1pPr marL="0" indent="0" algn="l">
              <a:buNone/>
              <a:defRPr sz="24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Психоаналитическое направление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2505075"/>
            <a:ext cx="3868340" cy="3684588"/>
          </a:xfrm>
        </p:spPr>
        <p:txBody>
          <a:bodyPr>
            <a:norm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r>
              <a:rPr lang="ru-RU" dirty="0" smtClean="0"/>
              <a:t>Теоретические принципы психоаналитического направления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681163"/>
            <a:ext cx="3887391" cy="823912"/>
          </a:xfrm>
        </p:spPr>
        <p:txBody>
          <a:bodyPr anchor="ctr"/>
          <a:lstStyle>
            <a:lvl1pPr marL="0" indent="0" algn="l">
              <a:buNone/>
              <a:defRPr sz="24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Терапия поведения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2505075"/>
            <a:ext cx="3887391" cy="3684588"/>
          </a:xfrm>
        </p:spPr>
        <p:txBody>
          <a:bodyPr>
            <a:norm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r>
              <a:rPr lang="ru-RU" dirty="0" smtClean="0"/>
              <a:t>Теоретические принципы терапии поведения</a:t>
            </a:r>
          </a:p>
        </p:txBody>
      </p:sp>
    </p:spTree>
    <p:extLst>
      <p:ext uri="{BB962C8B-B14F-4D97-AF65-F5344CB8AC3E}">
        <p14:creationId xmlns:p14="http://schemas.microsoft.com/office/powerpoint/2010/main" val="203952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9144000" cy="1210235"/>
          </a:xfrm>
          <a:prstGeom prst="rect">
            <a:avLst/>
          </a:prstGeom>
          <a:solidFill>
            <a:srgbClr val="0E05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753" y="71718"/>
            <a:ext cx="8991600" cy="1075765"/>
          </a:xfrm>
        </p:spPr>
        <p:txBody>
          <a:bodyPr/>
          <a:lstStyle>
            <a:lvl1pPr>
              <a:defRPr sz="4800" baseline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 чём этот слайд?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334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1210235"/>
          </a:xfrm>
          <a:prstGeom prst="rect">
            <a:avLst/>
          </a:prstGeom>
          <a:solidFill>
            <a:srgbClr val="0E05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1750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3" t="5788" r="74526" b="7844"/>
          <a:stretch/>
        </p:blipFill>
        <p:spPr>
          <a:xfrm>
            <a:off x="0" y="0"/>
            <a:ext cx="49088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509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5647765"/>
            <a:ext cx="9144000" cy="1210235"/>
          </a:xfrm>
          <a:prstGeom prst="rect">
            <a:avLst/>
          </a:prstGeom>
          <a:solidFill>
            <a:srgbClr val="0E05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7315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5647765"/>
            <a:ext cx="9144000" cy="1210235"/>
          </a:xfrm>
          <a:prstGeom prst="rect">
            <a:avLst/>
          </a:prstGeom>
          <a:solidFill>
            <a:srgbClr val="0E05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0212" y="5701554"/>
            <a:ext cx="9003576" cy="1111623"/>
          </a:xfrm>
        </p:spPr>
        <p:txBody>
          <a:bodyPr anchor="ctr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Что на графике/фотографии?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0" y="0"/>
            <a:ext cx="9144000" cy="5656731"/>
          </a:xfrm>
        </p:spPr>
        <p:txBody>
          <a:bodyPr anchor="ctr"/>
          <a:lstStyle>
            <a:lvl1pPr marL="0" indent="0" algn="ctr">
              <a:buNone/>
              <a:defRPr sz="32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Графики и фотографии смотрятся </a:t>
            </a:r>
            <a:br>
              <a:rPr lang="ru-RU" dirty="0" smtClean="0"/>
            </a:br>
            <a:r>
              <a:rPr lang="ru-RU" dirty="0" smtClean="0"/>
              <a:t>лучше на отдельных слайдах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6171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Прямоугольник"/>
          <p:cNvSpPr/>
          <p:nvPr/>
        </p:nvSpPr>
        <p:spPr>
          <a:xfrm>
            <a:off x="358371" y="1582005"/>
            <a:ext cx="7947740" cy="4913938"/>
          </a:xfrm>
          <a:prstGeom prst="rect">
            <a:avLst/>
          </a:prstGeom>
          <a:solidFill>
            <a:srgbClr val="C7CDEA"/>
          </a:solidFill>
          <a:ln w="12700">
            <a:miter lim="400000"/>
          </a:ln>
        </p:spPr>
        <p:txBody>
          <a:bodyPr lIns="35717" tIns="35717" rIns="35717" bIns="35717" anchor="ctr"/>
          <a:lstStyle/>
          <a:p>
            <a:pPr algn="ctr" defTabSz="410751">
              <a:lnSpc>
                <a:spcPct val="100000"/>
              </a:lnSpc>
              <a:spcBef>
                <a:spcPts val="0"/>
              </a:spcBef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1" name="Прямоугольник"/>
          <p:cNvSpPr/>
          <p:nvPr/>
        </p:nvSpPr>
        <p:spPr>
          <a:xfrm>
            <a:off x="8093468" y="5401680"/>
            <a:ext cx="1054203" cy="6433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35717" tIns="35717" rIns="35717" bIns="35717" anchor="ctr"/>
          <a:lstStyle/>
          <a:p>
            <a:pPr algn="ctr" defTabSz="410751">
              <a:lnSpc>
                <a:spcPct val="100000"/>
              </a:lnSpc>
              <a:spcBef>
                <a:spcPts val="0"/>
              </a:spcBef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2" name="Прямоугольник"/>
          <p:cNvSpPr/>
          <p:nvPr/>
        </p:nvSpPr>
        <p:spPr>
          <a:xfrm>
            <a:off x="8093468" y="5699082"/>
            <a:ext cx="1054203" cy="6433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35717" tIns="35717" rIns="35717" bIns="35717" anchor="ctr"/>
          <a:lstStyle/>
          <a:p>
            <a:pPr algn="ctr" defTabSz="410751">
              <a:lnSpc>
                <a:spcPct val="100000"/>
              </a:lnSpc>
              <a:spcBef>
                <a:spcPts val="0"/>
              </a:spcBef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3" name="Прямоугольник"/>
          <p:cNvSpPr/>
          <p:nvPr/>
        </p:nvSpPr>
        <p:spPr>
          <a:xfrm>
            <a:off x="-244577" y="3152691"/>
            <a:ext cx="1054203" cy="6433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35717" tIns="35717" rIns="35717" bIns="35717" anchor="ctr"/>
          <a:lstStyle/>
          <a:p>
            <a:pPr algn="ctr" defTabSz="410751">
              <a:lnSpc>
                <a:spcPct val="100000"/>
              </a:lnSpc>
              <a:spcBef>
                <a:spcPts val="0"/>
              </a:spcBef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4" name="Прямоугольник"/>
          <p:cNvSpPr/>
          <p:nvPr/>
        </p:nvSpPr>
        <p:spPr>
          <a:xfrm>
            <a:off x="8093468" y="5104279"/>
            <a:ext cx="1054203" cy="6433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35717" tIns="35717" rIns="35717" bIns="35717" anchor="ctr"/>
          <a:lstStyle/>
          <a:p>
            <a:pPr algn="ctr" defTabSz="410751">
              <a:lnSpc>
                <a:spcPct val="100000"/>
              </a:lnSpc>
              <a:spcBef>
                <a:spcPts val="0"/>
              </a:spcBef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5" name="Прямоугольник"/>
          <p:cNvSpPr/>
          <p:nvPr/>
        </p:nvSpPr>
        <p:spPr>
          <a:xfrm>
            <a:off x="-244577" y="2855290"/>
            <a:ext cx="1054203" cy="6433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35717" tIns="35717" rIns="35717" bIns="35717" anchor="ctr"/>
          <a:lstStyle/>
          <a:p>
            <a:pPr algn="ctr" defTabSz="410751">
              <a:lnSpc>
                <a:spcPct val="100000"/>
              </a:lnSpc>
              <a:spcBef>
                <a:spcPts val="0"/>
              </a:spcBef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6" name="Прямоугольник"/>
          <p:cNvSpPr/>
          <p:nvPr/>
        </p:nvSpPr>
        <p:spPr>
          <a:xfrm>
            <a:off x="-244577" y="2557890"/>
            <a:ext cx="1054203" cy="6433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35717" tIns="35717" rIns="35717" bIns="35717" anchor="ctr"/>
          <a:lstStyle/>
          <a:p>
            <a:pPr algn="ctr" defTabSz="410751">
              <a:lnSpc>
                <a:spcPct val="100000"/>
              </a:lnSpc>
              <a:spcBef>
                <a:spcPts val="0"/>
              </a:spcBef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7" name="Прямоугольник"/>
          <p:cNvSpPr/>
          <p:nvPr/>
        </p:nvSpPr>
        <p:spPr>
          <a:xfrm>
            <a:off x="-244577" y="3450093"/>
            <a:ext cx="1054203" cy="6433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35717" tIns="35717" rIns="35717" bIns="35717" anchor="ctr"/>
          <a:lstStyle/>
          <a:p>
            <a:pPr algn="ctr" defTabSz="410751">
              <a:lnSpc>
                <a:spcPct val="100000"/>
              </a:lnSpc>
              <a:spcBef>
                <a:spcPts val="0"/>
              </a:spcBef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48" name="то4ки.png" descr="то4ки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2437" y="-563295"/>
            <a:ext cx="4405647" cy="3115852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Прямоугольник"/>
          <p:cNvSpPr/>
          <p:nvPr/>
        </p:nvSpPr>
        <p:spPr>
          <a:xfrm>
            <a:off x="8093468" y="4806879"/>
            <a:ext cx="1054203" cy="6433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35717" tIns="35717" rIns="35717" bIns="35717" anchor="ctr"/>
          <a:lstStyle/>
          <a:p>
            <a:pPr algn="ctr" defTabSz="410751">
              <a:lnSpc>
                <a:spcPct val="100000"/>
              </a:lnSpc>
              <a:spcBef>
                <a:spcPts val="0"/>
              </a:spcBef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50" name="Уровень текста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937059" y="2705974"/>
            <a:ext cx="6879976" cy="3403119"/>
          </a:xfrm>
          <a:prstGeom prst="rect">
            <a:avLst/>
          </a:prstGeom>
        </p:spPr>
        <p:txBody>
          <a:bodyPr/>
          <a:lstStyle>
            <a:lvl1pPr algn="l" defTabSz="1218859">
              <a:lnSpc>
                <a:spcPct val="90000"/>
              </a:lnSpc>
              <a:spcBef>
                <a:spcPts val="914"/>
              </a:spcBef>
              <a:defRPr sz="2500" spc="-25"/>
            </a:lvl1pPr>
            <a:lvl2pPr algn="l" defTabSz="1218859">
              <a:lnSpc>
                <a:spcPct val="90000"/>
              </a:lnSpc>
              <a:spcBef>
                <a:spcPts val="914"/>
              </a:spcBef>
              <a:defRPr sz="2500" spc="-25"/>
            </a:lvl2pPr>
            <a:lvl3pPr algn="l" defTabSz="1218859">
              <a:lnSpc>
                <a:spcPct val="90000"/>
              </a:lnSpc>
              <a:spcBef>
                <a:spcPts val="914"/>
              </a:spcBef>
              <a:defRPr sz="2500" spc="-25"/>
            </a:lvl3pPr>
            <a:lvl4pPr algn="l" defTabSz="1218859">
              <a:lnSpc>
                <a:spcPct val="90000"/>
              </a:lnSpc>
              <a:spcBef>
                <a:spcPts val="914"/>
              </a:spcBef>
              <a:defRPr sz="2500" spc="-25"/>
            </a:lvl4pPr>
            <a:lvl5pPr algn="l" defTabSz="1218859">
              <a:lnSpc>
                <a:spcPct val="90000"/>
              </a:lnSpc>
              <a:spcBef>
                <a:spcPts val="914"/>
              </a:spcBef>
              <a:defRPr sz="2500" spc="-25"/>
            </a:lvl5pPr>
          </a:lstStyle>
          <a:p>
            <a:r>
              <a:t>В идеале на слайде должно быть одно короткое предложение.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1" name="О чем этот слайд?"/>
          <p:cNvSpPr txBox="1">
            <a:spLocks noGrp="1"/>
          </p:cNvSpPr>
          <p:nvPr>
            <p:ph type="title" hasCustomPrompt="1"/>
          </p:nvPr>
        </p:nvSpPr>
        <p:spPr>
          <a:xfrm>
            <a:off x="946547" y="1863328"/>
            <a:ext cx="6950297" cy="621731"/>
          </a:xfrm>
          <a:prstGeom prst="rect">
            <a:avLst/>
          </a:prstGeom>
        </p:spPr>
        <p:txBody>
          <a:bodyPr anchor="t"/>
          <a:lstStyle>
            <a:lvl1pPr algn="l"/>
          </a:lstStyle>
          <a:p>
            <a:r>
              <a:t>О чем этот слайд?</a:t>
            </a:r>
          </a:p>
        </p:txBody>
      </p:sp>
      <p:sp>
        <p:nvSpPr>
          <p:cNvPr id="5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AAC27DB5-F5C1-4009-A512-1815A8FB64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0" y="3872752"/>
            <a:ext cx="8227289" cy="1996235"/>
          </a:xfrm>
        </p:spPr>
        <p:txBody>
          <a:bodyPr>
            <a:normAutofit/>
          </a:bodyPr>
          <a:lstStyle>
            <a:lvl1pPr marL="0" indent="0">
              <a:buNone/>
              <a:defRPr sz="2400" b="1" baseline="0">
                <a:solidFill>
                  <a:srgbClr val="0E054B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 smtClean="0"/>
              <a:t>Мои контакты: почта, телефон, ВК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3" t="5788" r="74526" b="7844"/>
          <a:stretch/>
        </p:blipFill>
        <p:spPr>
          <a:xfrm>
            <a:off x="0" y="0"/>
            <a:ext cx="490888" cy="6857999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628650" y="878541"/>
            <a:ext cx="7885509" cy="13357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0E05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8000" dirty="0" smtClean="0"/>
              <a:t>Спасибо</a:t>
            </a:r>
            <a:r>
              <a:rPr lang="ru-RU" dirty="0" smtClean="0"/>
              <a:t>!</a:t>
            </a:r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745191" y="1869139"/>
            <a:ext cx="5039285" cy="13357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0E05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 smtClean="0"/>
              <a:t>Есть ли вопросы?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4476331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Текст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Уровень текста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553208" y="2859797"/>
            <a:ext cx="6879976" cy="2185890"/>
          </a:xfrm>
          <a:prstGeom prst="rect">
            <a:avLst/>
          </a:prstGeom>
        </p:spPr>
        <p:txBody>
          <a:bodyPr/>
          <a:lstStyle>
            <a:lvl1pPr algn="l" defTabSz="1218859">
              <a:lnSpc>
                <a:spcPct val="90000"/>
              </a:lnSpc>
              <a:spcBef>
                <a:spcPts val="914"/>
              </a:spcBef>
              <a:defRPr sz="2500" spc="-25"/>
            </a:lvl1pPr>
            <a:lvl2pPr algn="l" defTabSz="1218859">
              <a:lnSpc>
                <a:spcPct val="90000"/>
              </a:lnSpc>
              <a:spcBef>
                <a:spcPts val="914"/>
              </a:spcBef>
              <a:defRPr sz="2500" spc="-25"/>
            </a:lvl2pPr>
            <a:lvl3pPr algn="l" defTabSz="1218859">
              <a:lnSpc>
                <a:spcPct val="90000"/>
              </a:lnSpc>
              <a:spcBef>
                <a:spcPts val="914"/>
              </a:spcBef>
              <a:defRPr sz="2500" spc="-25"/>
            </a:lvl3pPr>
            <a:lvl4pPr algn="l" defTabSz="1218859">
              <a:lnSpc>
                <a:spcPct val="90000"/>
              </a:lnSpc>
              <a:spcBef>
                <a:spcPts val="914"/>
              </a:spcBef>
              <a:defRPr sz="2500" spc="-25"/>
            </a:lvl4pPr>
            <a:lvl5pPr algn="l" defTabSz="1218859">
              <a:lnSpc>
                <a:spcPct val="90000"/>
              </a:lnSpc>
              <a:spcBef>
                <a:spcPts val="914"/>
              </a:spcBef>
              <a:defRPr sz="2500" spc="-25"/>
            </a:lvl5pPr>
          </a:lstStyle>
          <a:p>
            <a:r>
              <a:t>В идеале на слайде должно быть одно короткое предложение.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0" name="О чем этот слайд?"/>
          <p:cNvSpPr txBox="1">
            <a:spLocks noGrp="1"/>
          </p:cNvSpPr>
          <p:nvPr>
            <p:ph type="title" hasCustomPrompt="1"/>
          </p:nvPr>
        </p:nvSpPr>
        <p:spPr>
          <a:xfrm>
            <a:off x="1553766" y="2017151"/>
            <a:ext cx="6950297" cy="621730"/>
          </a:xfrm>
          <a:prstGeom prst="rect">
            <a:avLst/>
          </a:prstGeom>
        </p:spPr>
        <p:txBody>
          <a:bodyPr anchor="t"/>
          <a:lstStyle>
            <a:lvl1pPr algn="l"/>
          </a:lstStyle>
          <a:p>
            <a:r>
              <a:t>О чем этот слайд?</a:t>
            </a:r>
          </a:p>
        </p:txBody>
      </p:sp>
      <p:sp>
        <p:nvSpPr>
          <p:cNvPr id="7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AAC27DB5-F5C1-4009-A512-1815A8FB64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Что сравниваетс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Что сравнивается?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883761" y="535185"/>
            <a:ext cx="4693205" cy="589196"/>
          </a:xfrm>
          <a:prstGeom prst="rect">
            <a:avLst/>
          </a:prstGeom>
        </p:spPr>
        <p:txBody>
          <a:bodyPr wrap="none" anchor="ctr">
            <a:spAutoFit/>
          </a:bodyPr>
          <a:lstStyle>
            <a:lvl1pPr algn="l" defTabSz="1218859">
              <a:lnSpc>
                <a:spcPct val="80000"/>
              </a:lnSpc>
              <a:defRPr sz="4200" spc="-84">
                <a:solidFill>
                  <a:srgbClr val="FFFFFF"/>
                </a:solidFill>
                <a:latin typeface="+mn-lt"/>
                <a:ea typeface="+mn-ea"/>
                <a:cs typeface="+mn-cs"/>
                <a:sym typeface="Optima Cyr"/>
              </a:defRPr>
            </a:lvl1pPr>
          </a:lstStyle>
          <a:p>
            <a:r>
              <a:t>Что сравнивается?</a:t>
            </a:r>
          </a:p>
        </p:txBody>
      </p:sp>
      <p:sp>
        <p:nvSpPr>
          <p:cNvPr id="116" name="Психоаналитическое направление"/>
          <p:cNvSpPr txBox="1">
            <a:spLocks noGrp="1"/>
          </p:cNvSpPr>
          <p:nvPr>
            <p:ph type="body" sz="quarter" idx="14" hasCustomPrompt="1"/>
          </p:nvPr>
        </p:nvSpPr>
        <p:spPr>
          <a:xfrm>
            <a:off x="1440765" y="1835295"/>
            <a:ext cx="3062756" cy="595352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r>
              <a:t>Психоаналитическое направление</a:t>
            </a:r>
          </a:p>
        </p:txBody>
      </p:sp>
      <p:sp>
        <p:nvSpPr>
          <p:cNvPr id="117" name="Терапия поведения"/>
          <p:cNvSpPr txBox="1">
            <a:spLocks noGrp="1"/>
          </p:cNvSpPr>
          <p:nvPr>
            <p:ph type="body" sz="quarter" idx="15" hasCustomPrompt="1"/>
          </p:nvPr>
        </p:nvSpPr>
        <p:spPr>
          <a:xfrm>
            <a:off x="5331344" y="1966100"/>
            <a:ext cx="3006249" cy="333742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r>
              <a:t>Терапия поведения</a:t>
            </a:r>
          </a:p>
        </p:txBody>
      </p:sp>
      <p:sp>
        <p:nvSpPr>
          <p:cNvPr id="118" name="Нажмите дважды"/>
          <p:cNvSpPr txBox="1">
            <a:spLocks noGrp="1"/>
          </p:cNvSpPr>
          <p:nvPr>
            <p:ph type="body" sz="quarter" idx="16" hasCustomPrompt="1"/>
          </p:nvPr>
        </p:nvSpPr>
        <p:spPr>
          <a:xfrm>
            <a:off x="5437822" y="2744129"/>
            <a:ext cx="2864731" cy="3492593"/>
          </a:xfrm>
          <a:prstGeom prst="rect">
            <a:avLst/>
          </a:prstGeom>
        </p:spPr>
        <p:txBody>
          <a:bodyPr/>
          <a:lstStyle>
            <a:lvl1pPr algn="l" defTabSz="1218859">
              <a:lnSpc>
                <a:spcPct val="110000"/>
              </a:lnSpc>
              <a:spcBef>
                <a:spcPts val="703"/>
              </a:spcBef>
            </a:lvl1pPr>
          </a:lstStyle>
          <a:p>
            <a:r>
              <a:t>Нажмите дважды</a:t>
            </a:r>
          </a:p>
        </p:txBody>
      </p:sp>
      <p:sp>
        <p:nvSpPr>
          <p:cNvPr id="119" name="Нажмите дважды"/>
          <p:cNvSpPr txBox="1">
            <a:spLocks noGrp="1"/>
          </p:cNvSpPr>
          <p:nvPr>
            <p:ph type="body" sz="quarter" idx="17" hasCustomPrompt="1"/>
          </p:nvPr>
        </p:nvSpPr>
        <p:spPr>
          <a:xfrm>
            <a:off x="1539778" y="2744129"/>
            <a:ext cx="2864731" cy="3492593"/>
          </a:xfrm>
          <a:prstGeom prst="rect">
            <a:avLst/>
          </a:prstGeom>
        </p:spPr>
        <p:txBody>
          <a:bodyPr/>
          <a:lstStyle>
            <a:lvl1pPr algn="l" defTabSz="1218859">
              <a:lnSpc>
                <a:spcPct val="110000"/>
              </a:lnSpc>
              <a:spcBef>
                <a:spcPts val="703"/>
              </a:spcBef>
            </a:lvl1pPr>
          </a:lstStyle>
          <a:p>
            <a:r>
              <a:t>Нажмите дважды</a:t>
            </a:r>
          </a:p>
        </p:txBody>
      </p:sp>
      <p:sp>
        <p:nvSpPr>
          <p:cNvPr id="12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AAC27DB5-F5C1-4009-A512-1815A8FB64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График/ Иллюстрация  коп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Что на графике / фотографии?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1510276" y="1384977"/>
            <a:ext cx="7525839" cy="589196"/>
          </a:xfrm>
          <a:prstGeom prst="rect">
            <a:avLst/>
          </a:prstGeom>
        </p:spPr>
        <p:txBody>
          <a:bodyPr wrap="none" anchor="ctr">
            <a:spAutoFit/>
          </a:bodyPr>
          <a:lstStyle>
            <a:lvl1pPr algn="l" defTabSz="1218859">
              <a:lnSpc>
                <a:spcPct val="80000"/>
              </a:lnSpc>
              <a:defRPr sz="4200" spc="-84">
                <a:solidFill>
                  <a:srgbClr val="302652"/>
                </a:solidFill>
                <a:latin typeface="+mn-lt"/>
                <a:ea typeface="+mn-ea"/>
                <a:cs typeface="+mn-cs"/>
                <a:sym typeface="Optima Cyr"/>
              </a:defRPr>
            </a:lvl1pPr>
          </a:lstStyle>
          <a:p>
            <a:r>
              <a:t>Что на графике / фотографии?</a:t>
            </a:r>
          </a:p>
        </p:txBody>
      </p:sp>
      <p:sp>
        <p:nvSpPr>
          <p:cNvPr id="143" name="Заполнитель для объектов"/>
          <p:cNvSpPr txBox="1">
            <a:spLocks noGrp="1"/>
          </p:cNvSpPr>
          <p:nvPr>
            <p:ph idx="3"/>
          </p:nvPr>
        </p:nvSpPr>
        <p:spPr>
          <a:xfrm>
            <a:off x="1646829" y="2200761"/>
            <a:ext cx="7240285" cy="3899048"/>
          </a:xfrm>
          <a:prstGeom prst="rect">
            <a:avLst/>
          </a:prstGeom>
        </p:spPr>
        <p:txBody>
          <a:bodyPr anchor="ctr"/>
          <a:lstStyle/>
          <a:p>
            <a:pPr lvl="0" defTabSz="410751">
              <a:defRPr sz="38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ru-RU" smtClean="0"/>
              <a:t>Образец текста</a:t>
            </a:r>
          </a:p>
        </p:txBody>
      </p:sp>
      <p:sp>
        <p:nvSpPr>
          <p:cNvPr id="14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AAC27DB5-F5C1-4009-A512-1815A8FB64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Последний слайд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Спасибо!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1638653" y="2523939"/>
            <a:ext cx="2294278" cy="589196"/>
          </a:xfrm>
          <a:prstGeom prst="rect">
            <a:avLst/>
          </a:prstGeom>
        </p:spPr>
        <p:txBody>
          <a:bodyPr wrap="none" anchor="ctr">
            <a:spAutoFit/>
          </a:bodyPr>
          <a:lstStyle>
            <a:lvl1pPr algn="l" defTabSz="1218859">
              <a:lnSpc>
                <a:spcPct val="80000"/>
              </a:lnSpc>
              <a:defRPr sz="4200" spc="-84">
                <a:solidFill>
                  <a:srgbClr val="302652"/>
                </a:solidFill>
                <a:latin typeface="+mn-lt"/>
                <a:ea typeface="+mn-ea"/>
                <a:cs typeface="+mn-cs"/>
                <a:sym typeface="Optima Cyr"/>
              </a:defRPr>
            </a:lvl1pPr>
          </a:lstStyle>
          <a:p>
            <a:r>
              <a:t>Спасибо!</a:t>
            </a:r>
          </a:p>
        </p:txBody>
      </p:sp>
      <p:sp>
        <p:nvSpPr>
          <p:cNvPr id="178" name="Есть ли вопросы?"/>
          <p:cNvSpPr txBox="1">
            <a:spLocks noGrp="1"/>
          </p:cNvSpPr>
          <p:nvPr>
            <p:ph type="body" sz="quarter" idx="14" hasCustomPrompt="1"/>
          </p:nvPr>
        </p:nvSpPr>
        <p:spPr>
          <a:xfrm>
            <a:off x="1644198" y="3609754"/>
            <a:ext cx="2752352" cy="456852"/>
          </a:xfrm>
          <a:prstGeom prst="rect">
            <a:avLst/>
          </a:prstGeom>
        </p:spPr>
        <p:txBody>
          <a:bodyPr wrap="none" anchor="ctr">
            <a:spAutoFit/>
          </a:bodyPr>
          <a:lstStyle>
            <a:lvl1pPr algn="l" defTabSz="1218859">
              <a:defRPr sz="2500">
                <a:solidFill>
                  <a:srgbClr val="302652"/>
                </a:solidFill>
                <a:latin typeface="+mn-lt"/>
                <a:ea typeface="+mn-ea"/>
                <a:cs typeface="+mn-cs"/>
                <a:sym typeface="Optima Cyr"/>
              </a:defRPr>
            </a:lvl1pPr>
          </a:lstStyle>
          <a:p>
            <a:r>
              <a:t>Есть ли вопросы?</a:t>
            </a:r>
          </a:p>
        </p:txBody>
      </p:sp>
      <p:sp>
        <p:nvSpPr>
          <p:cNvPr id="179" name="Мои контакты: почта, телефон, ВК."/>
          <p:cNvSpPr txBox="1">
            <a:spLocks noGrp="1"/>
          </p:cNvSpPr>
          <p:nvPr>
            <p:ph type="body" sz="quarter" idx="15" hasCustomPrompt="1"/>
          </p:nvPr>
        </p:nvSpPr>
        <p:spPr>
          <a:xfrm>
            <a:off x="1656603" y="4522240"/>
            <a:ext cx="5309143" cy="456852"/>
          </a:xfrm>
          <a:prstGeom prst="rect">
            <a:avLst/>
          </a:prstGeom>
        </p:spPr>
        <p:txBody>
          <a:bodyPr wrap="none" anchor="ctr">
            <a:spAutoFit/>
          </a:bodyPr>
          <a:lstStyle>
            <a:lvl1pPr algn="l" defTabSz="1218859">
              <a:defRPr sz="2500">
                <a:solidFill>
                  <a:srgbClr val="302652"/>
                </a:solidFill>
                <a:latin typeface="+mn-lt"/>
                <a:ea typeface="+mn-ea"/>
                <a:cs typeface="+mn-cs"/>
                <a:sym typeface="Optima Cyr"/>
              </a:defRPr>
            </a:lvl1pPr>
          </a:lstStyle>
          <a:p>
            <a:r>
              <a:t>Мои контакты: почта, телефон, ВК.</a:t>
            </a:r>
          </a:p>
        </p:txBody>
      </p:sp>
      <p:sp>
        <p:nvSpPr>
          <p:cNvPr id="18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AAC27DB5-F5C1-4009-A512-1815A8FB64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Текст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Треугольник"/>
          <p:cNvSpPr/>
          <p:nvPr/>
        </p:nvSpPr>
        <p:spPr>
          <a:xfrm>
            <a:off x="5347" y="-447"/>
            <a:ext cx="9144001" cy="68588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302652"/>
          </a:solidFill>
          <a:ln w="12700">
            <a:miter lim="400000"/>
          </a:ln>
        </p:spPr>
        <p:txBody>
          <a:bodyPr lIns="35717" tIns="35717" rIns="35717" bIns="35717" anchor="ctr"/>
          <a:lstStyle/>
          <a:p>
            <a:pPr algn="ctr" defTabSz="410751">
              <a:lnSpc>
                <a:spcPct val="100000"/>
              </a:lnSpc>
              <a:spcBef>
                <a:spcPts val="0"/>
              </a:spcBef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60" name="Треугольник"/>
          <p:cNvSpPr/>
          <p:nvPr/>
        </p:nvSpPr>
        <p:spPr>
          <a:xfrm>
            <a:off x="1950" y="-13943"/>
            <a:ext cx="9242002" cy="68858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A8A0CE"/>
          </a:solidFill>
          <a:ln w="12700">
            <a:miter lim="400000"/>
          </a:ln>
        </p:spPr>
        <p:txBody>
          <a:bodyPr lIns="35717" tIns="35717" rIns="35717" bIns="35717" anchor="ctr"/>
          <a:lstStyle/>
          <a:p>
            <a:pPr algn="ctr" defTabSz="410751">
              <a:lnSpc>
                <a:spcPct val="100000"/>
              </a:lnSpc>
              <a:spcBef>
                <a:spcPts val="0"/>
              </a:spcBef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61" name="Прямоугольник"/>
          <p:cNvSpPr/>
          <p:nvPr/>
        </p:nvSpPr>
        <p:spPr>
          <a:xfrm>
            <a:off x="778703" y="1315980"/>
            <a:ext cx="7947740" cy="3693989"/>
          </a:xfrm>
          <a:prstGeom prst="rect">
            <a:avLst/>
          </a:prstGeom>
          <a:ln w="101600">
            <a:solidFill>
              <a:srgbClr val="302652"/>
            </a:solidFill>
            <a:miter lim="400000"/>
          </a:ln>
        </p:spPr>
        <p:txBody>
          <a:bodyPr lIns="35717" tIns="35717" rIns="35717" bIns="35717" anchor="ctr"/>
          <a:lstStyle/>
          <a:p>
            <a:pPr algn="ctr" defTabSz="410751">
              <a:lnSpc>
                <a:spcPct val="100000"/>
              </a:lnSpc>
              <a:spcBef>
                <a:spcPts val="0"/>
              </a:spcBef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grpSp>
        <p:nvGrpSpPr>
          <p:cNvPr id="67" name="Группа"/>
          <p:cNvGrpSpPr/>
          <p:nvPr/>
        </p:nvGrpSpPr>
        <p:grpSpPr>
          <a:xfrm>
            <a:off x="7129067" y="5266604"/>
            <a:ext cx="1413605" cy="1606823"/>
            <a:chOff x="0" y="0"/>
            <a:chExt cx="2010459" cy="2285257"/>
          </a:xfrm>
        </p:grpSpPr>
        <p:sp>
          <p:nvSpPr>
            <p:cNvPr id="62" name="Линия"/>
            <p:cNvSpPr/>
            <p:nvPr/>
          </p:nvSpPr>
          <p:spPr>
            <a:xfrm flipV="1">
              <a:off x="2010459" y="0"/>
              <a:ext cx="1" cy="2285259"/>
            </a:xfrm>
            <a:prstGeom prst="line">
              <a:avLst/>
            </a:prstGeom>
            <a:noFill/>
            <a:ln w="635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63" name="Линия"/>
            <p:cNvSpPr/>
            <p:nvPr/>
          </p:nvSpPr>
          <p:spPr>
            <a:xfrm flipV="1">
              <a:off x="1509639" y="0"/>
              <a:ext cx="1" cy="2285259"/>
            </a:xfrm>
            <a:prstGeom prst="line">
              <a:avLst/>
            </a:prstGeom>
            <a:noFill/>
            <a:ln w="635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64" name="Линия"/>
            <p:cNvSpPr/>
            <p:nvPr/>
          </p:nvSpPr>
          <p:spPr>
            <a:xfrm flipV="1">
              <a:off x="1008819" y="0"/>
              <a:ext cx="1" cy="2285259"/>
            </a:xfrm>
            <a:prstGeom prst="line">
              <a:avLst/>
            </a:prstGeom>
            <a:noFill/>
            <a:ln w="635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65" name="Линия"/>
            <p:cNvSpPr/>
            <p:nvPr/>
          </p:nvSpPr>
          <p:spPr>
            <a:xfrm flipV="1">
              <a:off x="504410" y="0"/>
              <a:ext cx="1" cy="2285259"/>
            </a:xfrm>
            <a:prstGeom prst="line">
              <a:avLst/>
            </a:prstGeom>
            <a:noFill/>
            <a:ln w="635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66" name="Линия"/>
            <p:cNvSpPr/>
            <p:nvPr/>
          </p:nvSpPr>
          <p:spPr>
            <a:xfrm flipV="1">
              <a:off x="-1" y="0"/>
              <a:ext cx="2" cy="2285259"/>
            </a:xfrm>
            <a:prstGeom prst="line">
              <a:avLst/>
            </a:prstGeom>
            <a:noFill/>
            <a:ln w="635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68" name="Прямоугольник"/>
          <p:cNvSpPr/>
          <p:nvPr/>
        </p:nvSpPr>
        <p:spPr>
          <a:xfrm>
            <a:off x="1197761" y="1735829"/>
            <a:ext cx="7947740" cy="3693989"/>
          </a:xfrm>
          <a:prstGeom prst="rect">
            <a:avLst/>
          </a:prstGeom>
          <a:solidFill>
            <a:srgbClr val="C7CDEA"/>
          </a:solidFill>
          <a:ln w="12700">
            <a:miter lim="400000"/>
          </a:ln>
        </p:spPr>
        <p:txBody>
          <a:bodyPr lIns="35717" tIns="35717" rIns="35717" bIns="35717" anchor="ctr"/>
          <a:lstStyle/>
          <a:p>
            <a:pPr algn="ctr" defTabSz="410751">
              <a:lnSpc>
                <a:spcPct val="100000"/>
              </a:lnSpc>
              <a:spcBef>
                <a:spcPts val="0"/>
              </a:spcBef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69" name="Уровень текста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553208" y="2859797"/>
            <a:ext cx="6879976" cy="2185890"/>
          </a:xfrm>
          <a:prstGeom prst="rect">
            <a:avLst/>
          </a:prstGeom>
        </p:spPr>
        <p:txBody>
          <a:bodyPr/>
          <a:lstStyle>
            <a:lvl1pPr algn="l" defTabSz="1218859">
              <a:lnSpc>
                <a:spcPct val="90000"/>
              </a:lnSpc>
              <a:spcBef>
                <a:spcPts val="914"/>
              </a:spcBef>
              <a:defRPr sz="2500" spc="-25"/>
            </a:lvl1pPr>
            <a:lvl2pPr algn="l" defTabSz="1218859">
              <a:lnSpc>
                <a:spcPct val="90000"/>
              </a:lnSpc>
              <a:spcBef>
                <a:spcPts val="914"/>
              </a:spcBef>
              <a:defRPr sz="2500" spc="-25"/>
            </a:lvl2pPr>
            <a:lvl3pPr algn="l" defTabSz="1218859">
              <a:lnSpc>
                <a:spcPct val="90000"/>
              </a:lnSpc>
              <a:spcBef>
                <a:spcPts val="914"/>
              </a:spcBef>
              <a:defRPr sz="2500" spc="-25"/>
            </a:lvl3pPr>
            <a:lvl4pPr algn="l" defTabSz="1218859">
              <a:lnSpc>
                <a:spcPct val="90000"/>
              </a:lnSpc>
              <a:spcBef>
                <a:spcPts val="914"/>
              </a:spcBef>
              <a:defRPr sz="2500" spc="-25"/>
            </a:lvl4pPr>
            <a:lvl5pPr algn="l" defTabSz="1218859">
              <a:lnSpc>
                <a:spcPct val="90000"/>
              </a:lnSpc>
              <a:spcBef>
                <a:spcPts val="914"/>
              </a:spcBef>
              <a:defRPr sz="2500" spc="-25"/>
            </a:lvl5pPr>
          </a:lstStyle>
          <a:p>
            <a:r>
              <a:t>В идеале на слайде должно быть одно короткое предложение.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0" name="О чем этот слайд?"/>
          <p:cNvSpPr txBox="1">
            <a:spLocks noGrp="1"/>
          </p:cNvSpPr>
          <p:nvPr>
            <p:ph type="title" hasCustomPrompt="1"/>
          </p:nvPr>
        </p:nvSpPr>
        <p:spPr>
          <a:xfrm>
            <a:off x="1553766" y="2017151"/>
            <a:ext cx="6950297" cy="621730"/>
          </a:xfrm>
          <a:prstGeom prst="rect">
            <a:avLst/>
          </a:prstGeom>
        </p:spPr>
        <p:txBody>
          <a:bodyPr anchor="t"/>
          <a:lstStyle>
            <a:lvl1pPr algn="l"/>
          </a:lstStyle>
          <a:p>
            <a:r>
              <a:t>О чем этот слайд?</a:t>
            </a:r>
          </a:p>
        </p:txBody>
      </p:sp>
      <p:pic>
        <p:nvPicPr>
          <p:cNvPr id="71" name="белый зигзаг.png" descr="белый зигзаг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6705" y="185387"/>
            <a:ext cx="2736783" cy="2736783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72" name="белый зигзаг.png" descr="белый зигзаг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6705" y="-331481"/>
            <a:ext cx="2736783" cy="2736783"/>
          </a:xfrm>
          <a:prstGeom prst="rect">
            <a:avLst/>
          </a:prstGeom>
          <a:ln w="12700">
            <a:miter lim="400000"/>
            <a:headEnd/>
            <a:tailEnd/>
          </a:ln>
        </p:spPr>
      </p:pic>
      <p:grpSp>
        <p:nvGrpSpPr>
          <p:cNvPr id="76" name="Группа"/>
          <p:cNvGrpSpPr/>
          <p:nvPr/>
        </p:nvGrpSpPr>
        <p:grpSpPr>
          <a:xfrm>
            <a:off x="348482" y="5738391"/>
            <a:ext cx="1479642" cy="312358"/>
            <a:chOff x="0" y="0"/>
            <a:chExt cx="2104379" cy="444242"/>
          </a:xfrm>
        </p:grpSpPr>
        <p:sp>
          <p:nvSpPr>
            <p:cNvPr id="73" name="Кружок"/>
            <p:cNvSpPr/>
            <p:nvPr/>
          </p:nvSpPr>
          <p:spPr>
            <a:xfrm>
              <a:off x="1660136" y="0"/>
              <a:ext cx="444244" cy="444243"/>
            </a:xfrm>
            <a:prstGeom prst="ellipse">
              <a:avLst/>
            </a:prstGeom>
            <a:solidFill>
              <a:srgbClr val="FD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410751">
                <a:lnSpc>
                  <a:spcPct val="100000"/>
                </a:lnSpc>
                <a:spcBef>
                  <a:spcPts val="0"/>
                </a:spcBef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74" name="Кружок"/>
            <p:cNvSpPr/>
            <p:nvPr/>
          </p:nvSpPr>
          <p:spPr>
            <a:xfrm>
              <a:off x="830068" y="0"/>
              <a:ext cx="444244" cy="444243"/>
            </a:xfrm>
            <a:prstGeom prst="ellipse">
              <a:avLst/>
            </a:prstGeom>
            <a:solidFill>
              <a:srgbClr val="FD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410751">
                <a:lnSpc>
                  <a:spcPct val="100000"/>
                </a:lnSpc>
                <a:spcBef>
                  <a:spcPts val="0"/>
                </a:spcBef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75" name="Кружок"/>
            <p:cNvSpPr/>
            <p:nvPr/>
          </p:nvSpPr>
          <p:spPr>
            <a:xfrm>
              <a:off x="0" y="0"/>
              <a:ext cx="444243" cy="444243"/>
            </a:xfrm>
            <a:prstGeom prst="ellipse">
              <a:avLst/>
            </a:prstGeom>
            <a:solidFill>
              <a:srgbClr val="FD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410751">
                <a:lnSpc>
                  <a:spcPct val="100000"/>
                </a:lnSpc>
                <a:spcBef>
                  <a:spcPts val="0"/>
                </a:spcBef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sp>
        <p:nvSpPr>
          <p:cNvPr id="7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AAC27DB5-F5C1-4009-A512-1815A8FB64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Текст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Прямоугольник"/>
          <p:cNvSpPr/>
          <p:nvPr/>
        </p:nvSpPr>
        <p:spPr>
          <a:xfrm>
            <a:off x="778703" y="1315980"/>
            <a:ext cx="7947740" cy="3693989"/>
          </a:xfrm>
          <a:prstGeom prst="rect">
            <a:avLst/>
          </a:prstGeom>
          <a:ln w="101600">
            <a:solidFill>
              <a:srgbClr val="302652"/>
            </a:solidFill>
            <a:miter lim="400000"/>
          </a:ln>
        </p:spPr>
        <p:txBody>
          <a:bodyPr lIns="35717" tIns="35717" rIns="35717" bIns="35717" anchor="ctr"/>
          <a:lstStyle/>
          <a:p>
            <a:pPr algn="ctr" defTabSz="410751">
              <a:lnSpc>
                <a:spcPct val="100000"/>
              </a:lnSpc>
              <a:spcBef>
                <a:spcPts val="0"/>
              </a:spcBef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85" name="Линия"/>
          <p:cNvSpPr/>
          <p:nvPr/>
        </p:nvSpPr>
        <p:spPr>
          <a:xfrm flipV="1">
            <a:off x="1791828" y="1025650"/>
            <a:ext cx="1" cy="5981233"/>
          </a:xfrm>
          <a:prstGeom prst="line">
            <a:avLst/>
          </a:prstGeom>
          <a:ln w="63500">
            <a:solidFill>
              <a:srgbClr val="FFFFFF"/>
            </a:solidFill>
            <a:miter lim="400000"/>
          </a:ln>
        </p:spPr>
        <p:txBody>
          <a:bodyPr lIns="35717" tIns="35717" rIns="35717" bIns="35717" anchor="ctr"/>
          <a:lstStyle/>
          <a:p>
            <a:endParaRPr/>
          </a:p>
        </p:txBody>
      </p:sp>
      <p:sp>
        <p:nvSpPr>
          <p:cNvPr id="86" name="Линия"/>
          <p:cNvSpPr/>
          <p:nvPr/>
        </p:nvSpPr>
        <p:spPr>
          <a:xfrm flipV="1">
            <a:off x="1439689" y="1025650"/>
            <a:ext cx="1" cy="5981233"/>
          </a:xfrm>
          <a:prstGeom prst="line">
            <a:avLst/>
          </a:prstGeom>
          <a:ln w="63500">
            <a:solidFill>
              <a:srgbClr val="FFFFFF"/>
            </a:solidFill>
            <a:miter lim="400000"/>
          </a:ln>
        </p:spPr>
        <p:txBody>
          <a:bodyPr lIns="35717" tIns="35717" rIns="35717" bIns="35717" anchor="ctr"/>
          <a:lstStyle/>
          <a:p>
            <a:endParaRPr/>
          </a:p>
        </p:txBody>
      </p:sp>
      <p:sp>
        <p:nvSpPr>
          <p:cNvPr id="87" name="Линия"/>
          <p:cNvSpPr/>
          <p:nvPr/>
        </p:nvSpPr>
        <p:spPr>
          <a:xfrm flipV="1">
            <a:off x="1087550" y="1025650"/>
            <a:ext cx="1" cy="5981233"/>
          </a:xfrm>
          <a:prstGeom prst="line">
            <a:avLst/>
          </a:prstGeom>
          <a:ln w="63500">
            <a:solidFill>
              <a:srgbClr val="FFFFFF"/>
            </a:solidFill>
            <a:miter lim="400000"/>
          </a:ln>
        </p:spPr>
        <p:txBody>
          <a:bodyPr lIns="35717" tIns="35717" rIns="35717" bIns="35717" anchor="ctr"/>
          <a:lstStyle/>
          <a:p>
            <a:endParaRPr/>
          </a:p>
        </p:txBody>
      </p:sp>
      <p:sp>
        <p:nvSpPr>
          <p:cNvPr id="88" name="Линия"/>
          <p:cNvSpPr/>
          <p:nvPr/>
        </p:nvSpPr>
        <p:spPr>
          <a:xfrm flipV="1">
            <a:off x="732887" y="1025650"/>
            <a:ext cx="1" cy="5981233"/>
          </a:xfrm>
          <a:prstGeom prst="line">
            <a:avLst/>
          </a:prstGeom>
          <a:ln w="63500">
            <a:solidFill>
              <a:srgbClr val="FFFFFF"/>
            </a:solidFill>
            <a:miter lim="400000"/>
          </a:ln>
        </p:spPr>
        <p:txBody>
          <a:bodyPr lIns="35717" tIns="35717" rIns="35717" bIns="35717" anchor="ctr"/>
          <a:lstStyle/>
          <a:p>
            <a:endParaRPr/>
          </a:p>
        </p:txBody>
      </p:sp>
      <p:sp>
        <p:nvSpPr>
          <p:cNvPr id="89" name="Линия"/>
          <p:cNvSpPr/>
          <p:nvPr/>
        </p:nvSpPr>
        <p:spPr>
          <a:xfrm flipV="1">
            <a:off x="378224" y="1025650"/>
            <a:ext cx="1" cy="5981233"/>
          </a:xfrm>
          <a:prstGeom prst="line">
            <a:avLst/>
          </a:prstGeom>
          <a:ln w="63500">
            <a:solidFill>
              <a:srgbClr val="FFFFFF"/>
            </a:solidFill>
            <a:miter lim="400000"/>
          </a:ln>
        </p:spPr>
        <p:txBody>
          <a:bodyPr lIns="35717" tIns="35717" rIns="35717" bIns="35717" anchor="ctr"/>
          <a:lstStyle/>
          <a:p>
            <a:endParaRPr/>
          </a:p>
        </p:txBody>
      </p:sp>
      <p:sp>
        <p:nvSpPr>
          <p:cNvPr id="90" name="Прямоугольник"/>
          <p:cNvSpPr/>
          <p:nvPr/>
        </p:nvSpPr>
        <p:spPr>
          <a:xfrm>
            <a:off x="350078" y="1026726"/>
            <a:ext cx="7947740" cy="4804549"/>
          </a:xfrm>
          <a:prstGeom prst="rect">
            <a:avLst/>
          </a:prstGeom>
          <a:solidFill>
            <a:srgbClr val="A8A0CE"/>
          </a:solidFill>
          <a:ln w="12700">
            <a:miter lim="400000"/>
          </a:ln>
        </p:spPr>
        <p:txBody>
          <a:bodyPr lIns="35717" tIns="35717" rIns="35717" bIns="35717" anchor="ctr"/>
          <a:lstStyle/>
          <a:p>
            <a:pPr algn="ctr" defTabSz="410751">
              <a:lnSpc>
                <a:spcPct val="100000"/>
              </a:lnSpc>
              <a:spcBef>
                <a:spcPts val="0"/>
              </a:spcBef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91" name="Прямоугольник"/>
          <p:cNvSpPr/>
          <p:nvPr/>
        </p:nvSpPr>
        <p:spPr>
          <a:xfrm>
            <a:off x="1183" y="1428940"/>
            <a:ext cx="7947740" cy="4804549"/>
          </a:xfrm>
          <a:prstGeom prst="rect">
            <a:avLst/>
          </a:prstGeom>
          <a:solidFill>
            <a:srgbClr val="C7CDEA"/>
          </a:solidFill>
          <a:ln w="12700">
            <a:miter lim="400000"/>
          </a:ln>
        </p:spPr>
        <p:txBody>
          <a:bodyPr lIns="35717" tIns="35717" rIns="35717" bIns="35717" anchor="ctr"/>
          <a:lstStyle/>
          <a:p>
            <a:pPr algn="ctr" defTabSz="410751">
              <a:lnSpc>
                <a:spcPct val="100000"/>
              </a:lnSpc>
              <a:spcBef>
                <a:spcPts val="0"/>
              </a:spcBef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92" name="Уровень текста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356630" y="2734782"/>
            <a:ext cx="6879976" cy="2884151"/>
          </a:xfrm>
          <a:prstGeom prst="rect">
            <a:avLst/>
          </a:prstGeom>
        </p:spPr>
        <p:txBody>
          <a:bodyPr/>
          <a:lstStyle>
            <a:lvl1pPr algn="l" defTabSz="1218859">
              <a:lnSpc>
                <a:spcPct val="90000"/>
              </a:lnSpc>
              <a:spcBef>
                <a:spcPts val="914"/>
              </a:spcBef>
              <a:defRPr sz="2500" spc="-25"/>
            </a:lvl1pPr>
            <a:lvl2pPr algn="l" defTabSz="1218859">
              <a:lnSpc>
                <a:spcPct val="90000"/>
              </a:lnSpc>
              <a:spcBef>
                <a:spcPts val="914"/>
              </a:spcBef>
              <a:defRPr sz="2500" spc="-25"/>
            </a:lvl2pPr>
            <a:lvl3pPr algn="l" defTabSz="1218859">
              <a:lnSpc>
                <a:spcPct val="90000"/>
              </a:lnSpc>
              <a:spcBef>
                <a:spcPts val="914"/>
              </a:spcBef>
              <a:defRPr sz="2500" spc="-25"/>
            </a:lvl3pPr>
            <a:lvl4pPr algn="l" defTabSz="1218859">
              <a:lnSpc>
                <a:spcPct val="90000"/>
              </a:lnSpc>
              <a:spcBef>
                <a:spcPts val="914"/>
              </a:spcBef>
              <a:defRPr sz="2500" spc="-25"/>
            </a:lvl4pPr>
            <a:lvl5pPr algn="l" defTabSz="1218859">
              <a:lnSpc>
                <a:spcPct val="90000"/>
              </a:lnSpc>
              <a:spcBef>
                <a:spcPts val="914"/>
              </a:spcBef>
              <a:defRPr sz="2500" spc="-25"/>
            </a:lvl5pPr>
          </a:lstStyle>
          <a:p>
            <a:r>
              <a:t>В идеале на слайде должно быть одно короткое предложение.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3" name="О чем этот слайд?"/>
          <p:cNvSpPr txBox="1">
            <a:spLocks noGrp="1"/>
          </p:cNvSpPr>
          <p:nvPr>
            <p:ph type="title" hasCustomPrompt="1"/>
          </p:nvPr>
        </p:nvSpPr>
        <p:spPr>
          <a:xfrm>
            <a:off x="357188" y="1892135"/>
            <a:ext cx="6950297" cy="621730"/>
          </a:xfrm>
          <a:prstGeom prst="rect">
            <a:avLst/>
          </a:prstGeom>
        </p:spPr>
        <p:txBody>
          <a:bodyPr anchor="t"/>
          <a:lstStyle>
            <a:lvl1pPr algn="l"/>
          </a:lstStyle>
          <a:p>
            <a:r>
              <a:t>О чем этот слайд?</a:t>
            </a:r>
          </a:p>
        </p:txBody>
      </p:sp>
      <p:grpSp>
        <p:nvGrpSpPr>
          <p:cNvPr id="97" name="Группа"/>
          <p:cNvGrpSpPr/>
          <p:nvPr/>
        </p:nvGrpSpPr>
        <p:grpSpPr>
          <a:xfrm rot="16200000">
            <a:off x="7956576" y="874943"/>
            <a:ext cx="1479642" cy="312358"/>
            <a:chOff x="0" y="0"/>
            <a:chExt cx="2104379" cy="444242"/>
          </a:xfrm>
        </p:grpSpPr>
        <p:sp>
          <p:nvSpPr>
            <p:cNvPr id="94" name="Кружок"/>
            <p:cNvSpPr/>
            <p:nvPr/>
          </p:nvSpPr>
          <p:spPr>
            <a:xfrm>
              <a:off x="1660136" y="0"/>
              <a:ext cx="444244" cy="444243"/>
            </a:xfrm>
            <a:prstGeom prst="ellipse">
              <a:avLst/>
            </a:prstGeom>
            <a:solidFill>
              <a:srgbClr val="FD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410751">
                <a:lnSpc>
                  <a:spcPct val="100000"/>
                </a:lnSpc>
                <a:spcBef>
                  <a:spcPts val="0"/>
                </a:spcBef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95" name="Кружок"/>
            <p:cNvSpPr/>
            <p:nvPr/>
          </p:nvSpPr>
          <p:spPr>
            <a:xfrm>
              <a:off x="830068" y="0"/>
              <a:ext cx="444244" cy="444243"/>
            </a:xfrm>
            <a:prstGeom prst="ellipse">
              <a:avLst/>
            </a:prstGeom>
            <a:solidFill>
              <a:srgbClr val="FD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410751">
                <a:lnSpc>
                  <a:spcPct val="100000"/>
                </a:lnSpc>
                <a:spcBef>
                  <a:spcPts val="0"/>
                </a:spcBef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96" name="Кружок"/>
            <p:cNvSpPr/>
            <p:nvPr/>
          </p:nvSpPr>
          <p:spPr>
            <a:xfrm>
              <a:off x="0" y="0"/>
              <a:ext cx="444243" cy="444243"/>
            </a:xfrm>
            <a:prstGeom prst="ellipse">
              <a:avLst/>
            </a:prstGeom>
            <a:solidFill>
              <a:srgbClr val="FD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410751">
                <a:lnSpc>
                  <a:spcPct val="100000"/>
                </a:lnSpc>
                <a:spcBef>
                  <a:spcPts val="0"/>
                </a:spcBef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sp>
        <p:nvSpPr>
          <p:cNvPr id="98" name="Овал"/>
          <p:cNvSpPr/>
          <p:nvPr/>
        </p:nvSpPr>
        <p:spPr>
          <a:xfrm>
            <a:off x="7234059" y="3808150"/>
            <a:ext cx="2180921" cy="2142219"/>
          </a:xfrm>
          <a:prstGeom prst="ellipse">
            <a:avLst/>
          </a:prstGeom>
          <a:ln w="76200">
            <a:solidFill>
              <a:srgbClr val="FFFFFF"/>
            </a:solidFill>
            <a:miter lim="400000"/>
          </a:ln>
        </p:spPr>
        <p:txBody>
          <a:bodyPr lIns="35717" tIns="35717" rIns="35717" bIns="35717" anchor="ctr"/>
          <a:lstStyle/>
          <a:p>
            <a:pPr algn="ctr" defTabSz="410751">
              <a:lnSpc>
                <a:spcPct val="100000"/>
              </a:lnSpc>
              <a:spcBef>
                <a:spcPts val="0"/>
              </a:spcBef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99" name="белые палочки.png" descr="белые палочки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424" y="266406"/>
            <a:ext cx="2162531" cy="152943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0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AAC27DB5-F5C1-4009-A512-1815A8FB64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Что сравниваетс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Прямоугольник"/>
          <p:cNvSpPr/>
          <p:nvPr/>
        </p:nvSpPr>
        <p:spPr>
          <a:xfrm>
            <a:off x="998329" y="1468912"/>
            <a:ext cx="7846699" cy="5052917"/>
          </a:xfrm>
          <a:prstGeom prst="rect">
            <a:avLst/>
          </a:prstGeom>
          <a:solidFill>
            <a:srgbClr val="C7CDEA"/>
          </a:solidFill>
          <a:ln w="12700">
            <a:miter lim="400000"/>
          </a:ln>
        </p:spPr>
        <p:txBody>
          <a:bodyPr lIns="35717" tIns="35717" rIns="35717" bIns="35717" anchor="ctr"/>
          <a:lstStyle/>
          <a:p>
            <a:pPr algn="ctr" defTabSz="410751">
              <a:lnSpc>
                <a:spcPct val="100000"/>
              </a:lnSpc>
              <a:spcBef>
                <a:spcPts val="0"/>
              </a:spcBef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graphicFrame>
        <p:nvGraphicFramePr>
          <p:cNvPr id="108" name="Таблица"/>
          <p:cNvGraphicFramePr/>
          <p:nvPr/>
        </p:nvGraphicFramePr>
        <p:xfrm>
          <a:off x="5158780" y="1826186"/>
          <a:ext cx="3422815" cy="4548330"/>
        </p:xfrm>
        <a:graphic>
          <a:graphicData uri="http://schemas.openxmlformats.org/drawingml/2006/table">
            <a:tbl>
              <a:tblPr/>
              <a:tblGrid>
                <a:gridCol w="3422815"/>
              </a:tblGrid>
              <a:tr h="703351">
                <a:tc>
                  <a:txBody>
                    <a:bodyPr/>
                    <a:lstStyle/>
                    <a:p>
                      <a:pPr>
                        <a:defRPr sz="2400"/>
                      </a:pPr>
                      <a:endParaRPr sz="1700"/>
                    </a:p>
                  </a:txBody>
                  <a:tcPr marL="35719" marR="35719" marT="35719" marB="35719" anchor="ctr" horzOverflow="overflow">
                    <a:lnL w="63500">
                      <a:solidFill>
                        <a:srgbClr val="302652"/>
                      </a:solidFill>
                      <a:miter lim="400000"/>
                    </a:lnL>
                    <a:lnR w="63500">
                      <a:solidFill>
                        <a:srgbClr val="302652"/>
                      </a:solidFill>
                      <a:miter lim="400000"/>
                    </a:lnR>
                    <a:lnT w="63500">
                      <a:solidFill>
                        <a:srgbClr val="302652"/>
                      </a:solidFill>
                      <a:miter lim="400000"/>
                    </a:lnT>
                    <a:lnB w="635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  <a:tr h="3844979">
                <a:tc>
                  <a:txBody>
                    <a:bodyPr/>
                    <a:lstStyle/>
                    <a:p>
                      <a:pPr>
                        <a:defRPr sz="2200"/>
                      </a:pPr>
                      <a:endParaRPr sz="1500"/>
                    </a:p>
                  </a:txBody>
                  <a:tcPr marL="35719" marR="35719" marT="35719" marB="35719" anchor="ctr" horzOverflow="overflow">
                    <a:lnL w="63500">
                      <a:solidFill>
                        <a:srgbClr val="302652"/>
                      </a:solidFill>
                      <a:miter lim="400000"/>
                    </a:lnL>
                    <a:lnR w="63500">
                      <a:solidFill>
                        <a:srgbClr val="302652"/>
                      </a:solidFill>
                      <a:miter lim="400000"/>
                    </a:lnR>
                    <a:lnT w="63500">
                      <a:solidFill>
                        <a:srgbClr val="000000"/>
                      </a:solidFill>
                      <a:miter lim="400000"/>
                    </a:lnT>
                    <a:lnB w="63500">
                      <a:solidFill>
                        <a:srgbClr val="302652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sp>
        <p:nvSpPr>
          <p:cNvPr id="109" name="Что сравнивается?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883761" y="535185"/>
            <a:ext cx="4693205" cy="589196"/>
          </a:xfrm>
          <a:prstGeom prst="rect">
            <a:avLst/>
          </a:prstGeom>
        </p:spPr>
        <p:txBody>
          <a:bodyPr wrap="none" anchor="ctr">
            <a:spAutoFit/>
          </a:bodyPr>
          <a:lstStyle>
            <a:lvl1pPr algn="l" defTabSz="1218859">
              <a:lnSpc>
                <a:spcPct val="80000"/>
              </a:lnSpc>
              <a:defRPr sz="4200" spc="-84">
                <a:solidFill>
                  <a:srgbClr val="FFFFFF"/>
                </a:solidFill>
                <a:latin typeface="+mn-lt"/>
                <a:ea typeface="+mn-ea"/>
                <a:cs typeface="+mn-cs"/>
                <a:sym typeface="Optima Cyr"/>
              </a:defRPr>
            </a:lvl1pPr>
          </a:lstStyle>
          <a:p>
            <a:r>
              <a:t>Что сравнивается?</a:t>
            </a:r>
          </a:p>
        </p:txBody>
      </p:sp>
      <p:graphicFrame>
        <p:nvGraphicFramePr>
          <p:cNvPr id="110" name="Таблица"/>
          <p:cNvGraphicFramePr/>
          <p:nvPr/>
        </p:nvGraphicFramePr>
        <p:xfrm>
          <a:off x="1260735" y="1826186"/>
          <a:ext cx="3422815" cy="4548330"/>
        </p:xfrm>
        <a:graphic>
          <a:graphicData uri="http://schemas.openxmlformats.org/drawingml/2006/table">
            <a:tbl>
              <a:tblPr/>
              <a:tblGrid>
                <a:gridCol w="3422815"/>
              </a:tblGrid>
              <a:tr h="703351">
                <a:tc>
                  <a:txBody>
                    <a:bodyPr/>
                    <a:lstStyle/>
                    <a:p>
                      <a:pPr>
                        <a:defRPr sz="2400"/>
                      </a:pPr>
                      <a:endParaRPr sz="1700"/>
                    </a:p>
                  </a:txBody>
                  <a:tcPr marL="35719" marR="35719" marT="35719" marB="35719" anchor="ctr" horzOverflow="overflow">
                    <a:lnL w="63500">
                      <a:solidFill>
                        <a:srgbClr val="302652"/>
                      </a:solidFill>
                      <a:miter lim="400000"/>
                    </a:lnL>
                    <a:lnR w="63500">
                      <a:solidFill>
                        <a:srgbClr val="302652"/>
                      </a:solidFill>
                      <a:miter lim="400000"/>
                    </a:lnR>
                    <a:lnT w="63500">
                      <a:solidFill>
                        <a:srgbClr val="302652"/>
                      </a:solidFill>
                      <a:miter lim="400000"/>
                    </a:lnT>
                    <a:lnB w="635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  <a:tr h="3844979">
                <a:tc>
                  <a:txBody>
                    <a:bodyPr/>
                    <a:lstStyle/>
                    <a:p>
                      <a:pPr>
                        <a:defRPr sz="2200"/>
                      </a:pPr>
                      <a:endParaRPr sz="1500"/>
                    </a:p>
                  </a:txBody>
                  <a:tcPr marL="35719" marR="35719" marT="35719" marB="35719" anchor="ctr" horzOverflow="overflow">
                    <a:lnL w="63500">
                      <a:solidFill>
                        <a:srgbClr val="302652"/>
                      </a:solidFill>
                      <a:miter lim="400000"/>
                    </a:lnL>
                    <a:lnR w="63500">
                      <a:solidFill>
                        <a:srgbClr val="302652"/>
                      </a:solidFill>
                      <a:miter lim="400000"/>
                    </a:lnR>
                    <a:lnT w="63500">
                      <a:solidFill>
                        <a:srgbClr val="000000"/>
                      </a:solidFill>
                      <a:miter lim="400000"/>
                    </a:lnT>
                    <a:lnB w="63500">
                      <a:solidFill>
                        <a:srgbClr val="302652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sp>
        <p:nvSpPr>
          <p:cNvPr id="111" name="Кружок"/>
          <p:cNvSpPr/>
          <p:nvPr/>
        </p:nvSpPr>
        <p:spPr>
          <a:xfrm>
            <a:off x="8645004" y="834338"/>
            <a:ext cx="312359" cy="312359"/>
          </a:xfrm>
          <a:prstGeom prst="ellipse">
            <a:avLst/>
          </a:prstGeom>
          <a:solidFill>
            <a:srgbClr val="FDFFFF"/>
          </a:solidFill>
          <a:ln w="12700">
            <a:miter lim="400000"/>
          </a:ln>
        </p:spPr>
        <p:txBody>
          <a:bodyPr lIns="35717" tIns="35717" rIns="35717" bIns="35717" anchor="ctr"/>
          <a:lstStyle/>
          <a:p>
            <a:pPr algn="ctr" defTabSz="410751">
              <a:lnSpc>
                <a:spcPct val="100000"/>
              </a:lnSpc>
              <a:spcBef>
                <a:spcPts val="0"/>
              </a:spcBef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12" name="Кружок"/>
          <p:cNvSpPr/>
          <p:nvPr/>
        </p:nvSpPr>
        <p:spPr>
          <a:xfrm>
            <a:off x="8061363" y="834338"/>
            <a:ext cx="312359" cy="312359"/>
          </a:xfrm>
          <a:prstGeom prst="ellipse">
            <a:avLst/>
          </a:prstGeom>
          <a:solidFill>
            <a:srgbClr val="FDFFFF"/>
          </a:solidFill>
          <a:ln w="12700">
            <a:miter lim="400000"/>
          </a:ln>
        </p:spPr>
        <p:txBody>
          <a:bodyPr lIns="35717" tIns="35717" rIns="35717" bIns="35717" anchor="ctr"/>
          <a:lstStyle/>
          <a:p>
            <a:pPr algn="ctr" defTabSz="410751">
              <a:lnSpc>
                <a:spcPct val="100000"/>
              </a:lnSpc>
              <a:spcBef>
                <a:spcPts val="0"/>
              </a:spcBef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13" name="Кружок"/>
          <p:cNvSpPr/>
          <p:nvPr/>
        </p:nvSpPr>
        <p:spPr>
          <a:xfrm>
            <a:off x="7477722" y="834338"/>
            <a:ext cx="312358" cy="312359"/>
          </a:xfrm>
          <a:prstGeom prst="ellipse">
            <a:avLst/>
          </a:prstGeom>
          <a:solidFill>
            <a:srgbClr val="FDFFFF"/>
          </a:solidFill>
          <a:ln w="12700">
            <a:miter lim="400000"/>
          </a:ln>
        </p:spPr>
        <p:txBody>
          <a:bodyPr lIns="35717" tIns="35717" rIns="35717" bIns="35717" anchor="ctr"/>
          <a:lstStyle/>
          <a:p>
            <a:pPr algn="ctr" defTabSz="410751">
              <a:lnSpc>
                <a:spcPct val="100000"/>
              </a:lnSpc>
              <a:spcBef>
                <a:spcPts val="0"/>
              </a:spcBef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14" name="Линия"/>
          <p:cNvSpPr/>
          <p:nvPr/>
        </p:nvSpPr>
        <p:spPr>
          <a:xfrm>
            <a:off x="3918" y="1095779"/>
            <a:ext cx="6115461" cy="1"/>
          </a:xfrm>
          <a:prstGeom prst="line">
            <a:avLst/>
          </a:prstGeom>
          <a:ln w="88900">
            <a:solidFill>
              <a:srgbClr val="FFFFFF"/>
            </a:solidFill>
            <a:miter lim="400000"/>
          </a:ln>
        </p:spPr>
        <p:txBody>
          <a:bodyPr lIns="35717" tIns="35717" rIns="35717" bIns="35717" anchor="ctr"/>
          <a:lstStyle/>
          <a:p>
            <a:endParaRPr/>
          </a:p>
        </p:txBody>
      </p:sp>
      <p:pic>
        <p:nvPicPr>
          <p:cNvPr id="115" name="белый зигзаг.png" descr="белый зигзаг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704508" y="4119591"/>
            <a:ext cx="2736783" cy="2736783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16" name="Психоаналитическое направление"/>
          <p:cNvSpPr txBox="1">
            <a:spLocks noGrp="1"/>
          </p:cNvSpPr>
          <p:nvPr>
            <p:ph type="body" sz="quarter" idx="14" hasCustomPrompt="1"/>
          </p:nvPr>
        </p:nvSpPr>
        <p:spPr>
          <a:xfrm>
            <a:off x="1440765" y="1835295"/>
            <a:ext cx="3062756" cy="595352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r>
              <a:t>Психоаналитическое направление</a:t>
            </a:r>
          </a:p>
        </p:txBody>
      </p:sp>
      <p:sp>
        <p:nvSpPr>
          <p:cNvPr id="117" name="Терапия поведения"/>
          <p:cNvSpPr txBox="1">
            <a:spLocks noGrp="1"/>
          </p:cNvSpPr>
          <p:nvPr>
            <p:ph type="body" sz="quarter" idx="15" hasCustomPrompt="1"/>
          </p:nvPr>
        </p:nvSpPr>
        <p:spPr>
          <a:xfrm>
            <a:off x="5331344" y="1966100"/>
            <a:ext cx="3006249" cy="333742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r>
              <a:t>Терапия поведения</a:t>
            </a:r>
          </a:p>
        </p:txBody>
      </p:sp>
      <p:sp>
        <p:nvSpPr>
          <p:cNvPr id="118" name="Нажмите дважды"/>
          <p:cNvSpPr txBox="1">
            <a:spLocks noGrp="1"/>
          </p:cNvSpPr>
          <p:nvPr>
            <p:ph type="body" sz="quarter" idx="16" hasCustomPrompt="1"/>
          </p:nvPr>
        </p:nvSpPr>
        <p:spPr>
          <a:xfrm>
            <a:off x="5437822" y="2744129"/>
            <a:ext cx="2864731" cy="3492593"/>
          </a:xfrm>
          <a:prstGeom prst="rect">
            <a:avLst/>
          </a:prstGeom>
        </p:spPr>
        <p:txBody>
          <a:bodyPr/>
          <a:lstStyle>
            <a:lvl1pPr algn="l" defTabSz="1218859">
              <a:lnSpc>
                <a:spcPct val="110000"/>
              </a:lnSpc>
              <a:spcBef>
                <a:spcPts val="703"/>
              </a:spcBef>
            </a:lvl1pPr>
          </a:lstStyle>
          <a:p>
            <a:r>
              <a:t>Нажмите дважды</a:t>
            </a:r>
          </a:p>
        </p:txBody>
      </p:sp>
      <p:sp>
        <p:nvSpPr>
          <p:cNvPr id="119" name="Нажмите дважды"/>
          <p:cNvSpPr txBox="1">
            <a:spLocks noGrp="1"/>
          </p:cNvSpPr>
          <p:nvPr>
            <p:ph type="body" sz="quarter" idx="17" hasCustomPrompt="1"/>
          </p:nvPr>
        </p:nvSpPr>
        <p:spPr>
          <a:xfrm>
            <a:off x="1539778" y="2744129"/>
            <a:ext cx="2864731" cy="3492593"/>
          </a:xfrm>
          <a:prstGeom prst="rect">
            <a:avLst/>
          </a:prstGeom>
        </p:spPr>
        <p:txBody>
          <a:bodyPr/>
          <a:lstStyle>
            <a:lvl1pPr algn="l" defTabSz="1218859">
              <a:lnSpc>
                <a:spcPct val="110000"/>
              </a:lnSpc>
              <a:spcBef>
                <a:spcPts val="703"/>
              </a:spcBef>
            </a:lvl1pPr>
          </a:lstStyle>
          <a:p>
            <a:r>
              <a:t>Нажмите дважды</a:t>
            </a:r>
          </a:p>
        </p:txBody>
      </p:sp>
      <p:sp>
        <p:nvSpPr>
          <p:cNvPr id="12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AAC27DB5-F5C1-4009-A512-1815A8FB64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График/ Иллюстрация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Прямоугольник"/>
          <p:cNvSpPr/>
          <p:nvPr/>
        </p:nvSpPr>
        <p:spPr>
          <a:xfrm>
            <a:off x="-5887" y="1172475"/>
            <a:ext cx="8121267" cy="5413674"/>
          </a:xfrm>
          <a:prstGeom prst="rect">
            <a:avLst/>
          </a:prstGeom>
          <a:solidFill>
            <a:srgbClr val="C7CDEA"/>
          </a:solidFill>
          <a:ln w="12700">
            <a:miter lim="400000"/>
          </a:ln>
        </p:spPr>
        <p:txBody>
          <a:bodyPr lIns="35717" tIns="35717" rIns="35717" bIns="35717" anchor="ctr"/>
          <a:lstStyle/>
          <a:p>
            <a:pPr algn="ctr" defTabSz="410751">
              <a:lnSpc>
                <a:spcPct val="100000"/>
              </a:lnSpc>
              <a:spcBef>
                <a:spcPts val="0"/>
              </a:spcBef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28" name="Прямоугольник"/>
          <p:cNvSpPr/>
          <p:nvPr/>
        </p:nvSpPr>
        <p:spPr>
          <a:xfrm>
            <a:off x="324606" y="732317"/>
            <a:ext cx="8233113" cy="5566039"/>
          </a:xfrm>
          <a:prstGeom prst="rect">
            <a:avLst/>
          </a:prstGeom>
          <a:ln w="88900">
            <a:solidFill>
              <a:srgbClr val="FFFFFF"/>
            </a:solidFill>
            <a:miter lim="400000"/>
          </a:ln>
        </p:spPr>
        <p:txBody>
          <a:bodyPr lIns="35717" tIns="35717" rIns="35717" bIns="35717" anchor="ctr"/>
          <a:lstStyle/>
          <a:p>
            <a:pPr algn="ctr" defTabSz="410751">
              <a:lnSpc>
                <a:spcPct val="100000"/>
              </a:lnSpc>
              <a:spcBef>
                <a:spcPts val="0"/>
              </a:spcBef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29" name="Что на графике / фотографии?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474432" y="1393907"/>
            <a:ext cx="7525839" cy="589196"/>
          </a:xfrm>
          <a:prstGeom prst="rect">
            <a:avLst/>
          </a:prstGeom>
        </p:spPr>
        <p:txBody>
          <a:bodyPr wrap="none" anchor="ctr">
            <a:spAutoFit/>
          </a:bodyPr>
          <a:lstStyle>
            <a:lvl1pPr algn="l" defTabSz="1218859">
              <a:lnSpc>
                <a:spcPct val="80000"/>
              </a:lnSpc>
              <a:defRPr sz="4200" spc="-84">
                <a:solidFill>
                  <a:srgbClr val="302652"/>
                </a:solidFill>
                <a:latin typeface="+mn-lt"/>
                <a:ea typeface="+mn-ea"/>
                <a:cs typeface="+mn-cs"/>
                <a:sym typeface="Optima Cyr"/>
              </a:defRPr>
            </a:lvl1pPr>
          </a:lstStyle>
          <a:p>
            <a:r>
              <a:t>Что на графике / фотографии?</a:t>
            </a:r>
          </a:p>
        </p:txBody>
      </p:sp>
      <p:sp>
        <p:nvSpPr>
          <p:cNvPr id="130" name="Заполнитель для объектов"/>
          <p:cNvSpPr txBox="1">
            <a:spLocks noGrp="1"/>
          </p:cNvSpPr>
          <p:nvPr>
            <p:ph idx="3"/>
          </p:nvPr>
        </p:nvSpPr>
        <p:spPr>
          <a:xfrm>
            <a:off x="610985" y="2209690"/>
            <a:ext cx="7240285" cy="3899048"/>
          </a:xfrm>
          <a:prstGeom prst="rect">
            <a:avLst/>
          </a:prstGeom>
        </p:spPr>
        <p:txBody>
          <a:bodyPr anchor="ctr"/>
          <a:lstStyle/>
          <a:p>
            <a:pPr lvl="0" defTabSz="410751">
              <a:defRPr sz="38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ru-RU" smtClean="0"/>
              <a:t>Образец текста</a:t>
            </a:r>
          </a:p>
        </p:txBody>
      </p:sp>
      <p:sp>
        <p:nvSpPr>
          <p:cNvPr id="1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AAC27DB5-F5C1-4009-A512-1815A8FB64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График/ Иллюстрация  коп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Прямоугольник"/>
          <p:cNvSpPr/>
          <p:nvPr/>
        </p:nvSpPr>
        <p:spPr>
          <a:xfrm>
            <a:off x="-802" y="5416951"/>
            <a:ext cx="1106553" cy="143627"/>
          </a:xfrm>
          <a:prstGeom prst="rect">
            <a:avLst/>
          </a:prstGeom>
          <a:solidFill>
            <a:srgbClr val="FDFFFF"/>
          </a:solidFill>
          <a:ln w="12700">
            <a:miter lim="400000"/>
          </a:ln>
        </p:spPr>
        <p:txBody>
          <a:bodyPr lIns="35717" tIns="35717" rIns="35717" bIns="35717" anchor="ctr"/>
          <a:lstStyle/>
          <a:p>
            <a:pPr algn="ctr" defTabSz="410751">
              <a:lnSpc>
                <a:spcPct val="100000"/>
              </a:lnSpc>
              <a:spcBef>
                <a:spcPts val="0"/>
              </a:spcBef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39" name="Прямоугольник"/>
          <p:cNvSpPr/>
          <p:nvPr/>
        </p:nvSpPr>
        <p:spPr>
          <a:xfrm rot="16200000">
            <a:off x="1910899" y="463488"/>
            <a:ext cx="1246928" cy="142876"/>
          </a:xfrm>
          <a:prstGeom prst="rect">
            <a:avLst/>
          </a:prstGeom>
          <a:solidFill>
            <a:srgbClr val="FDFFFF"/>
          </a:solidFill>
          <a:ln w="12700">
            <a:miter lim="400000"/>
          </a:ln>
        </p:spPr>
        <p:txBody>
          <a:bodyPr lIns="35717" tIns="35717" rIns="35717" bIns="35717" anchor="ctr"/>
          <a:lstStyle/>
          <a:p>
            <a:pPr algn="ctr" defTabSz="410751">
              <a:lnSpc>
                <a:spcPct val="100000"/>
              </a:lnSpc>
              <a:spcBef>
                <a:spcPts val="0"/>
              </a:spcBef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40" name="Прямоугольник"/>
          <p:cNvSpPr/>
          <p:nvPr/>
        </p:nvSpPr>
        <p:spPr>
          <a:xfrm>
            <a:off x="-802" y="4791873"/>
            <a:ext cx="1106553" cy="143627"/>
          </a:xfrm>
          <a:prstGeom prst="rect">
            <a:avLst/>
          </a:prstGeom>
          <a:solidFill>
            <a:srgbClr val="FDFFFF"/>
          </a:solidFill>
          <a:ln w="12700">
            <a:miter lim="400000"/>
          </a:ln>
        </p:spPr>
        <p:txBody>
          <a:bodyPr lIns="35717" tIns="35717" rIns="35717" bIns="35717" anchor="ctr"/>
          <a:lstStyle/>
          <a:p>
            <a:pPr algn="ctr" defTabSz="410751">
              <a:lnSpc>
                <a:spcPct val="100000"/>
              </a:lnSpc>
              <a:spcBef>
                <a:spcPts val="0"/>
              </a:spcBef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41" name="Прямоугольник"/>
          <p:cNvSpPr/>
          <p:nvPr/>
        </p:nvSpPr>
        <p:spPr>
          <a:xfrm>
            <a:off x="1029957" y="1163546"/>
            <a:ext cx="8121267" cy="5413674"/>
          </a:xfrm>
          <a:prstGeom prst="rect">
            <a:avLst/>
          </a:prstGeom>
          <a:solidFill>
            <a:srgbClr val="C7CDEA"/>
          </a:solidFill>
          <a:ln w="12700">
            <a:miter lim="400000"/>
          </a:ln>
        </p:spPr>
        <p:txBody>
          <a:bodyPr lIns="35717" tIns="35717" rIns="35717" bIns="35717" anchor="ctr"/>
          <a:lstStyle/>
          <a:p>
            <a:pPr algn="ctr" defTabSz="410751">
              <a:lnSpc>
                <a:spcPct val="100000"/>
              </a:lnSpc>
              <a:spcBef>
                <a:spcPts val="0"/>
              </a:spcBef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42" name="Что на графике / фотографии?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1510276" y="1384977"/>
            <a:ext cx="7525839" cy="589196"/>
          </a:xfrm>
          <a:prstGeom prst="rect">
            <a:avLst/>
          </a:prstGeom>
        </p:spPr>
        <p:txBody>
          <a:bodyPr wrap="none" anchor="ctr">
            <a:spAutoFit/>
          </a:bodyPr>
          <a:lstStyle>
            <a:lvl1pPr algn="l" defTabSz="1218859">
              <a:lnSpc>
                <a:spcPct val="80000"/>
              </a:lnSpc>
              <a:defRPr sz="4200" spc="-84">
                <a:solidFill>
                  <a:srgbClr val="302652"/>
                </a:solidFill>
                <a:latin typeface="+mn-lt"/>
                <a:ea typeface="+mn-ea"/>
                <a:cs typeface="+mn-cs"/>
                <a:sym typeface="Optima Cyr"/>
              </a:defRPr>
            </a:lvl1pPr>
          </a:lstStyle>
          <a:p>
            <a:r>
              <a:t>Что на графике / фотографии?</a:t>
            </a:r>
          </a:p>
        </p:txBody>
      </p:sp>
      <p:sp>
        <p:nvSpPr>
          <p:cNvPr id="143" name="Заполнитель для объектов"/>
          <p:cNvSpPr txBox="1">
            <a:spLocks noGrp="1"/>
          </p:cNvSpPr>
          <p:nvPr>
            <p:ph idx="3"/>
          </p:nvPr>
        </p:nvSpPr>
        <p:spPr>
          <a:xfrm>
            <a:off x="1646829" y="2200761"/>
            <a:ext cx="7240285" cy="3899048"/>
          </a:xfrm>
          <a:prstGeom prst="rect">
            <a:avLst/>
          </a:prstGeom>
        </p:spPr>
        <p:txBody>
          <a:bodyPr anchor="ctr"/>
          <a:lstStyle/>
          <a:p>
            <a:pPr lvl="0" defTabSz="410751">
              <a:defRPr sz="38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ru-RU" smtClean="0"/>
              <a:t>Образец текста</a:t>
            </a:r>
          </a:p>
        </p:txBody>
      </p:sp>
      <p:sp>
        <p:nvSpPr>
          <p:cNvPr id="144" name="Овал"/>
          <p:cNvSpPr/>
          <p:nvPr/>
        </p:nvSpPr>
        <p:spPr>
          <a:xfrm>
            <a:off x="7787385" y="9801279"/>
            <a:ext cx="1467174" cy="1437751"/>
          </a:xfrm>
          <a:prstGeom prst="ellipse">
            <a:avLst/>
          </a:prstGeom>
          <a:ln w="76200">
            <a:solidFill>
              <a:srgbClr val="FFFFFF"/>
            </a:solidFill>
            <a:miter lim="400000"/>
          </a:ln>
        </p:spPr>
        <p:txBody>
          <a:bodyPr lIns="35717" tIns="35717" rIns="35717" bIns="35717" anchor="ctr"/>
          <a:lstStyle/>
          <a:p>
            <a:pPr algn="ctr" defTabSz="410751">
              <a:lnSpc>
                <a:spcPct val="100000"/>
              </a:lnSpc>
              <a:spcBef>
                <a:spcPts val="0"/>
              </a:spcBef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45" name="белый зигзаг.png" descr="белый зигзаг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7805" y="-434550"/>
            <a:ext cx="2736783" cy="2736783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46" name="Овал"/>
          <p:cNvSpPr/>
          <p:nvPr/>
        </p:nvSpPr>
        <p:spPr>
          <a:xfrm>
            <a:off x="7430512" y="4967252"/>
            <a:ext cx="2180921" cy="2142219"/>
          </a:xfrm>
          <a:prstGeom prst="ellipse">
            <a:avLst/>
          </a:prstGeom>
          <a:ln w="76200">
            <a:solidFill>
              <a:srgbClr val="FFFFFF"/>
            </a:solidFill>
            <a:miter lim="400000"/>
          </a:ln>
        </p:spPr>
        <p:txBody>
          <a:bodyPr lIns="35717" tIns="35717" rIns="35717" bIns="35717" anchor="ctr"/>
          <a:lstStyle/>
          <a:p>
            <a:pPr algn="ctr" defTabSz="410751">
              <a:lnSpc>
                <a:spcPct val="100000"/>
              </a:lnSpc>
              <a:spcBef>
                <a:spcPts val="0"/>
              </a:spcBef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47" name="Овал"/>
          <p:cNvSpPr/>
          <p:nvPr/>
        </p:nvSpPr>
        <p:spPr>
          <a:xfrm>
            <a:off x="-666111" y="1712069"/>
            <a:ext cx="2180921" cy="2142219"/>
          </a:xfrm>
          <a:prstGeom prst="ellipse">
            <a:avLst/>
          </a:prstGeom>
          <a:ln w="76200">
            <a:solidFill>
              <a:srgbClr val="FFFFFF"/>
            </a:solidFill>
            <a:miter lim="400000"/>
          </a:ln>
        </p:spPr>
        <p:txBody>
          <a:bodyPr lIns="35717" tIns="35717" rIns="35717" bIns="35717" anchor="ctr"/>
          <a:lstStyle/>
          <a:p>
            <a:pPr algn="ctr" defTabSz="410751">
              <a:lnSpc>
                <a:spcPct val="100000"/>
              </a:lnSpc>
              <a:spcBef>
                <a:spcPts val="0"/>
              </a:spcBef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4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AAC27DB5-F5C1-4009-A512-1815A8FB64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График/ Иллюстрация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" name="Группа"/>
          <p:cNvGrpSpPr/>
          <p:nvPr/>
        </p:nvGrpSpPr>
        <p:grpSpPr>
          <a:xfrm>
            <a:off x="1950" y="-13943"/>
            <a:ext cx="9242002" cy="6885886"/>
            <a:chOff x="0" y="0"/>
            <a:chExt cx="13144180" cy="9793258"/>
          </a:xfrm>
        </p:grpSpPr>
        <p:sp>
          <p:nvSpPr>
            <p:cNvPr id="155" name="Треугольник"/>
            <p:cNvSpPr/>
            <p:nvPr/>
          </p:nvSpPr>
          <p:spPr>
            <a:xfrm>
              <a:off x="4832" y="19194"/>
              <a:ext cx="13004801" cy="97548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02652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410751">
                <a:lnSpc>
                  <a:spcPct val="100000"/>
                </a:lnSpc>
                <a:spcBef>
                  <a:spcPts val="0"/>
                </a:spcBef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56" name="Треугольник"/>
            <p:cNvSpPr/>
            <p:nvPr/>
          </p:nvSpPr>
          <p:spPr>
            <a:xfrm>
              <a:off x="0" y="-1"/>
              <a:ext cx="13144181" cy="97932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A8A0C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410751">
                <a:lnSpc>
                  <a:spcPct val="100000"/>
                </a:lnSpc>
                <a:spcBef>
                  <a:spcPts val="0"/>
                </a:spcBef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sp>
        <p:nvSpPr>
          <p:cNvPr id="158" name="Прямоугольник"/>
          <p:cNvSpPr/>
          <p:nvPr/>
        </p:nvSpPr>
        <p:spPr>
          <a:xfrm>
            <a:off x="511367" y="543569"/>
            <a:ext cx="8121267" cy="5413674"/>
          </a:xfrm>
          <a:prstGeom prst="rect">
            <a:avLst/>
          </a:prstGeom>
          <a:ln w="63500">
            <a:solidFill>
              <a:srgbClr val="C7CDEA"/>
            </a:solidFill>
            <a:miter lim="400000"/>
          </a:ln>
        </p:spPr>
        <p:txBody>
          <a:bodyPr lIns="35717" tIns="35717" rIns="35717" bIns="35717" anchor="ctr"/>
          <a:lstStyle/>
          <a:p>
            <a:pPr algn="ctr" defTabSz="410751">
              <a:lnSpc>
                <a:spcPct val="100000"/>
              </a:lnSpc>
              <a:spcBef>
                <a:spcPts val="0"/>
              </a:spcBef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59" name="то4ки.png" descr="то4ки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21" y="-545436"/>
            <a:ext cx="4405647" cy="3115852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60" name="Прямоугольник"/>
          <p:cNvSpPr/>
          <p:nvPr/>
        </p:nvSpPr>
        <p:spPr>
          <a:xfrm>
            <a:off x="-14816" y="984952"/>
            <a:ext cx="8121267" cy="5413674"/>
          </a:xfrm>
          <a:prstGeom prst="rect">
            <a:avLst/>
          </a:prstGeom>
          <a:solidFill>
            <a:srgbClr val="C7CDEA"/>
          </a:solidFill>
          <a:ln w="12700">
            <a:miter lim="400000"/>
          </a:ln>
        </p:spPr>
        <p:txBody>
          <a:bodyPr lIns="35717" tIns="35717" rIns="35717" bIns="35717" anchor="ctr"/>
          <a:lstStyle/>
          <a:p>
            <a:pPr algn="ctr" defTabSz="410751">
              <a:lnSpc>
                <a:spcPct val="100000"/>
              </a:lnSpc>
              <a:spcBef>
                <a:spcPts val="0"/>
              </a:spcBef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61" name="Что на графике / фотографии?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474432" y="1393907"/>
            <a:ext cx="7525839" cy="589196"/>
          </a:xfrm>
          <a:prstGeom prst="rect">
            <a:avLst/>
          </a:prstGeom>
        </p:spPr>
        <p:txBody>
          <a:bodyPr wrap="none" anchor="ctr">
            <a:spAutoFit/>
          </a:bodyPr>
          <a:lstStyle>
            <a:lvl1pPr algn="l" defTabSz="1218859">
              <a:lnSpc>
                <a:spcPct val="80000"/>
              </a:lnSpc>
              <a:defRPr sz="4200" spc="-84">
                <a:solidFill>
                  <a:srgbClr val="302652"/>
                </a:solidFill>
                <a:latin typeface="+mn-lt"/>
                <a:ea typeface="+mn-ea"/>
                <a:cs typeface="+mn-cs"/>
                <a:sym typeface="Optima Cyr"/>
              </a:defRPr>
            </a:lvl1pPr>
          </a:lstStyle>
          <a:p>
            <a:r>
              <a:t>Что на графике / фотографии?</a:t>
            </a:r>
          </a:p>
        </p:txBody>
      </p:sp>
      <p:sp>
        <p:nvSpPr>
          <p:cNvPr id="162" name="Заполнитель для объектов"/>
          <p:cNvSpPr txBox="1">
            <a:spLocks noGrp="1"/>
          </p:cNvSpPr>
          <p:nvPr>
            <p:ph idx="3"/>
          </p:nvPr>
        </p:nvSpPr>
        <p:spPr>
          <a:xfrm>
            <a:off x="610985" y="2209690"/>
            <a:ext cx="7240285" cy="3899048"/>
          </a:xfrm>
          <a:prstGeom prst="rect">
            <a:avLst/>
          </a:prstGeom>
        </p:spPr>
        <p:txBody>
          <a:bodyPr anchor="ctr"/>
          <a:lstStyle/>
          <a:p>
            <a:pPr lvl="0" defTabSz="410751">
              <a:defRPr sz="38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ru-RU" smtClean="0"/>
              <a:t>Образец текста</a:t>
            </a:r>
          </a:p>
        </p:txBody>
      </p:sp>
      <p:pic>
        <p:nvPicPr>
          <p:cNvPr id="163" name="белые палочки.png" descr="белые палочки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4221" y="5606359"/>
            <a:ext cx="2162531" cy="152943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6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AAC27DB5-F5C1-4009-A512-1815A8FB64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Последний слайд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Группа"/>
          <p:cNvGrpSpPr/>
          <p:nvPr/>
        </p:nvGrpSpPr>
        <p:grpSpPr>
          <a:xfrm>
            <a:off x="1950" y="-13943"/>
            <a:ext cx="9242002" cy="6885886"/>
            <a:chOff x="0" y="0"/>
            <a:chExt cx="13144180" cy="9793258"/>
          </a:xfrm>
        </p:grpSpPr>
        <p:sp>
          <p:nvSpPr>
            <p:cNvPr id="171" name="Треугольник"/>
            <p:cNvSpPr/>
            <p:nvPr/>
          </p:nvSpPr>
          <p:spPr>
            <a:xfrm>
              <a:off x="4832" y="19194"/>
              <a:ext cx="13004801" cy="97548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02652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410751">
                <a:lnSpc>
                  <a:spcPct val="100000"/>
                </a:lnSpc>
                <a:spcBef>
                  <a:spcPts val="0"/>
                </a:spcBef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72" name="Треугольник"/>
            <p:cNvSpPr/>
            <p:nvPr/>
          </p:nvSpPr>
          <p:spPr>
            <a:xfrm>
              <a:off x="0" y="-1"/>
              <a:ext cx="13144181" cy="97932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A8A0C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410751">
                <a:lnSpc>
                  <a:spcPct val="100000"/>
                </a:lnSpc>
                <a:spcBef>
                  <a:spcPts val="0"/>
                </a:spcBef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sp>
        <p:nvSpPr>
          <p:cNvPr id="174" name="Прямоугольник"/>
          <p:cNvSpPr/>
          <p:nvPr/>
        </p:nvSpPr>
        <p:spPr>
          <a:xfrm>
            <a:off x="969788" y="1704065"/>
            <a:ext cx="7729509" cy="4592870"/>
          </a:xfrm>
          <a:prstGeom prst="rect">
            <a:avLst/>
          </a:prstGeom>
          <a:ln w="88900">
            <a:solidFill>
              <a:srgbClr val="302652"/>
            </a:solidFill>
            <a:miter lim="400000"/>
          </a:ln>
        </p:spPr>
        <p:txBody>
          <a:bodyPr lIns="35717" tIns="35717" rIns="35717" bIns="35717" anchor="ctr"/>
          <a:lstStyle/>
          <a:p>
            <a:pPr algn="ctr" defTabSz="410751">
              <a:lnSpc>
                <a:spcPct val="100000"/>
              </a:lnSpc>
              <a:spcBef>
                <a:spcPts val="0"/>
              </a:spcBef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75" name="Прямоугольник"/>
          <p:cNvSpPr/>
          <p:nvPr/>
        </p:nvSpPr>
        <p:spPr>
          <a:xfrm>
            <a:off x="1406453" y="1418315"/>
            <a:ext cx="7729509" cy="4592870"/>
          </a:xfrm>
          <a:prstGeom prst="rect">
            <a:avLst/>
          </a:prstGeom>
          <a:solidFill>
            <a:srgbClr val="C7CDEA"/>
          </a:solidFill>
          <a:ln w="12700">
            <a:miter lim="400000"/>
          </a:ln>
        </p:spPr>
        <p:txBody>
          <a:bodyPr lIns="35717" tIns="35717" rIns="35717" bIns="35717" anchor="ctr"/>
          <a:lstStyle/>
          <a:p>
            <a:pPr algn="ctr" defTabSz="410751">
              <a:lnSpc>
                <a:spcPct val="100000"/>
              </a:lnSpc>
              <a:spcBef>
                <a:spcPts val="0"/>
              </a:spcBef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76" name="то4ки.png" descr="то4ки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7500" y="-563295"/>
            <a:ext cx="4405647" cy="3115852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77" name="Спасибо!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1638653" y="2523939"/>
            <a:ext cx="2294278" cy="589196"/>
          </a:xfrm>
          <a:prstGeom prst="rect">
            <a:avLst/>
          </a:prstGeom>
        </p:spPr>
        <p:txBody>
          <a:bodyPr wrap="none" anchor="ctr">
            <a:spAutoFit/>
          </a:bodyPr>
          <a:lstStyle>
            <a:lvl1pPr algn="l" defTabSz="1218859">
              <a:lnSpc>
                <a:spcPct val="80000"/>
              </a:lnSpc>
              <a:defRPr sz="4200" spc="-84">
                <a:solidFill>
                  <a:srgbClr val="302652"/>
                </a:solidFill>
                <a:latin typeface="+mn-lt"/>
                <a:ea typeface="+mn-ea"/>
                <a:cs typeface="+mn-cs"/>
                <a:sym typeface="Optima Cyr"/>
              </a:defRPr>
            </a:lvl1pPr>
          </a:lstStyle>
          <a:p>
            <a:r>
              <a:t>Спасибо!</a:t>
            </a:r>
          </a:p>
        </p:txBody>
      </p:sp>
      <p:sp>
        <p:nvSpPr>
          <p:cNvPr id="178" name="Есть ли вопросы?"/>
          <p:cNvSpPr txBox="1">
            <a:spLocks noGrp="1"/>
          </p:cNvSpPr>
          <p:nvPr>
            <p:ph type="body" sz="quarter" idx="14" hasCustomPrompt="1"/>
          </p:nvPr>
        </p:nvSpPr>
        <p:spPr>
          <a:xfrm>
            <a:off x="1644198" y="3609754"/>
            <a:ext cx="2752352" cy="456852"/>
          </a:xfrm>
          <a:prstGeom prst="rect">
            <a:avLst/>
          </a:prstGeom>
        </p:spPr>
        <p:txBody>
          <a:bodyPr wrap="none" anchor="ctr">
            <a:spAutoFit/>
          </a:bodyPr>
          <a:lstStyle>
            <a:lvl1pPr algn="l" defTabSz="1218859">
              <a:defRPr sz="2500">
                <a:solidFill>
                  <a:srgbClr val="302652"/>
                </a:solidFill>
                <a:latin typeface="+mn-lt"/>
                <a:ea typeface="+mn-ea"/>
                <a:cs typeface="+mn-cs"/>
                <a:sym typeface="Optima Cyr"/>
              </a:defRPr>
            </a:lvl1pPr>
          </a:lstStyle>
          <a:p>
            <a:r>
              <a:t>Есть ли вопросы?</a:t>
            </a:r>
          </a:p>
        </p:txBody>
      </p:sp>
      <p:sp>
        <p:nvSpPr>
          <p:cNvPr id="179" name="Мои контакты: почта, телефон, ВК."/>
          <p:cNvSpPr txBox="1">
            <a:spLocks noGrp="1"/>
          </p:cNvSpPr>
          <p:nvPr>
            <p:ph type="body" sz="quarter" idx="15" hasCustomPrompt="1"/>
          </p:nvPr>
        </p:nvSpPr>
        <p:spPr>
          <a:xfrm>
            <a:off x="1656603" y="4522240"/>
            <a:ext cx="5309143" cy="456852"/>
          </a:xfrm>
          <a:prstGeom prst="rect">
            <a:avLst/>
          </a:prstGeom>
        </p:spPr>
        <p:txBody>
          <a:bodyPr wrap="none" anchor="ctr">
            <a:spAutoFit/>
          </a:bodyPr>
          <a:lstStyle>
            <a:lvl1pPr algn="l" defTabSz="1218859">
              <a:defRPr sz="2500">
                <a:solidFill>
                  <a:srgbClr val="302652"/>
                </a:solidFill>
                <a:latin typeface="+mn-lt"/>
                <a:ea typeface="+mn-ea"/>
                <a:cs typeface="+mn-cs"/>
                <a:sym typeface="Optima Cyr"/>
              </a:defRPr>
            </a:lvl1pPr>
          </a:lstStyle>
          <a:p>
            <a:r>
              <a:t>Мои контакты: почта, телефон, ВК.</a:t>
            </a:r>
          </a:p>
        </p:txBody>
      </p:sp>
      <p:sp>
        <p:nvSpPr>
          <p:cNvPr id="18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AAC27DB5-F5C1-4009-A512-1815A8FB64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3026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"/>
          <p:cNvSpPr/>
          <p:nvPr/>
        </p:nvSpPr>
        <p:spPr>
          <a:xfrm>
            <a:off x="633776" y="2438527"/>
            <a:ext cx="8400990" cy="1980946"/>
          </a:xfrm>
          <a:prstGeom prst="rect">
            <a:avLst/>
          </a:prstGeom>
          <a:ln w="101600">
            <a:solidFill>
              <a:srgbClr val="FFFFF9"/>
            </a:solidFill>
            <a:miter lim="400000"/>
          </a:ln>
        </p:spPr>
        <p:txBody>
          <a:bodyPr lIns="35717" tIns="35717" rIns="35717" bIns="35717" anchor="ctr"/>
          <a:lstStyle/>
          <a:p>
            <a:pPr algn="ctr" defTabSz="410751">
              <a:lnSpc>
                <a:spcPct val="100000"/>
              </a:lnSpc>
              <a:spcBef>
                <a:spcPts val="0"/>
              </a:spcBef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" name="Прямоугольник"/>
          <p:cNvSpPr/>
          <p:nvPr/>
        </p:nvSpPr>
        <p:spPr>
          <a:xfrm>
            <a:off x="270090" y="2133152"/>
            <a:ext cx="8209390" cy="1980947"/>
          </a:xfrm>
          <a:prstGeom prst="rect">
            <a:avLst/>
          </a:prstGeom>
          <a:solidFill>
            <a:srgbClr val="C7CDEA"/>
          </a:solidFill>
          <a:ln w="12700">
            <a:miter lim="400000"/>
          </a:ln>
        </p:spPr>
        <p:txBody>
          <a:bodyPr lIns="35717" tIns="35717" rIns="35717" bIns="35717" anchor="ctr"/>
          <a:lstStyle/>
          <a:p>
            <a:pPr algn="ctr" defTabSz="410751">
              <a:lnSpc>
                <a:spcPct val="100000"/>
              </a:lnSpc>
              <a:spcBef>
                <a:spcPts val="0"/>
              </a:spcBef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4" name="белый зигзаг.png" descr="белый зигзаг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35299" y="4266255"/>
            <a:ext cx="2736783" cy="2736783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5" name="белый зигзаг.png" descr="белый зигзаг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35299" y="3749386"/>
            <a:ext cx="2736783" cy="2736783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6" name="Овал"/>
          <p:cNvSpPr/>
          <p:nvPr/>
        </p:nvSpPr>
        <p:spPr>
          <a:xfrm flipH="1">
            <a:off x="7228903" y="1135379"/>
            <a:ext cx="1248462" cy="1301035"/>
          </a:xfrm>
          <a:prstGeom prst="ellipse">
            <a:avLst/>
          </a:prstGeom>
          <a:ln w="63500">
            <a:solidFill>
              <a:srgbClr val="FFFFFF"/>
            </a:solidFill>
            <a:miter lim="400000"/>
          </a:ln>
        </p:spPr>
        <p:txBody>
          <a:bodyPr lIns="35717" tIns="35717" rIns="35717" bIns="35717" anchor="ctr"/>
          <a:lstStyle/>
          <a:p>
            <a:pPr algn="ctr" defTabSz="410751">
              <a:lnSpc>
                <a:spcPct val="100000"/>
              </a:lnSpc>
              <a:spcBef>
                <a:spcPts val="0"/>
              </a:spcBef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7" name="белый зигзаг.png" descr="белый зигзаг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061" y="-67583"/>
            <a:ext cx="2736783" cy="2736783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8" name="Овал"/>
          <p:cNvSpPr/>
          <p:nvPr/>
        </p:nvSpPr>
        <p:spPr>
          <a:xfrm flipH="1">
            <a:off x="73723" y="4606256"/>
            <a:ext cx="1973669" cy="2056781"/>
          </a:xfrm>
          <a:prstGeom prst="ellipse">
            <a:avLst/>
          </a:prstGeom>
          <a:ln w="63500">
            <a:solidFill>
              <a:srgbClr val="FFFFFF"/>
            </a:solidFill>
            <a:miter lim="400000"/>
          </a:ln>
        </p:spPr>
        <p:txBody>
          <a:bodyPr lIns="35717" tIns="35717" rIns="35717" bIns="35717" anchor="ctr"/>
          <a:lstStyle/>
          <a:p>
            <a:pPr algn="ctr" defTabSz="410751">
              <a:lnSpc>
                <a:spcPct val="100000"/>
              </a:lnSpc>
              <a:spcBef>
                <a:spcPts val="0"/>
              </a:spcBef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9" name="Заголовок раздела"/>
          <p:cNvSpPr txBox="1">
            <a:spLocks noGrp="1"/>
          </p:cNvSpPr>
          <p:nvPr>
            <p:ph type="title"/>
          </p:nvPr>
        </p:nvSpPr>
        <p:spPr>
          <a:xfrm>
            <a:off x="519833" y="2834887"/>
            <a:ext cx="7709904" cy="538351"/>
          </a:xfrm>
          <a:prstGeom prst="rect">
            <a:avLst/>
          </a:prstGeom>
          <a:ln w="12700">
            <a:miter lim="400000"/>
          </a:ln>
        </p:spPr>
        <p:txBody>
          <a:bodyPr lIns="35717" tIns="35717" rIns="35717" bIns="35717" anchor="ctr">
            <a:normAutofit/>
          </a:bodyPr>
          <a:lstStyle/>
          <a:p>
            <a:r>
              <a:t>Заголовок раздела</a:t>
            </a:r>
          </a:p>
        </p:txBody>
      </p:sp>
      <p:sp>
        <p:nvSpPr>
          <p:cNvPr id="10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491133" y="3964781"/>
            <a:ext cx="8161734" cy="1017984"/>
          </a:xfrm>
          <a:prstGeom prst="rect">
            <a:avLst/>
          </a:prstGeom>
          <a:ln w="12700">
            <a:miter lim="400000"/>
          </a:ln>
        </p:spPr>
        <p:txBody>
          <a:bodyPr lIns="35717" tIns="35717" rIns="35717" bIns="35717">
            <a:normAutofit/>
          </a:bodyPr>
          <a:lstStyle/>
          <a:p>
            <a:r>
              <a:t>Подзаголовок слайда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4463020" y="6474456"/>
            <a:ext cx="213197" cy="210631"/>
          </a:xfrm>
          <a:prstGeom prst="rect">
            <a:avLst/>
          </a:prstGeom>
          <a:ln w="12700">
            <a:miter lim="400000"/>
          </a:ln>
        </p:spPr>
        <p:txBody>
          <a:bodyPr wrap="none" lIns="35717" tIns="35717" rIns="35717" bIns="35717" anchor="b">
            <a:spAutoFit/>
          </a:bodyPr>
          <a:lstStyle>
            <a:lvl1pPr algn="ctr" defTabSz="410751">
              <a:lnSpc>
                <a:spcPct val="100000"/>
              </a:lnSpc>
              <a:spcBef>
                <a:spcPts val="0"/>
              </a:spcBef>
              <a:defRPr sz="9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fld id="{AAC27DB5-F5C1-4009-A512-1815A8FB64D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</p:sldLayoutIdLst>
  <p:transition spd="med"/>
  <p:txStyles>
    <p:titleStyle>
      <a:lvl1pPr marL="0" marR="0" indent="0" algn="ctr" defTabSz="1218859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4200" b="0" i="0" u="none" strike="noStrike" cap="none" spc="-84" baseline="0">
          <a:solidFill>
            <a:srgbClr val="302652"/>
          </a:solidFill>
          <a:uFillTx/>
          <a:latin typeface="+mn-lt"/>
          <a:ea typeface="+mn-ea"/>
          <a:cs typeface="+mn-cs"/>
          <a:sym typeface="Optima Cyr"/>
        </a:defRPr>
      </a:lvl1pPr>
      <a:lvl2pPr marL="0" marR="0" indent="0" algn="ctr" defTabSz="1218859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4200" b="0" i="0" u="none" strike="noStrike" cap="none" spc="-84" baseline="0">
          <a:solidFill>
            <a:srgbClr val="302652"/>
          </a:solidFill>
          <a:uFillTx/>
          <a:latin typeface="+mn-lt"/>
          <a:ea typeface="+mn-ea"/>
          <a:cs typeface="+mn-cs"/>
          <a:sym typeface="Optima Cyr"/>
        </a:defRPr>
      </a:lvl2pPr>
      <a:lvl3pPr marL="0" marR="0" indent="0" algn="ctr" defTabSz="1218859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4200" b="0" i="0" u="none" strike="noStrike" cap="none" spc="-84" baseline="0">
          <a:solidFill>
            <a:srgbClr val="302652"/>
          </a:solidFill>
          <a:uFillTx/>
          <a:latin typeface="+mn-lt"/>
          <a:ea typeface="+mn-ea"/>
          <a:cs typeface="+mn-cs"/>
          <a:sym typeface="Optima Cyr"/>
        </a:defRPr>
      </a:lvl3pPr>
      <a:lvl4pPr marL="0" marR="0" indent="0" algn="ctr" defTabSz="1218859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4200" b="0" i="0" u="none" strike="noStrike" cap="none" spc="-84" baseline="0">
          <a:solidFill>
            <a:srgbClr val="302652"/>
          </a:solidFill>
          <a:uFillTx/>
          <a:latin typeface="+mn-lt"/>
          <a:ea typeface="+mn-ea"/>
          <a:cs typeface="+mn-cs"/>
          <a:sym typeface="Optima Cyr"/>
        </a:defRPr>
      </a:lvl4pPr>
      <a:lvl5pPr marL="0" marR="0" indent="0" algn="ctr" defTabSz="1218859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4200" b="0" i="0" u="none" strike="noStrike" cap="none" spc="-84" baseline="0">
          <a:solidFill>
            <a:srgbClr val="302652"/>
          </a:solidFill>
          <a:uFillTx/>
          <a:latin typeface="+mn-lt"/>
          <a:ea typeface="+mn-ea"/>
          <a:cs typeface="+mn-cs"/>
          <a:sym typeface="Optima Cyr"/>
        </a:defRPr>
      </a:lvl5pPr>
      <a:lvl6pPr marL="0" marR="0" indent="0" algn="ctr" defTabSz="1218859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4200" b="0" i="0" u="none" strike="noStrike" cap="none" spc="-84" baseline="0">
          <a:solidFill>
            <a:srgbClr val="302652"/>
          </a:solidFill>
          <a:uFillTx/>
          <a:latin typeface="+mn-lt"/>
          <a:ea typeface="+mn-ea"/>
          <a:cs typeface="+mn-cs"/>
          <a:sym typeface="Optima Cyr"/>
        </a:defRPr>
      </a:lvl6pPr>
      <a:lvl7pPr marL="0" marR="0" indent="0" algn="ctr" defTabSz="1218859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4200" b="0" i="0" u="none" strike="noStrike" cap="none" spc="-84" baseline="0">
          <a:solidFill>
            <a:srgbClr val="302652"/>
          </a:solidFill>
          <a:uFillTx/>
          <a:latin typeface="+mn-lt"/>
          <a:ea typeface="+mn-ea"/>
          <a:cs typeface="+mn-cs"/>
          <a:sym typeface="Optima Cyr"/>
        </a:defRPr>
      </a:lvl7pPr>
      <a:lvl8pPr marL="0" marR="0" indent="0" algn="ctr" defTabSz="1218859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4200" b="0" i="0" u="none" strike="noStrike" cap="none" spc="-84" baseline="0">
          <a:solidFill>
            <a:srgbClr val="302652"/>
          </a:solidFill>
          <a:uFillTx/>
          <a:latin typeface="+mn-lt"/>
          <a:ea typeface="+mn-ea"/>
          <a:cs typeface="+mn-cs"/>
          <a:sym typeface="Optima Cyr"/>
        </a:defRPr>
      </a:lvl8pPr>
      <a:lvl9pPr marL="0" marR="0" indent="0" algn="ctr" defTabSz="1218859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4200" b="0" i="0" u="none" strike="noStrike" cap="none" spc="-84" baseline="0">
          <a:solidFill>
            <a:srgbClr val="302652"/>
          </a:solidFill>
          <a:uFillTx/>
          <a:latin typeface="+mn-lt"/>
          <a:ea typeface="+mn-ea"/>
          <a:cs typeface="+mn-cs"/>
          <a:sym typeface="Optima Cyr"/>
        </a:defRPr>
      </a:lvl9pPr>
    </p:titleStyle>
    <p:bodyStyle>
      <a:lvl1pPr marL="0" marR="0" indent="0" algn="ctr" defTabSz="412537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700" b="0" i="0" u="none" strike="noStrike" cap="none" spc="0" baseline="0">
          <a:solidFill>
            <a:srgbClr val="000000"/>
          </a:solidFill>
          <a:uFillTx/>
          <a:latin typeface="Roboto"/>
          <a:ea typeface="Roboto"/>
          <a:cs typeface="Roboto"/>
          <a:sym typeface="Roboto"/>
        </a:defRPr>
      </a:lvl1pPr>
      <a:lvl2pPr marL="0" marR="0" indent="0" algn="ctr" defTabSz="412537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700" b="0" i="0" u="none" strike="noStrike" cap="none" spc="0" baseline="0">
          <a:solidFill>
            <a:srgbClr val="000000"/>
          </a:solidFill>
          <a:uFillTx/>
          <a:latin typeface="Roboto"/>
          <a:ea typeface="Roboto"/>
          <a:cs typeface="Roboto"/>
          <a:sym typeface="Roboto"/>
        </a:defRPr>
      </a:lvl2pPr>
      <a:lvl3pPr marL="0" marR="0" indent="0" algn="ctr" defTabSz="412537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700" b="0" i="0" u="none" strike="noStrike" cap="none" spc="0" baseline="0">
          <a:solidFill>
            <a:srgbClr val="000000"/>
          </a:solidFill>
          <a:uFillTx/>
          <a:latin typeface="Roboto"/>
          <a:ea typeface="Roboto"/>
          <a:cs typeface="Roboto"/>
          <a:sym typeface="Roboto"/>
        </a:defRPr>
      </a:lvl3pPr>
      <a:lvl4pPr marL="0" marR="0" indent="0" algn="ctr" defTabSz="412537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700" b="0" i="0" u="none" strike="noStrike" cap="none" spc="0" baseline="0">
          <a:solidFill>
            <a:srgbClr val="000000"/>
          </a:solidFill>
          <a:uFillTx/>
          <a:latin typeface="Roboto"/>
          <a:ea typeface="Roboto"/>
          <a:cs typeface="Roboto"/>
          <a:sym typeface="Roboto"/>
        </a:defRPr>
      </a:lvl4pPr>
      <a:lvl5pPr marL="0" marR="0" indent="0" algn="ctr" defTabSz="412537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700" b="0" i="0" u="none" strike="noStrike" cap="none" spc="0" baseline="0">
          <a:solidFill>
            <a:srgbClr val="000000"/>
          </a:solidFill>
          <a:uFillTx/>
          <a:latin typeface="Roboto"/>
          <a:ea typeface="Roboto"/>
          <a:cs typeface="Roboto"/>
          <a:sym typeface="Roboto"/>
        </a:defRPr>
      </a:lvl5pPr>
      <a:lvl6pPr marL="0" marR="0" indent="0" algn="ctr" defTabSz="412537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700" b="0" i="0" u="none" strike="noStrike" cap="none" spc="0" baseline="0">
          <a:solidFill>
            <a:srgbClr val="000000"/>
          </a:solidFill>
          <a:uFillTx/>
          <a:latin typeface="Roboto"/>
          <a:ea typeface="Roboto"/>
          <a:cs typeface="Roboto"/>
          <a:sym typeface="Roboto"/>
        </a:defRPr>
      </a:lvl6pPr>
      <a:lvl7pPr marL="0" marR="0" indent="0" algn="ctr" defTabSz="412537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700" b="0" i="0" u="none" strike="noStrike" cap="none" spc="0" baseline="0">
          <a:solidFill>
            <a:srgbClr val="000000"/>
          </a:solidFill>
          <a:uFillTx/>
          <a:latin typeface="Roboto"/>
          <a:ea typeface="Roboto"/>
          <a:cs typeface="Roboto"/>
          <a:sym typeface="Roboto"/>
        </a:defRPr>
      </a:lvl7pPr>
      <a:lvl8pPr marL="0" marR="0" indent="0" algn="ctr" defTabSz="412537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700" b="0" i="0" u="none" strike="noStrike" cap="none" spc="0" baseline="0">
          <a:solidFill>
            <a:srgbClr val="000000"/>
          </a:solidFill>
          <a:uFillTx/>
          <a:latin typeface="Roboto"/>
          <a:ea typeface="Roboto"/>
          <a:cs typeface="Roboto"/>
          <a:sym typeface="Roboto"/>
        </a:defRPr>
      </a:lvl8pPr>
      <a:lvl9pPr marL="0" marR="0" indent="0" algn="ctr" defTabSz="412537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700" b="0" i="0" u="none" strike="noStrike" cap="none" spc="0" baseline="0">
          <a:solidFill>
            <a:srgbClr val="000000"/>
          </a:solidFill>
          <a:uFillTx/>
          <a:latin typeface="Roboto"/>
          <a:ea typeface="Roboto"/>
          <a:cs typeface="Roboto"/>
          <a:sym typeface="Roboto"/>
        </a:defRPr>
      </a:lvl9pPr>
    </p:bodyStyle>
    <p:otherStyle>
      <a:lvl1pPr marL="0" marR="0" indent="0" algn="ctr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ctr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ctr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ctr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ctr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ctr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ctr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ctr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ctr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20674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4B64B6-AC72-401F-AE4C-D44A193B8CD6}" type="datetimeFigureOut">
              <a:rPr lang="ru-RU" smtClean="0"/>
              <a:pPr/>
              <a:t>14.06.2020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C27DB5-F5C1-4009-A512-1815A8FB64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716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060848"/>
            <a:ext cx="8280920" cy="1944216"/>
          </a:xfrm>
        </p:spPr>
        <p:txBody>
          <a:bodyPr>
            <a:noAutofit/>
          </a:bodyPr>
          <a:lstStyle/>
          <a:p>
            <a:r>
              <a:rPr lang="ru-RU" sz="3000" b="1" i="1" dirty="0"/>
              <a:t>Социально-психологические факторы </a:t>
            </a:r>
            <a:r>
              <a:rPr lang="ru-RU" sz="3000" b="1" i="1" dirty="0" smtClean="0"/>
              <a:t>СППЛ в </a:t>
            </a:r>
            <a:r>
              <a:rPr lang="ru-RU" sz="3000" b="1" i="1" dirty="0"/>
              <a:t>учебных группах полузакрытого типа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4509120"/>
            <a:ext cx="8161735" cy="1142238"/>
          </a:xfrm>
        </p:spPr>
        <p:txBody>
          <a:bodyPr>
            <a:normAutofit fontScale="25000" lnSpcReduction="20000"/>
          </a:bodyPr>
          <a:lstStyle/>
          <a:p>
            <a:r>
              <a:rPr lang="ru-RU" sz="8000" dirty="0" smtClean="0">
                <a:latin typeface="Georgia" panose="02040502050405020303" pitchFamily="18" charset="0"/>
              </a:rPr>
              <a:t>Тарасов Семён Васильевич</a:t>
            </a:r>
          </a:p>
          <a:p>
            <a:endParaRPr lang="ru-RU" sz="8000" dirty="0">
              <a:latin typeface="Georgia" panose="02040502050405020303" pitchFamily="18" charset="0"/>
            </a:endParaRPr>
          </a:p>
          <a:p>
            <a:r>
              <a:rPr lang="ru-RU" sz="8000" dirty="0" smtClean="0">
                <a:latin typeface="Georgia" panose="02040502050405020303" pitchFamily="18" charset="0"/>
              </a:rPr>
              <a:t>Научный руководитель: Дробышева Татьяна Валерьевна</a:t>
            </a:r>
          </a:p>
          <a:p>
            <a:r>
              <a:rPr lang="ru-RU" sz="8000" dirty="0" smtClean="0">
                <a:latin typeface="Georgia" panose="02040502050405020303" pitchFamily="18" charset="0"/>
              </a:rPr>
              <a:t>к. </a:t>
            </a:r>
            <a:r>
              <a:rPr lang="ru-RU" sz="8000" dirty="0" err="1" smtClean="0">
                <a:latin typeface="Georgia" panose="02040502050405020303" pitchFamily="18" charset="0"/>
              </a:rPr>
              <a:t>псх</a:t>
            </a:r>
            <a:r>
              <a:rPr lang="ru-RU" sz="8000" dirty="0" smtClean="0">
                <a:latin typeface="Georgia" panose="02040502050405020303" pitchFamily="18" charset="0"/>
              </a:rPr>
              <a:t>. н., </a:t>
            </a:r>
            <a:r>
              <a:rPr lang="ru-RU" sz="8000" dirty="0">
                <a:latin typeface="Georgia" panose="02040502050405020303" pitchFamily="18" charset="0"/>
              </a:rPr>
              <a:t>доцент кафедры социальной психологии </a:t>
            </a:r>
            <a:r>
              <a:rPr lang="ru-RU" sz="8000" dirty="0" smtClean="0">
                <a:latin typeface="Georgia" panose="02040502050405020303" pitchFamily="18" charset="0"/>
              </a:rPr>
              <a:t>ГАУГН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72637" y="6356324"/>
            <a:ext cx="1440160" cy="501676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1733550" rtl="0" fontAlgn="auto" latinLnBrk="0" hangingPunct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ru-RU" sz="1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Roboto"/>
                <a:ea typeface="Roboto"/>
                <a:cs typeface="Roboto"/>
                <a:sym typeface="Roboto"/>
              </a:rPr>
              <a:t>Москва, 2020</a:t>
            </a:r>
            <a:endParaRPr kumimoji="0" lang="ru-RU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97" r="19519"/>
          <a:stretch/>
        </p:blipFill>
        <p:spPr>
          <a:xfrm>
            <a:off x="720080" y="0"/>
            <a:ext cx="1331640" cy="2051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013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>
                <a:latin typeface="Optima Cyr"/>
              </a:rPr>
              <a:t>Социально-психологический портрет 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657969823"/>
              </p:ext>
            </p:extLst>
          </p:nvPr>
        </p:nvGraphicFramePr>
        <p:xfrm>
          <a:off x="0" y="1196752"/>
          <a:ext cx="9144000" cy="5661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9984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4057069"/>
              </p:ext>
            </p:extLst>
          </p:nvPr>
        </p:nvGraphicFramePr>
        <p:xfrm>
          <a:off x="0" y="1196752"/>
          <a:ext cx="9144000" cy="5661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>
                <a:latin typeface="Optima Cyr"/>
              </a:rPr>
              <a:t>Социально-психологический портрет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0642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i="1" dirty="0" smtClean="0">
                <a:latin typeface="Optima Cyr"/>
              </a:rPr>
              <a:t>Различия и сходство в суверенности </a:t>
            </a:r>
            <a:r>
              <a:rPr lang="ru-RU" sz="2800" b="1" i="1" dirty="0">
                <a:latin typeface="Optima Cyr"/>
              </a:rPr>
              <a:t>психологического пространства личности в учебных группах полузакрытого типа </a:t>
            </a:r>
            <a:endParaRPr lang="ru-RU" sz="2800" dirty="0">
              <a:latin typeface="Optima Cyr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26876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Georgia" panose="02040502050405020303" pitchFamily="18" charset="0"/>
              </a:rPr>
              <a:t>Сравнение шкал СПП - 2010 всех четырех групп респондентов</a:t>
            </a: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834978813"/>
              </p:ext>
            </p:extLst>
          </p:nvPr>
        </p:nvGraphicFramePr>
        <p:xfrm>
          <a:off x="1710690" y="1638092"/>
          <a:ext cx="6389702" cy="45992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11" y="594928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1400" dirty="0">
                <a:latin typeface="Georgia" panose="02040502050405020303" pitchFamily="18" charset="0"/>
              </a:rPr>
              <a:t>СПП – суверенность психологического пространства, СФТ – суверенность физического тела, СТ – суверенность территории, СВ – суверенность вещей, СП – суверенность привычек, СС – суверенность социальных связей, СЦ – суверенность ценностей.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4152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i="1" dirty="0">
                <a:latin typeface="Optima Cyr"/>
              </a:rPr>
              <a:t>Взаимосвязи </a:t>
            </a:r>
            <a:r>
              <a:rPr lang="ru-RU" sz="3200" b="1" i="1" dirty="0" smtClean="0">
                <a:latin typeface="Optima Cyr"/>
              </a:rPr>
              <a:t>социально-психологических характеристик </a:t>
            </a:r>
            <a:r>
              <a:rPr lang="ru-RU" sz="3200" b="1" i="1" dirty="0">
                <a:latin typeface="Optima Cyr"/>
              </a:rPr>
              <a:t>и СППЛ</a:t>
            </a:r>
            <a:endParaRPr lang="ru-RU" sz="3200" dirty="0">
              <a:latin typeface="Optima Cyr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4669380"/>
              </p:ext>
            </p:extLst>
          </p:nvPr>
        </p:nvGraphicFramePr>
        <p:xfrm>
          <a:off x="2" y="1196753"/>
          <a:ext cx="9111503" cy="45216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91950"/>
                <a:gridCol w="642725"/>
                <a:gridCol w="643348"/>
                <a:gridCol w="643348"/>
                <a:gridCol w="643348"/>
                <a:gridCol w="643348"/>
                <a:gridCol w="643348"/>
                <a:gridCol w="643348"/>
                <a:gridCol w="643348"/>
                <a:gridCol w="643348"/>
                <a:gridCol w="643348"/>
                <a:gridCol w="643348"/>
                <a:gridCol w="643348"/>
              </a:tblGrid>
              <a:tr h="260917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  <a:tab pos="900430" algn="l"/>
                        </a:tabLs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Шкалы СППЛ </a:t>
                      </a:r>
                      <a:r>
                        <a:rPr lang="ru-RU" sz="1200" dirty="0" smtClean="0">
                          <a:effectLst/>
                          <a:latin typeface="+mn-lt"/>
                        </a:rPr>
                        <a:t>/</a:t>
                      </a:r>
                      <a:r>
                        <a:rPr lang="ru-RU" sz="1200" baseline="0" dirty="0" smtClean="0">
                          <a:effectLst/>
                          <a:latin typeface="+mn-lt"/>
                        </a:rPr>
                        <a:t> социально-психологические характеристики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  <a:tab pos="900430" algn="l"/>
                        </a:tabLst>
                      </a:pPr>
                      <a:r>
                        <a:rPr lang="ru-RU" sz="1200">
                          <a:effectLst/>
                          <a:latin typeface="+mn-lt"/>
                        </a:rPr>
                        <a:t>Мотив  «интерес»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  <a:tab pos="900430" algn="l"/>
                        </a:tabLs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Мотив  «карьера»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  <a:tab pos="900430" algn="l"/>
                        </a:tabLs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ЦО здоровье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  <a:tab pos="900430" algn="l"/>
                        </a:tabLs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ЦО материально обеспеченная жизнь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  <a:tab pos="900430" algn="l"/>
                        </a:tabLs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Представление «коллектив»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  <a:tab pos="900430" algn="l"/>
                        </a:tabLs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Представление «учеба»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  <a:tab pos="900430" algn="l"/>
                        </a:tabLs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Представление «поддержка/помощь»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  <a:tab pos="900430" algn="l"/>
                        </a:tabLs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Представление «негатив»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  <a:tab pos="900430" algn="l"/>
                        </a:tabLs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Представление «доверие»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  <a:tab pos="900430" algn="l"/>
                        </a:tabLs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Важность успешности в жизни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  <a:tab pos="900430" algn="l"/>
                        </a:tabLst>
                      </a:pPr>
                      <a:r>
                        <a:rPr lang="ru-RU" sz="12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Социометрический статус «межличностный»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  <a:tab pos="900430" algn="l"/>
                        </a:tabLst>
                      </a:pPr>
                      <a:r>
                        <a:rPr lang="ru-RU" sz="12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Социометрический статус «деловой»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"/>
                </a:tc>
              </a:tr>
              <a:tr h="27321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  <a:tab pos="900430" algn="l"/>
                        </a:tabLst>
                      </a:pPr>
                      <a:r>
                        <a:rPr lang="ru-RU" sz="1200">
                          <a:effectLst/>
                          <a:latin typeface="+mn-lt"/>
                        </a:rPr>
                        <a:t>СПП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  <a:tab pos="900430" algn="l"/>
                        </a:tabLst>
                      </a:pPr>
                      <a:r>
                        <a:rPr lang="ru-RU" sz="1200">
                          <a:effectLst/>
                          <a:latin typeface="+mn-lt"/>
                        </a:rPr>
                        <a:t> 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  <a:tab pos="900430" algn="l"/>
                        </a:tabLst>
                      </a:pPr>
                      <a:r>
                        <a:rPr lang="ru-RU" sz="1200">
                          <a:effectLst/>
                          <a:latin typeface="+mn-lt"/>
                        </a:rPr>
                        <a:t> 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  <a:tab pos="900430" algn="l"/>
                        </a:tabLst>
                      </a:pPr>
                      <a:r>
                        <a:rPr lang="ru-RU" sz="1200">
                          <a:effectLst/>
                          <a:latin typeface="+mn-lt"/>
                        </a:rPr>
                        <a:t> 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  <a:tab pos="900430" algn="l"/>
                        </a:tabLst>
                      </a:pPr>
                      <a:r>
                        <a:rPr lang="ru-RU" sz="1200">
                          <a:effectLst/>
                          <a:latin typeface="+mn-lt"/>
                        </a:rPr>
                        <a:t> 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  <a:tab pos="900430" algn="l"/>
                        </a:tabLs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  <a:tab pos="900430" algn="l"/>
                        </a:tabLs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  <a:tab pos="900430" algn="l"/>
                        </a:tabLs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0,18*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  <a:tab pos="900430" algn="l"/>
                        </a:tabLs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0,28**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  <a:tab pos="900430" algn="l"/>
                        </a:tabLs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0,20*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  <a:tab pos="900430" algn="l"/>
                        </a:tabLst>
                      </a:pPr>
                      <a:r>
                        <a:rPr lang="ru-RU" sz="1200">
                          <a:effectLst/>
                          <a:latin typeface="+mn-lt"/>
                        </a:rPr>
                        <a:t>0,18*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  <a:tab pos="900430" algn="l"/>
                        </a:tabLst>
                      </a:pPr>
                      <a:r>
                        <a:rPr lang="ru-RU" sz="120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0,20*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  <a:tab pos="900430" algn="l"/>
                        </a:tabLst>
                      </a:pPr>
                      <a:r>
                        <a:rPr lang="ru-RU" sz="120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0,18*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321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  <a:tab pos="900430" algn="l"/>
                        </a:tabLst>
                      </a:pPr>
                      <a:r>
                        <a:rPr lang="ru-RU" sz="1200">
                          <a:effectLst/>
                          <a:latin typeface="+mn-lt"/>
                        </a:rPr>
                        <a:t>СФТ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  <a:tab pos="900430" algn="l"/>
                        </a:tabLst>
                      </a:pPr>
                      <a:r>
                        <a:rPr lang="ru-RU" sz="1200">
                          <a:effectLst/>
                          <a:latin typeface="+mn-lt"/>
                        </a:rPr>
                        <a:t>0,23*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  <a:tab pos="900430" algn="l"/>
                        </a:tabLst>
                      </a:pPr>
                      <a:r>
                        <a:rPr lang="ru-RU" sz="1200">
                          <a:effectLst/>
                          <a:latin typeface="+mn-lt"/>
                        </a:rPr>
                        <a:t> 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  <a:tab pos="900430" algn="l"/>
                        </a:tabLst>
                      </a:pPr>
                      <a:r>
                        <a:rPr lang="ru-RU" sz="1200">
                          <a:effectLst/>
                          <a:latin typeface="+mn-lt"/>
                        </a:rPr>
                        <a:t> 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  <a:tab pos="900430" algn="l"/>
                        </a:tabLst>
                      </a:pPr>
                      <a:r>
                        <a:rPr lang="ru-RU" sz="1200">
                          <a:effectLst/>
                          <a:latin typeface="+mn-lt"/>
                        </a:rPr>
                        <a:t> 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  <a:tab pos="900430" algn="l"/>
                        </a:tabLs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  <a:tab pos="900430" algn="l"/>
                        </a:tabLs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  <a:tab pos="900430" algn="l"/>
                        </a:tabLs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0,23*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  <a:tab pos="900430" algn="l"/>
                        </a:tabLs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0,19*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  <a:tab pos="900430" algn="l"/>
                        </a:tabLs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  <a:tab pos="900430" algn="l"/>
                        </a:tabLst>
                      </a:pPr>
                      <a:r>
                        <a:rPr lang="ru-RU" sz="1200">
                          <a:effectLst/>
                          <a:latin typeface="+mn-lt"/>
                        </a:rPr>
                        <a:t>0,21*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  <a:tab pos="900430" algn="l"/>
                        </a:tabLst>
                      </a:pPr>
                      <a:r>
                        <a:rPr lang="ru-RU" sz="120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0,19*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  <a:tab pos="900430" algn="l"/>
                        </a:tabLst>
                      </a:pPr>
                      <a:r>
                        <a:rPr lang="ru-RU" sz="120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321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  <a:tab pos="900430" algn="l"/>
                        </a:tabLs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СТ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  <a:tab pos="900430" algn="l"/>
                        </a:tabLst>
                      </a:pPr>
                      <a:r>
                        <a:rPr lang="ru-RU" sz="1200">
                          <a:effectLst/>
                          <a:latin typeface="+mn-lt"/>
                        </a:rPr>
                        <a:t>0,28**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  <a:tab pos="900430" algn="l"/>
                        </a:tabLst>
                      </a:pPr>
                      <a:r>
                        <a:rPr lang="ru-RU" sz="1200">
                          <a:effectLst/>
                          <a:latin typeface="+mn-lt"/>
                        </a:rPr>
                        <a:t> 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  <a:tab pos="900430" algn="l"/>
                        </a:tabLst>
                      </a:pPr>
                      <a:r>
                        <a:rPr lang="ru-RU" sz="1200">
                          <a:effectLst/>
                          <a:latin typeface="+mn-lt"/>
                        </a:rPr>
                        <a:t> 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  <a:tab pos="900430" algn="l"/>
                        </a:tabLst>
                      </a:pPr>
                      <a:r>
                        <a:rPr lang="ru-RU" sz="1200">
                          <a:effectLst/>
                          <a:latin typeface="+mn-lt"/>
                        </a:rPr>
                        <a:t> 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  <a:tab pos="900430" algn="l"/>
                        </a:tabLs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  <a:tab pos="900430" algn="l"/>
                        </a:tabLs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  <a:tab pos="900430" algn="l"/>
                        </a:tabLs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  <a:tab pos="900430" algn="l"/>
                        </a:tabLs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0,30**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  <a:tab pos="900430" algn="l"/>
                        </a:tabLs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  <a:tab pos="900430" algn="l"/>
                        </a:tabLst>
                      </a:pPr>
                      <a:r>
                        <a:rPr lang="ru-RU" sz="1200">
                          <a:effectLst/>
                          <a:latin typeface="+mn-lt"/>
                        </a:rPr>
                        <a:t>0,18*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  <a:tab pos="900430" algn="l"/>
                        </a:tabLst>
                      </a:pP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  <a:tab pos="900430" algn="l"/>
                        </a:tabLst>
                      </a:pPr>
                      <a:r>
                        <a:rPr lang="ru-RU" sz="12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321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  <a:tab pos="900430" algn="l"/>
                        </a:tabLst>
                      </a:pPr>
                      <a:r>
                        <a:rPr lang="ru-RU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СВ 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  <a:tab pos="900430" algn="l"/>
                        </a:tabLst>
                      </a:pP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  <a:tab pos="900430" algn="l"/>
                        </a:tabLst>
                      </a:pP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  <a:tab pos="900430" algn="l"/>
                        </a:tabLst>
                      </a:pP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  <a:tab pos="900430" algn="l"/>
                        </a:tabLst>
                      </a:pP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  <a:tab pos="900430" algn="l"/>
                        </a:tabLst>
                      </a:pP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  <a:tab pos="900430" algn="l"/>
                        </a:tabLst>
                      </a:pP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  <a:tab pos="900430" algn="l"/>
                        </a:tabLst>
                      </a:pP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  <a:tab pos="900430" algn="l"/>
                        </a:tabLst>
                      </a:pP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  <a:tab pos="900430" algn="l"/>
                        </a:tabLst>
                      </a:pP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  <a:tab pos="900430" algn="l"/>
                        </a:tabLst>
                      </a:pP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70510" algn="l"/>
                          <a:tab pos="900430" algn="l"/>
                        </a:tabLst>
                        <a:defRPr/>
                      </a:pPr>
                      <a:r>
                        <a:rPr lang="ru-RU" sz="12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0,20*</a:t>
                      </a:r>
                      <a:endParaRPr lang="ru-RU" sz="12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  <a:tab pos="900430" algn="l"/>
                        </a:tabLst>
                      </a:pP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321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  <a:tab pos="900430" algn="l"/>
                        </a:tabLst>
                      </a:pPr>
                      <a:r>
                        <a:rPr lang="ru-RU" sz="1200">
                          <a:effectLst/>
                          <a:latin typeface="+mn-lt"/>
                        </a:rPr>
                        <a:t>СП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  <a:tab pos="900430" algn="l"/>
                        </a:tabLst>
                      </a:pPr>
                      <a:r>
                        <a:rPr lang="ru-RU" sz="1200">
                          <a:effectLst/>
                          <a:latin typeface="+mn-lt"/>
                        </a:rPr>
                        <a:t> 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  <a:tab pos="900430" algn="l"/>
                        </a:tabLst>
                      </a:pPr>
                      <a:r>
                        <a:rPr lang="ru-RU" sz="1200">
                          <a:effectLst/>
                          <a:latin typeface="+mn-lt"/>
                        </a:rPr>
                        <a:t> 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  <a:tab pos="900430" algn="l"/>
                        </a:tabLst>
                      </a:pPr>
                      <a:r>
                        <a:rPr lang="ru-RU" sz="1200">
                          <a:effectLst/>
                          <a:latin typeface="+mn-lt"/>
                        </a:rPr>
                        <a:t> 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  <a:tab pos="900430" algn="l"/>
                        </a:tabLst>
                      </a:pPr>
                      <a:r>
                        <a:rPr lang="ru-RU" sz="1200">
                          <a:effectLst/>
                          <a:latin typeface="+mn-lt"/>
                        </a:rPr>
                        <a:t> 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  <a:tab pos="900430" algn="l"/>
                        </a:tabLs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  <a:tab pos="900430" algn="l"/>
                        </a:tabLs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  <a:tab pos="900430" algn="l"/>
                        </a:tabLs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0,20*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  <a:tab pos="900430" algn="l"/>
                        </a:tabLs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0,25**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  <a:tab pos="900430" algn="l"/>
                        </a:tabLs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0,20*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  <a:tab pos="900430" algn="l"/>
                        </a:tabLst>
                      </a:pPr>
                      <a:r>
                        <a:rPr lang="ru-RU" sz="1200">
                          <a:effectLst/>
                          <a:latin typeface="+mn-lt"/>
                        </a:rPr>
                        <a:t> 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68580" marR="68580" marT="0" marB="0"/>
                </a:tc>
              </a:tr>
              <a:tr h="27321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  <a:tab pos="900430" algn="l"/>
                        </a:tabLst>
                      </a:pPr>
                      <a:r>
                        <a:rPr lang="ru-RU" sz="1200">
                          <a:effectLst/>
                          <a:latin typeface="+mn-lt"/>
                        </a:rPr>
                        <a:t>СС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  <a:tab pos="900430" algn="l"/>
                        </a:tabLst>
                      </a:pPr>
                      <a:r>
                        <a:rPr lang="ru-RU" sz="1200">
                          <a:effectLst/>
                          <a:latin typeface="+mn-lt"/>
                        </a:rPr>
                        <a:t>0,19*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  <a:tab pos="900430" algn="l"/>
                        </a:tabLst>
                      </a:pPr>
                      <a:r>
                        <a:rPr lang="ru-RU" sz="1200">
                          <a:effectLst/>
                          <a:latin typeface="+mn-lt"/>
                        </a:rPr>
                        <a:t>0,20*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  <a:tab pos="900430" algn="l"/>
                        </a:tabLst>
                      </a:pPr>
                      <a:r>
                        <a:rPr lang="ru-RU" sz="1200">
                          <a:effectLst/>
                          <a:latin typeface="+mn-lt"/>
                        </a:rPr>
                        <a:t> 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  <a:tab pos="900430" algn="l"/>
                        </a:tabLst>
                      </a:pPr>
                      <a:r>
                        <a:rPr lang="ru-RU" sz="1200">
                          <a:effectLst/>
                          <a:latin typeface="+mn-lt"/>
                        </a:rPr>
                        <a:t> 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  <a:tab pos="900430" algn="l"/>
                        </a:tabLst>
                      </a:pP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  <a:tab pos="900430" algn="l"/>
                        </a:tabLst>
                      </a:pP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  <a:tab pos="900430" algn="l"/>
                        </a:tabLst>
                      </a:pP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  <a:tab pos="900430" algn="l"/>
                        </a:tabLst>
                      </a:pP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  <a:tab pos="900430" algn="l"/>
                        </a:tabLst>
                      </a:pP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  <a:tab pos="900430" algn="l"/>
                        </a:tabLst>
                      </a:pPr>
                      <a:r>
                        <a:rPr lang="ru-RU" sz="1200">
                          <a:effectLst/>
                          <a:latin typeface="+mn-lt"/>
                        </a:rPr>
                        <a:t> 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  <a:tab pos="900430" algn="l"/>
                        </a:tabLst>
                      </a:pP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  <a:tab pos="900430" algn="l"/>
                        </a:tabLst>
                      </a:pP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321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  <a:tab pos="900430" algn="l"/>
                        </a:tabLst>
                      </a:pPr>
                      <a:r>
                        <a:rPr lang="ru-RU" sz="1200">
                          <a:effectLst/>
                          <a:latin typeface="+mn-lt"/>
                        </a:rPr>
                        <a:t>СЦ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  <a:tab pos="900430" algn="l"/>
                        </a:tabLst>
                      </a:pPr>
                      <a:r>
                        <a:rPr lang="ru-RU" sz="1200">
                          <a:effectLst/>
                          <a:latin typeface="+mn-lt"/>
                        </a:rPr>
                        <a:t> 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  <a:tab pos="900430" algn="l"/>
                        </a:tabLst>
                      </a:pPr>
                      <a:r>
                        <a:rPr lang="ru-RU" sz="1200">
                          <a:effectLst/>
                          <a:latin typeface="+mn-lt"/>
                        </a:rPr>
                        <a:t> 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  <a:tab pos="900430" algn="l"/>
                        </a:tabLst>
                      </a:pPr>
                      <a:r>
                        <a:rPr lang="ru-RU" sz="1200">
                          <a:effectLst/>
                          <a:latin typeface="+mn-lt"/>
                        </a:rPr>
                        <a:t>0,19*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  <a:tab pos="900430" algn="l"/>
                        </a:tabLst>
                      </a:pPr>
                      <a:r>
                        <a:rPr lang="ru-RU" sz="1200">
                          <a:effectLst/>
                          <a:latin typeface="+mn-lt"/>
                        </a:rPr>
                        <a:t>0,21*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  <a:tab pos="900430" algn="l"/>
                        </a:tabLs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0,18*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  <a:tab pos="900430" algn="l"/>
                        </a:tabLs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0,18*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  <a:tab pos="900430" algn="l"/>
                        </a:tabLst>
                      </a:pP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  <a:tab pos="900430" algn="l"/>
                        </a:tabLst>
                      </a:pP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  <a:tab pos="900430" algn="l"/>
                        </a:tabLst>
                      </a:pP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  <a:tab pos="900430" algn="l"/>
                        </a:tabLs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 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  <a:tab pos="900430" algn="l"/>
                        </a:tabLst>
                      </a:pPr>
                      <a:r>
                        <a:rPr lang="ru-RU" sz="12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0,23**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  <a:tab pos="900430" algn="l"/>
                        </a:tabLst>
                      </a:pPr>
                      <a:r>
                        <a:rPr lang="ru-RU" sz="12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0,22*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-27814" y="5657726"/>
            <a:ext cx="91440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err="1" smtClean="0">
                <a:latin typeface="Georgia" panose="02040502050405020303" pitchFamily="18" charset="0"/>
              </a:rPr>
              <a:t>Коэф</a:t>
            </a:r>
            <a:r>
              <a:rPr lang="ru-RU" sz="1200" dirty="0" smtClean="0">
                <a:latin typeface="Georgia" panose="02040502050405020303" pitchFamily="18" charset="0"/>
              </a:rPr>
              <a:t>. </a:t>
            </a:r>
            <a:r>
              <a:rPr lang="ru-RU" sz="1200" dirty="0" err="1" smtClean="0">
                <a:latin typeface="Georgia" panose="02040502050405020303" pitchFamily="18" charset="0"/>
              </a:rPr>
              <a:t>Спирмена</a:t>
            </a:r>
            <a:r>
              <a:rPr lang="ru-RU" sz="1200" dirty="0" smtClean="0">
                <a:latin typeface="Georgia" panose="02040502050405020303" pitchFamily="18" charset="0"/>
              </a:rPr>
              <a:t> ,  * при уровне значимости </a:t>
            </a:r>
            <a:r>
              <a:rPr lang="en-US" sz="1200" dirty="0" smtClean="0">
                <a:latin typeface="Georgia" panose="02040502050405020303" pitchFamily="18" charset="0"/>
              </a:rPr>
              <a:t>p</a:t>
            </a:r>
            <a:r>
              <a:rPr lang="ru-RU" sz="1200" dirty="0" smtClean="0">
                <a:latin typeface="Georgia" panose="02040502050405020303" pitchFamily="18" charset="0"/>
              </a:rPr>
              <a:t> ≤ 0,05;  ** при уровне значимости </a:t>
            </a:r>
            <a:r>
              <a:rPr lang="en-US" sz="1200" dirty="0" smtClean="0">
                <a:latin typeface="Georgia" panose="02040502050405020303" pitchFamily="18" charset="0"/>
              </a:rPr>
              <a:t>p</a:t>
            </a:r>
            <a:r>
              <a:rPr lang="ru-RU" sz="1200" dirty="0" smtClean="0">
                <a:latin typeface="Georgia" panose="02040502050405020303" pitchFamily="18" charset="0"/>
              </a:rPr>
              <a:t> ≤ 0,01.</a:t>
            </a:r>
          </a:p>
          <a:p>
            <a:endParaRPr lang="ru-RU" sz="1200" dirty="0">
              <a:latin typeface="Georgia" panose="02040502050405020303" pitchFamily="18" charset="0"/>
            </a:endParaRPr>
          </a:p>
          <a:p>
            <a:r>
              <a:rPr lang="ru-RU" sz="1200" dirty="0" smtClean="0">
                <a:latin typeface="Georgia" panose="02040502050405020303" pitchFamily="18" charset="0"/>
              </a:rPr>
              <a:t>Шкалы </a:t>
            </a:r>
            <a:r>
              <a:rPr lang="ru-RU" sz="1200" dirty="0">
                <a:latin typeface="Georgia" panose="02040502050405020303" pitchFamily="18" charset="0"/>
              </a:rPr>
              <a:t>СППЛ: СПП – общая шкала суверенности психологического пространства; СФТ – суверенность физического тела; СТ – суверенность территории; </a:t>
            </a:r>
            <a:r>
              <a:rPr lang="ru-RU" sz="1200" dirty="0" smtClean="0">
                <a:latin typeface="Georgia" panose="02040502050405020303" pitchFamily="18" charset="0"/>
              </a:rPr>
              <a:t> СВ – суверенность вещей; СП </a:t>
            </a:r>
            <a:r>
              <a:rPr lang="ru-RU" sz="1200" dirty="0">
                <a:latin typeface="Georgia" panose="02040502050405020303" pitchFamily="18" charset="0"/>
              </a:rPr>
              <a:t>– суверенность привычек; СС – суверенность социальных связей; СЦ – суверенность ценностей</a:t>
            </a:r>
            <a:r>
              <a:rPr lang="ru-RU" sz="1200" dirty="0" smtClean="0">
                <a:latin typeface="Georgia" panose="02040502050405020303" pitchFamily="18" charset="0"/>
              </a:rPr>
              <a:t>.</a:t>
            </a:r>
          </a:p>
          <a:p>
            <a:r>
              <a:rPr lang="ru-RU" sz="1400" dirty="0" smtClean="0">
                <a:latin typeface="Georgia" panose="02040502050405020303" pitchFamily="18" charset="0"/>
              </a:rPr>
              <a:t> </a:t>
            </a:r>
            <a:endParaRPr lang="ru-RU" sz="14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0342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i="1" dirty="0">
                <a:latin typeface="Optima Cyr"/>
              </a:rPr>
              <a:t>Взаимосвязи </a:t>
            </a:r>
            <a:r>
              <a:rPr lang="ru-RU" sz="3200" b="1" i="1" dirty="0" smtClean="0">
                <a:latin typeface="Optima Cyr"/>
              </a:rPr>
              <a:t>групповых характеристик </a:t>
            </a:r>
            <a:r>
              <a:rPr lang="ru-RU" sz="3200" b="1" i="1" dirty="0">
                <a:latin typeface="Optima Cyr"/>
              </a:rPr>
              <a:t>и СППЛ</a:t>
            </a:r>
            <a:endParaRPr lang="ru-RU" sz="3200" dirty="0">
              <a:latin typeface="Optima Cyr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2864913"/>
              </p:ext>
            </p:extLst>
          </p:nvPr>
        </p:nvGraphicFramePr>
        <p:xfrm>
          <a:off x="1403648" y="2420889"/>
          <a:ext cx="5964263" cy="22176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46529"/>
                <a:gridCol w="1558867"/>
                <a:gridCol w="1558867"/>
              </a:tblGrid>
              <a:tr h="9257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  <a:tab pos="900430" algn="l"/>
                        </a:tabLs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Шкалы СППЛ </a:t>
                      </a:r>
                      <a:r>
                        <a:rPr lang="ru-RU" sz="14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1400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групповые нормы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  <a:tab pos="900430" algn="l"/>
                        </a:tabLs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Согласие группы с распорядком дня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  <a:tab pos="900430" algn="l"/>
                        </a:tabLst>
                      </a:pPr>
                      <a:r>
                        <a:rPr lang="ru-RU" sz="14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Устав важен для формирования личности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1808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  <a:tab pos="900430" algn="l"/>
                        </a:tabLs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СФТ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  <a:tab pos="900430" algn="l"/>
                        </a:tabLs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  <a:tab pos="900430" algn="l"/>
                        </a:tabLst>
                      </a:pPr>
                      <a:r>
                        <a:rPr lang="ru-RU" sz="14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0,21*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1808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  <a:tab pos="900430" algn="l"/>
                        </a:tabLs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СЦ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  <a:tab pos="900430" algn="l"/>
                        </a:tabLs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0,20*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  <a:tab pos="900430" algn="l"/>
                        </a:tabLs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6111880"/>
            <a:ext cx="914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err="1" smtClean="0">
                <a:latin typeface="Georgia" panose="02040502050405020303" pitchFamily="18" charset="0"/>
              </a:rPr>
              <a:t>Коэф</a:t>
            </a:r>
            <a:r>
              <a:rPr lang="ru-RU" sz="1400" dirty="0" smtClean="0">
                <a:latin typeface="Georgia" panose="02040502050405020303" pitchFamily="18" charset="0"/>
              </a:rPr>
              <a:t>. </a:t>
            </a:r>
            <a:r>
              <a:rPr lang="ru-RU" sz="1400" dirty="0" err="1" smtClean="0">
                <a:latin typeface="Georgia" panose="02040502050405020303" pitchFamily="18" charset="0"/>
              </a:rPr>
              <a:t>Спирмена</a:t>
            </a:r>
            <a:r>
              <a:rPr lang="ru-RU" sz="1400" dirty="0" smtClean="0">
                <a:latin typeface="Georgia" panose="02040502050405020303" pitchFamily="18" charset="0"/>
              </a:rPr>
              <a:t> ,  </a:t>
            </a:r>
            <a:r>
              <a:rPr lang="ru-RU" sz="1400" dirty="0">
                <a:latin typeface="Georgia" panose="02040502050405020303" pitchFamily="18" charset="0"/>
              </a:rPr>
              <a:t>* при уровне значимости </a:t>
            </a:r>
            <a:r>
              <a:rPr lang="en-US" sz="1400" dirty="0">
                <a:latin typeface="Georgia" panose="02040502050405020303" pitchFamily="18" charset="0"/>
              </a:rPr>
              <a:t>p</a:t>
            </a:r>
            <a:r>
              <a:rPr lang="ru-RU" sz="1400" dirty="0">
                <a:latin typeface="Georgia" panose="02040502050405020303" pitchFamily="18" charset="0"/>
              </a:rPr>
              <a:t> ≤ 0,05; ** при уровне значимости </a:t>
            </a:r>
            <a:r>
              <a:rPr lang="en-US" sz="1400" dirty="0">
                <a:latin typeface="Georgia" panose="02040502050405020303" pitchFamily="18" charset="0"/>
              </a:rPr>
              <a:t>p</a:t>
            </a:r>
            <a:r>
              <a:rPr lang="ru-RU" sz="1400" dirty="0">
                <a:latin typeface="Georgia" panose="02040502050405020303" pitchFamily="18" charset="0"/>
              </a:rPr>
              <a:t> ≤ 0,01</a:t>
            </a:r>
            <a:r>
              <a:rPr lang="ru-RU" sz="1400" dirty="0" smtClean="0">
                <a:latin typeface="Georgia" panose="02040502050405020303" pitchFamily="18" charset="0"/>
              </a:rPr>
              <a:t>.</a:t>
            </a:r>
          </a:p>
          <a:p>
            <a:endParaRPr lang="ru-RU" sz="1400" dirty="0">
              <a:latin typeface="Georgia" panose="02040502050405020303" pitchFamily="18" charset="0"/>
            </a:endParaRPr>
          </a:p>
          <a:p>
            <a:r>
              <a:rPr lang="ru-RU" sz="1400" dirty="0" smtClean="0">
                <a:latin typeface="Georgia" panose="02040502050405020303" pitchFamily="18" charset="0"/>
              </a:rPr>
              <a:t>Шкалы </a:t>
            </a:r>
            <a:r>
              <a:rPr lang="ru-RU" sz="1400" dirty="0">
                <a:latin typeface="Georgia" panose="02040502050405020303" pitchFamily="18" charset="0"/>
              </a:rPr>
              <a:t>СППЛ</a:t>
            </a:r>
            <a:r>
              <a:rPr lang="ru-RU" sz="1400" dirty="0" smtClean="0">
                <a:latin typeface="Georgia" panose="02040502050405020303" pitchFamily="18" charset="0"/>
              </a:rPr>
              <a:t>: СФТ – суверенность физического тела; СЦ – суверенность ценностей.</a:t>
            </a:r>
            <a:endParaRPr lang="ru-RU" sz="14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7246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0" y="188640"/>
            <a:ext cx="9347696" cy="1152526"/>
          </a:xfrm>
        </p:spPr>
        <p:txBody>
          <a:bodyPr>
            <a:normAutofit fontScale="90000"/>
          </a:bodyPr>
          <a:lstStyle/>
          <a:p>
            <a:r>
              <a:rPr lang="ru-RU" sz="3000" b="1" i="1" dirty="0" smtClean="0">
                <a:latin typeface="Optima Cyr"/>
              </a:rPr>
              <a:t>Вклад </a:t>
            </a:r>
            <a:r>
              <a:rPr lang="ru-RU" sz="3000" b="1" i="1" dirty="0">
                <a:latin typeface="Optima Cyr"/>
              </a:rPr>
              <a:t>личностных и групповых характеристик в выраженность психологического пространства </a:t>
            </a:r>
            <a:r>
              <a:rPr lang="ru-RU" sz="3000" b="1" i="1" dirty="0" smtClean="0">
                <a:latin typeface="Optima Cyr"/>
              </a:rPr>
              <a:t/>
            </a:r>
            <a:br>
              <a:rPr lang="ru-RU" sz="3000" b="1" i="1" dirty="0" smtClean="0">
                <a:latin typeface="Optima Cyr"/>
              </a:rPr>
            </a:br>
            <a:r>
              <a:rPr lang="ru-RU" sz="3000" b="1" i="1" dirty="0" smtClean="0">
                <a:latin typeface="Optima Cyr"/>
              </a:rPr>
              <a:t>каждой </a:t>
            </a:r>
            <a:r>
              <a:rPr lang="ru-RU" sz="3000" b="1" i="1" dirty="0">
                <a:latin typeface="Optima Cyr"/>
              </a:rPr>
              <a:t>из </a:t>
            </a:r>
            <a:r>
              <a:rPr lang="ru-RU" sz="3000" b="1" i="1" dirty="0" smtClean="0">
                <a:latin typeface="Optima Cyr"/>
              </a:rPr>
              <a:t>групп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4294967295"/>
          </p:nvPr>
        </p:nvSpPr>
        <p:spPr>
          <a:xfrm>
            <a:off x="0" y="1484784"/>
            <a:ext cx="9144000" cy="4176464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2400" i="1" dirty="0" smtClean="0">
                <a:latin typeface="Georgia" panose="02040502050405020303" pitchFamily="18" charset="0"/>
              </a:rPr>
              <a:t>Общая </a:t>
            </a:r>
            <a:r>
              <a:rPr lang="ru-RU" sz="2400" i="1" dirty="0">
                <a:latin typeface="Georgia" panose="02040502050405020303" pitchFamily="18" charset="0"/>
              </a:rPr>
              <a:t>шкала суверенности психологического пространства</a:t>
            </a:r>
            <a:r>
              <a:rPr lang="ru-RU" sz="2400" dirty="0">
                <a:latin typeface="Georgia" panose="02040502050405020303" pitchFamily="18" charset="0"/>
              </a:rPr>
              <a:t> зависит (</a:t>
            </a:r>
            <a:r>
              <a:rPr lang="en-US" sz="2400" dirty="0">
                <a:latin typeface="Georgia" panose="02040502050405020303" pitchFamily="18" charset="0"/>
              </a:rPr>
              <a:t>R</a:t>
            </a:r>
            <a:r>
              <a:rPr lang="ru-RU" sz="2400" dirty="0">
                <a:latin typeface="Georgia" panose="02040502050405020303" pitchFamily="18" charset="0"/>
              </a:rPr>
              <a:t> = 0,895; </a:t>
            </a:r>
            <a:r>
              <a:rPr lang="en-US" sz="2400" dirty="0">
                <a:latin typeface="Georgia" panose="02040502050405020303" pitchFamily="18" charset="0"/>
              </a:rPr>
              <a:t>R</a:t>
            </a:r>
            <a:r>
              <a:rPr lang="ru-RU" sz="2400" baseline="30000" dirty="0">
                <a:latin typeface="Georgia" panose="02040502050405020303" pitchFamily="18" charset="0"/>
              </a:rPr>
              <a:t>2 </a:t>
            </a:r>
            <a:r>
              <a:rPr lang="ru-RU" sz="2400" dirty="0">
                <a:latin typeface="Georgia" panose="02040502050405020303" pitchFamily="18" charset="0"/>
              </a:rPr>
              <a:t>= 0,802; </a:t>
            </a:r>
            <a:r>
              <a:rPr lang="en-US" sz="2400" dirty="0">
                <a:latin typeface="Georgia" panose="02040502050405020303" pitchFamily="18" charset="0"/>
              </a:rPr>
              <a:t>F</a:t>
            </a:r>
            <a:r>
              <a:rPr lang="ru-RU" sz="2400" dirty="0">
                <a:latin typeface="Georgia" panose="02040502050405020303" pitchFamily="18" charset="0"/>
              </a:rPr>
              <a:t> = 47,21; </a:t>
            </a:r>
            <a:r>
              <a:rPr lang="ru-RU" sz="2400" dirty="0" smtClean="0">
                <a:latin typeface="Georgia" panose="02040502050405020303" pitchFamily="18" charset="0"/>
              </a:rPr>
              <a:t>p </a:t>
            </a:r>
            <a:r>
              <a:rPr lang="ru-RU" sz="2400" dirty="0">
                <a:latin typeface="Georgia" panose="02040502050405020303" pitchFamily="18" charset="0"/>
              </a:rPr>
              <a:t>= 0,000) от восприятия респондентами своей группы как группы  совместного проведения досуга (β = - </a:t>
            </a:r>
            <a:r>
              <a:rPr lang="ru-RU" sz="2400" dirty="0" smtClean="0">
                <a:latin typeface="Georgia" panose="02040502050405020303" pitchFamily="18" charset="0"/>
              </a:rPr>
              <a:t>0,176; </a:t>
            </a:r>
            <a:r>
              <a:rPr lang="en-US" sz="2400" dirty="0" smtClean="0">
                <a:latin typeface="Georgia" panose="02040502050405020303" pitchFamily="18" charset="0"/>
              </a:rPr>
              <a:t>t</a:t>
            </a:r>
            <a:r>
              <a:rPr lang="ru-RU" sz="2400" dirty="0">
                <a:latin typeface="Georgia" panose="02040502050405020303" pitchFamily="18" charset="0"/>
              </a:rPr>
              <a:t> = - 3,895; </a:t>
            </a:r>
            <a:r>
              <a:rPr lang="en-US" sz="2400" dirty="0">
                <a:latin typeface="Georgia" panose="02040502050405020303" pitchFamily="18" charset="0"/>
              </a:rPr>
              <a:t>p</a:t>
            </a:r>
            <a:r>
              <a:rPr lang="ru-RU" sz="2400" dirty="0">
                <a:latin typeface="Georgia" panose="02040502050405020303" pitchFamily="18" charset="0"/>
              </a:rPr>
              <a:t> = 0,000). </a:t>
            </a:r>
            <a:r>
              <a:rPr lang="ru-RU" sz="2400" dirty="0" smtClean="0">
                <a:latin typeface="Georgia" panose="02040502050405020303" pitchFamily="18" charset="0"/>
              </a:rPr>
              <a:t>М</a:t>
            </a:r>
            <a:r>
              <a:rPr lang="ru-RU" sz="2400" dirty="0" smtClean="0">
                <a:latin typeface="Georgia" panose="02040502050405020303" pitchFamily="18" charset="0"/>
              </a:rPr>
              <a:t>отива </a:t>
            </a:r>
            <a:r>
              <a:rPr lang="ru-RU" sz="2400" dirty="0">
                <a:latin typeface="Georgia" panose="02040502050405020303" pitchFamily="18" charset="0"/>
              </a:rPr>
              <a:t>выбора профессии, которой обучают в </a:t>
            </a:r>
            <a:r>
              <a:rPr lang="ru-RU" sz="2400" dirty="0" smtClean="0">
                <a:latin typeface="Georgia" panose="02040502050405020303" pitchFamily="18" charset="0"/>
              </a:rPr>
              <a:t>вузе (β </a:t>
            </a:r>
            <a:r>
              <a:rPr lang="ru-RU" sz="2400" dirty="0">
                <a:latin typeface="Georgia" panose="02040502050405020303" pitchFamily="18" charset="0"/>
              </a:rPr>
              <a:t>= 0,14; </a:t>
            </a:r>
            <a:r>
              <a:rPr lang="en-US" sz="2400" dirty="0">
                <a:latin typeface="Georgia" panose="02040502050405020303" pitchFamily="18" charset="0"/>
              </a:rPr>
              <a:t>t</a:t>
            </a:r>
            <a:r>
              <a:rPr lang="ru-RU" sz="2400" dirty="0">
                <a:latin typeface="Georgia" panose="02040502050405020303" pitchFamily="18" charset="0"/>
              </a:rPr>
              <a:t> = 3,029; </a:t>
            </a:r>
            <a:r>
              <a:rPr lang="en-US" sz="2400" dirty="0">
                <a:latin typeface="Georgia" panose="02040502050405020303" pitchFamily="18" charset="0"/>
              </a:rPr>
              <a:t>p</a:t>
            </a:r>
            <a:r>
              <a:rPr lang="ru-RU" sz="2400" dirty="0">
                <a:latin typeface="Georgia" panose="02040502050405020303" pitchFamily="18" charset="0"/>
              </a:rPr>
              <a:t> = 0,003), </a:t>
            </a:r>
            <a:r>
              <a:rPr lang="ru-RU" sz="2400" dirty="0" smtClean="0">
                <a:latin typeface="Georgia" panose="02040502050405020303" pitchFamily="18" charset="0"/>
              </a:rPr>
              <a:t>ориентации </a:t>
            </a:r>
            <a:r>
              <a:rPr lang="ru-RU" sz="2400" dirty="0">
                <a:latin typeface="Georgia" panose="02040502050405020303" pitchFamily="18" charset="0"/>
              </a:rPr>
              <a:t>на ценность </a:t>
            </a:r>
            <a:r>
              <a:rPr lang="ru-RU" sz="2400" dirty="0" smtClean="0">
                <a:latin typeface="Georgia" panose="02040502050405020303" pitchFamily="18" charset="0"/>
              </a:rPr>
              <a:t>друзей (β</a:t>
            </a:r>
            <a:r>
              <a:rPr lang="ru-RU" sz="2400" dirty="0">
                <a:latin typeface="Georgia" panose="02040502050405020303" pitchFamily="18" charset="0"/>
              </a:rPr>
              <a:t> = - 0,099; </a:t>
            </a:r>
            <a:r>
              <a:rPr lang="en-US" sz="2400" dirty="0">
                <a:latin typeface="Georgia" panose="02040502050405020303" pitchFamily="18" charset="0"/>
              </a:rPr>
              <a:t>t</a:t>
            </a:r>
            <a:r>
              <a:rPr lang="ru-RU" sz="2400" dirty="0">
                <a:latin typeface="Georgia" panose="02040502050405020303" pitchFamily="18" charset="0"/>
              </a:rPr>
              <a:t> = - 2,161; </a:t>
            </a:r>
            <a:r>
              <a:rPr lang="en-US" sz="2400" dirty="0">
                <a:latin typeface="Georgia" panose="02040502050405020303" pitchFamily="18" charset="0"/>
              </a:rPr>
              <a:t>p</a:t>
            </a:r>
            <a:r>
              <a:rPr lang="ru-RU" sz="2400" dirty="0">
                <a:latin typeface="Georgia" panose="02040502050405020303" pitchFamily="18" charset="0"/>
              </a:rPr>
              <a:t> = 0,033), а также </a:t>
            </a:r>
            <a:r>
              <a:rPr lang="ru-RU" sz="2400" dirty="0" smtClean="0">
                <a:latin typeface="Georgia" panose="02040502050405020303" pitchFamily="18" charset="0"/>
              </a:rPr>
              <a:t>понимания </a:t>
            </a:r>
            <a:r>
              <a:rPr lang="ru-RU" sz="2400" dirty="0">
                <a:latin typeface="Georgia" panose="02040502050405020303" pitchFamily="18" charset="0"/>
              </a:rPr>
              <a:t>важности соблюдения Устава как свода законов, регулирующих поведение учащихся в вузе (β = - </a:t>
            </a:r>
            <a:r>
              <a:rPr lang="ru-RU" sz="2400" dirty="0" smtClean="0">
                <a:latin typeface="Georgia" panose="02040502050405020303" pitchFamily="18" charset="0"/>
              </a:rPr>
              <a:t>0,132;</a:t>
            </a:r>
            <a:r>
              <a:rPr lang="en-US" sz="2400" dirty="0" smtClean="0">
                <a:latin typeface="Georgia" panose="02040502050405020303" pitchFamily="18" charset="0"/>
              </a:rPr>
              <a:t>t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>
                <a:latin typeface="Georgia" panose="02040502050405020303" pitchFamily="18" charset="0"/>
              </a:rPr>
              <a:t>= - 2,851; </a:t>
            </a:r>
            <a:r>
              <a:rPr lang="ru-RU" sz="2400" dirty="0" smtClean="0">
                <a:latin typeface="Georgia" panose="02040502050405020303" pitchFamily="18" charset="0"/>
              </a:rPr>
              <a:t>    </a:t>
            </a:r>
            <a:r>
              <a:rPr lang="en-US" sz="2400" dirty="0" smtClean="0">
                <a:latin typeface="Georgia" panose="02040502050405020303" pitchFamily="18" charset="0"/>
              </a:rPr>
              <a:t>p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>
                <a:latin typeface="Georgia" panose="02040502050405020303" pitchFamily="18" charset="0"/>
              </a:rPr>
              <a:t>= 0,005). </a:t>
            </a:r>
            <a:endParaRPr lang="ru-RU" sz="2400" dirty="0" smtClean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7250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0" y="188640"/>
            <a:ext cx="9347696" cy="1152526"/>
          </a:xfrm>
        </p:spPr>
        <p:txBody>
          <a:bodyPr>
            <a:normAutofit fontScale="90000"/>
          </a:bodyPr>
          <a:lstStyle/>
          <a:p>
            <a:r>
              <a:rPr lang="ru-RU" sz="3000" b="1" i="1" dirty="0" smtClean="0">
                <a:latin typeface="Optima Cyr"/>
              </a:rPr>
              <a:t>Вклад </a:t>
            </a:r>
            <a:r>
              <a:rPr lang="ru-RU" sz="3000" b="1" i="1" dirty="0">
                <a:latin typeface="Optima Cyr"/>
              </a:rPr>
              <a:t>личностных и групповых характеристик в выраженность психологического пространства </a:t>
            </a:r>
            <a:r>
              <a:rPr lang="ru-RU" sz="3000" b="1" i="1" dirty="0" smtClean="0">
                <a:latin typeface="Optima Cyr"/>
              </a:rPr>
              <a:t/>
            </a:r>
            <a:br>
              <a:rPr lang="ru-RU" sz="3000" b="1" i="1" dirty="0" smtClean="0">
                <a:latin typeface="Optima Cyr"/>
              </a:rPr>
            </a:br>
            <a:r>
              <a:rPr lang="ru-RU" sz="3000" b="1" i="1" dirty="0" smtClean="0">
                <a:latin typeface="Optima Cyr"/>
              </a:rPr>
              <a:t>каждой </a:t>
            </a:r>
            <a:r>
              <a:rPr lang="ru-RU" sz="3000" b="1" i="1" dirty="0">
                <a:latin typeface="Optima Cyr"/>
              </a:rPr>
              <a:t>из </a:t>
            </a:r>
            <a:r>
              <a:rPr lang="ru-RU" sz="3000" b="1" i="1" dirty="0" smtClean="0">
                <a:latin typeface="Optima Cyr"/>
              </a:rPr>
              <a:t>групп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4294967295"/>
          </p:nvPr>
        </p:nvSpPr>
        <p:spPr>
          <a:xfrm>
            <a:off x="10090" y="1412776"/>
            <a:ext cx="9144000" cy="403244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2300" dirty="0">
                <a:latin typeface="Georgia" panose="02040502050405020303" pitchFamily="18" charset="0"/>
              </a:rPr>
              <a:t>Предикторами </a:t>
            </a:r>
            <a:r>
              <a:rPr lang="ru-RU" sz="2300" i="1" dirty="0">
                <a:latin typeface="Georgia" panose="02040502050405020303" pitchFamily="18" charset="0"/>
              </a:rPr>
              <a:t>суверенности физического тела </a:t>
            </a:r>
            <a:r>
              <a:rPr lang="ru-RU" sz="2300" dirty="0">
                <a:latin typeface="Georgia" panose="02040502050405020303" pitchFamily="18" charset="0"/>
              </a:rPr>
              <a:t>(</a:t>
            </a:r>
            <a:r>
              <a:rPr lang="en-US" sz="2300" dirty="0">
                <a:latin typeface="Georgia" panose="02040502050405020303" pitchFamily="18" charset="0"/>
              </a:rPr>
              <a:t>R</a:t>
            </a:r>
            <a:r>
              <a:rPr lang="ru-RU" sz="2300" dirty="0">
                <a:latin typeface="Georgia" panose="02040502050405020303" pitchFamily="18" charset="0"/>
              </a:rPr>
              <a:t> = 0,751; </a:t>
            </a:r>
            <a:r>
              <a:rPr lang="ru-RU" sz="2300" dirty="0" smtClean="0">
                <a:latin typeface="Georgia" panose="02040502050405020303" pitchFamily="18" charset="0"/>
              </a:rPr>
              <a:t>        </a:t>
            </a:r>
            <a:r>
              <a:rPr lang="en-US" sz="2300" dirty="0" smtClean="0">
                <a:latin typeface="Georgia" panose="02040502050405020303" pitchFamily="18" charset="0"/>
              </a:rPr>
              <a:t>R</a:t>
            </a:r>
            <a:r>
              <a:rPr lang="ru-RU" sz="2300" baseline="30000" dirty="0">
                <a:latin typeface="Georgia" panose="02040502050405020303" pitchFamily="18" charset="0"/>
              </a:rPr>
              <a:t>2 </a:t>
            </a:r>
            <a:r>
              <a:rPr lang="ru-RU" sz="2300" dirty="0">
                <a:latin typeface="Georgia" panose="02040502050405020303" pitchFamily="18" charset="0"/>
              </a:rPr>
              <a:t>= 0,564; </a:t>
            </a:r>
            <a:r>
              <a:rPr lang="en-US" sz="2300" dirty="0">
                <a:latin typeface="Georgia" panose="02040502050405020303" pitchFamily="18" charset="0"/>
              </a:rPr>
              <a:t>F</a:t>
            </a:r>
            <a:r>
              <a:rPr lang="ru-RU" sz="2300" dirty="0">
                <a:latin typeface="Georgia" panose="02040502050405020303" pitchFamily="18" charset="0"/>
              </a:rPr>
              <a:t> = 23,279; p = 0,000) стали: представления о группе в рамках совместного досуга (β = 0,2; </a:t>
            </a:r>
            <a:r>
              <a:rPr lang="en-US" sz="2300" dirty="0">
                <a:latin typeface="Georgia" panose="02040502050405020303" pitchFamily="18" charset="0"/>
              </a:rPr>
              <a:t>t</a:t>
            </a:r>
            <a:r>
              <a:rPr lang="ru-RU" sz="2300" dirty="0">
                <a:latin typeface="Georgia" panose="02040502050405020303" pitchFamily="18" charset="0"/>
              </a:rPr>
              <a:t> = 2,944; </a:t>
            </a:r>
            <a:r>
              <a:rPr lang="en-US" sz="2300" dirty="0">
                <a:latin typeface="Georgia" panose="02040502050405020303" pitchFamily="18" charset="0"/>
              </a:rPr>
              <a:t>p</a:t>
            </a:r>
            <a:r>
              <a:rPr lang="ru-RU" sz="2300" dirty="0">
                <a:latin typeface="Georgia" panose="02040502050405020303" pitchFamily="18" charset="0"/>
              </a:rPr>
              <a:t> = 0,004), показатель групповой сплоченности (β = 0,209; </a:t>
            </a:r>
            <a:r>
              <a:rPr lang="en-US" sz="2300" dirty="0">
                <a:latin typeface="Georgia" panose="02040502050405020303" pitchFamily="18" charset="0"/>
              </a:rPr>
              <a:t>t</a:t>
            </a:r>
            <a:r>
              <a:rPr lang="ru-RU" sz="2300" dirty="0">
                <a:latin typeface="Georgia" panose="02040502050405020303" pitchFamily="18" charset="0"/>
              </a:rPr>
              <a:t> = 3,177; </a:t>
            </a:r>
            <a:r>
              <a:rPr lang="en-US" sz="2300" dirty="0">
                <a:latin typeface="Georgia" panose="02040502050405020303" pitchFamily="18" charset="0"/>
              </a:rPr>
              <a:t>p</a:t>
            </a:r>
            <a:r>
              <a:rPr lang="ru-RU" sz="2300" dirty="0">
                <a:latin typeface="Georgia" panose="02040502050405020303" pitchFamily="18" charset="0"/>
              </a:rPr>
              <a:t> = 0,002), мотив не продолжать в будущем военную карьеру </a:t>
            </a:r>
            <a:r>
              <a:rPr lang="ru-RU" sz="2300" dirty="0" smtClean="0">
                <a:latin typeface="Georgia" panose="02040502050405020303" pitchFamily="18" charset="0"/>
              </a:rPr>
              <a:t>     (</a:t>
            </a:r>
            <a:r>
              <a:rPr lang="ru-RU" sz="2300" dirty="0">
                <a:latin typeface="Georgia" panose="02040502050405020303" pitchFamily="18" charset="0"/>
              </a:rPr>
              <a:t>β = 0,208; </a:t>
            </a:r>
            <a:r>
              <a:rPr lang="en-US" sz="2300" dirty="0">
                <a:latin typeface="Georgia" panose="02040502050405020303" pitchFamily="18" charset="0"/>
              </a:rPr>
              <a:t>t</a:t>
            </a:r>
            <a:r>
              <a:rPr lang="ru-RU" sz="2300" dirty="0">
                <a:latin typeface="Georgia" panose="02040502050405020303" pitchFamily="18" charset="0"/>
              </a:rPr>
              <a:t> = 3,157; </a:t>
            </a:r>
            <a:r>
              <a:rPr lang="en-US" sz="2300" dirty="0">
                <a:latin typeface="Georgia" panose="02040502050405020303" pitchFamily="18" charset="0"/>
              </a:rPr>
              <a:t>p</a:t>
            </a:r>
            <a:r>
              <a:rPr lang="ru-RU" sz="2300" dirty="0">
                <a:latin typeface="Georgia" panose="02040502050405020303" pitchFamily="18" charset="0"/>
              </a:rPr>
              <a:t> = 0,002) и мотив поступления в вуз, связанный с интересом к выбранной профессии (β = 0,143; </a:t>
            </a:r>
            <a:r>
              <a:rPr lang="en-US" sz="2300" dirty="0">
                <a:latin typeface="Georgia" panose="02040502050405020303" pitchFamily="18" charset="0"/>
              </a:rPr>
              <a:t>t</a:t>
            </a:r>
            <a:r>
              <a:rPr lang="ru-RU" sz="2300" dirty="0">
                <a:latin typeface="Georgia" panose="02040502050405020303" pitchFamily="18" charset="0"/>
              </a:rPr>
              <a:t> = 1,19; </a:t>
            </a:r>
            <a:r>
              <a:rPr lang="en-US" sz="2300" dirty="0">
                <a:latin typeface="Georgia" panose="02040502050405020303" pitchFamily="18" charset="0"/>
              </a:rPr>
              <a:t>p</a:t>
            </a:r>
            <a:r>
              <a:rPr lang="ru-RU" sz="2300" dirty="0">
                <a:latin typeface="Georgia" panose="02040502050405020303" pitchFamily="18" charset="0"/>
              </a:rPr>
              <a:t> = 0,031). </a:t>
            </a:r>
          </a:p>
        </p:txBody>
      </p:sp>
    </p:spTree>
    <p:extLst>
      <p:ext uri="{BB962C8B-B14F-4D97-AF65-F5344CB8AC3E}">
        <p14:creationId xmlns:p14="http://schemas.microsoft.com/office/powerpoint/2010/main" val="851070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0" y="188640"/>
            <a:ext cx="9347696" cy="1152526"/>
          </a:xfrm>
        </p:spPr>
        <p:txBody>
          <a:bodyPr>
            <a:normAutofit fontScale="90000"/>
          </a:bodyPr>
          <a:lstStyle/>
          <a:p>
            <a:r>
              <a:rPr lang="ru-RU" sz="3000" b="1" i="1" dirty="0" smtClean="0">
                <a:latin typeface="Optima Cyr"/>
              </a:rPr>
              <a:t>Вклад </a:t>
            </a:r>
            <a:r>
              <a:rPr lang="ru-RU" sz="3000" b="1" i="1" dirty="0">
                <a:latin typeface="Optima Cyr"/>
              </a:rPr>
              <a:t>личностных и групповых характеристик в выраженность психологического пространства </a:t>
            </a:r>
            <a:r>
              <a:rPr lang="ru-RU" sz="3000" b="1" i="1" dirty="0" smtClean="0">
                <a:latin typeface="Optima Cyr"/>
              </a:rPr>
              <a:t/>
            </a:r>
            <a:br>
              <a:rPr lang="ru-RU" sz="3000" b="1" i="1" dirty="0" smtClean="0">
                <a:latin typeface="Optima Cyr"/>
              </a:rPr>
            </a:br>
            <a:r>
              <a:rPr lang="ru-RU" sz="3000" b="1" i="1" dirty="0" smtClean="0">
                <a:latin typeface="Optima Cyr"/>
              </a:rPr>
              <a:t>каждой </a:t>
            </a:r>
            <a:r>
              <a:rPr lang="ru-RU" sz="3000" b="1" i="1" dirty="0">
                <a:latin typeface="Optima Cyr"/>
              </a:rPr>
              <a:t>из </a:t>
            </a:r>
            <a:r>
              <a:rPr lang="ru-RU" sz="3000" b="1" i="1" dirty="0" smtClean="0">
                <a:latin typeface="Optima Cyr"/>
              </a:rPr>
              <a:t>групп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4294967295"/>
          </p:nvPr>
        </p:nvSpPr>
        <p:spPr>
          <a:xfrm>
            <a:off x="0" y="1268760"/>
            <a:ext cx="9144000" cy="403244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1900" dirty="0">
                <a:latin typeface="Georgia" panose="02040502050405020303" pitchFamily="18" charset="0"/>
              </a:rPr>
              <a:t>В регрессионной модели </a:t>
            </a:r>
            <a:r>
              <a:rPr lang="ru-RU" sz="1900" i="1" dirty="0" smtClean="0">
                <a:latin typeface="Georgia" panose="02040502050405020303" pitchFamily="18" charset="0"/>
              </a:rPr>
              <a:t>суверенности территории</a:t>
            </a:r>
            <a:r>
              <a:rPr lang="ru-RU" sz="1900" dirty="0" smtClean="0">
                <a:latin typeface="Georgia" panose="02040502050405020303" pitchFamily="18" charset="0"/>
              </a:rPr>
              <a:t> </a:t>
            </a:r>
            <a:r>
              <a:rPr lang="ru-RU" sz="1900" dirty="0">
                <a:latin typeface="Georgia" panose="02040502050405020303" pitchFamily="18" charset="0"/>
              </a:rPr>
              <a:t>(</a:t>
            </a:r>
            <a:r>
              <a:rPr lang="en-US" sz="1900" dirty="0">
                <a:latin typeface="Georgia" panose="02040502050405020303" pitchFamily="18" charset="0"/>
              </a:rPr>
              <a:t>R</a:t>
            </a:r>
            <a:r>
              <a:rPr lang="ru-RU" sz="1900" dirty="0">
                <a:latin typeface="Georgia" panose="02040502050405020303" pitchFamily="18" charset="0"/>
              </a:rPr>
              <a:t> = 0,825; </a:t>
            </a:r>
            <a:r>
              <a:rPr lang="en-US" sz="1900" dirty="0">
                <a:latin typeface="Georgia" panose="02040502050405020303" pitchFamily="18" charset="0"/>
              </a:rPr>
              <a:t>R</a:t>
            </a:r>
            <a:r>
              <a:rPr lang="ru-RU" sz="1900" baseline="30000" dirty="0">
                <a:latin typeface="Georgia" panose="02040502050405020303" pitchFamily="18" charset="0"/>
              </a:rPr>
              <a:t>2 </a:t>
            </a:r>
            <a:r>
              <a:rPr lang="ru-RU" sz="1900" dirty="0">
                <a:latin typeface="Georgia" panose="02040502050405020303" pitchFamily="18" charset="0"/>
              </a:rPr>
              <a:t>= 0,681; </a:t>
            </a:r>
            <a:r>
              <a:rPr lang="ru-RU" sz="1900" dirty="0" smtClean="0">
                <a:latin typeface="Georgia" panose="02040502050405020303" pitchFamily="18" charset="0"/>
              </a:rPr>
              <a:t>    </a:t>
            </a:r>
            <a:r>
              <a:rPr lang="en-US" sz="1900" dirty="0" smtClean="0">
                <a:latin typeface="Georgia" panose="02040502050405020303" pitchFamily="18" charset="0"/>
              </a:rPr>
              <a:t>F</a:t>
            </a:r>
            <a:r>
              <a:rPr lang="ru-RU" sz="1900" dirty="0" smtClean="0">
                <a:latin typeface="Georgia" panose="02040502050405020303" pitchFamily="18" charset="0"/>
              </a:rPr>
              <a:t> </a:t>
            </a:r>
            <a:r>
              <a:rPr lang="ru-RU" sz="1900" dirty="0">
                <a:latin typeface="Georgia" panose="02040502050405020303" pitchFamily="18" charset="0"/>
              </a:rPr>
              <a:t>= 24,943; p = 0,000) в качестве ее предикторов выступили: мотив интереса к профессии при поступлении в вуз (β = 0,229; </a:t>
            </a:r>
            <a:r>
              <a:rPr lang="en-US" sz="1900" dirty="0">
                <a:latin typeface="Georgia" panose="02040502050405020303" pitchFamily="18" charset="0"/>
              </a:rPr>
              <a:t>t</a:t>
            </a:r>
            <a:r>
              <a:rPr lang="ru-RU" sz="1900" dirty="0">
                <a:latin typeface="Georgia" panose="02040502050405020303" pitchFamily="18" charset="0"/>
              </a:rPr>
              <a:t> = 3,907; </a:t>
            </a:r>
            <a:r>
              <a:rPr lang="en-US" sz="1900" dirty="0">
                <a:latin typeface="Georgia" panose="02040502050405020303" pitchFamily="18" charset="0"/>
              </a:rPr>
              <a:t>p</a:t>
            </a:r>
            <a:r>
              <a:rPr lang="ru-RU" sz="1900" dirty="0">
                <a:latin typeface="Georgia" panose="02040502050405020303" pitchFamily="18" charset="0"/>
              </a:rPr>
              <a:t> = 0,000), представления о своей группе как товарищах (β = 0,141; </a:t>
            </a:r>
            <a:r>
              <a:rPr lang="en-US" sz="1900" dirty="0">
                <a:latin typeface="Georgia" panose="02040502050405020303" pitchFamily="18" charset="0"/>
              </a:rPr>
              <a:t>t</a:t>
            </a:r>
            <a:r>
              <a:rPr lang="ru-RU" sz="1900" dirty="0">
                <a:latin typeface="Georgia" panose="02040502050405020303" pitchFamily="18" charset="0"/>
              </a:rPr>
              <a:t> = 2,395; </a:t>
            </a:r>
            <a:r>
              <a:rPr lang="en-US" sz="1900" dirty="0">
                <a:latin typeface="Georgia" panose="02040502050405020303" pitchFamily="18" charset="0"/>
              </a:rPr>
              <a:t>p</a:t>
            </a:r>
            <a:r>
              <a:rPr lang="ru-RU" sz="1900" dirty="0">
                <a:latin typeface="Georgia" panose="02040502050405020303" pitchFamily="18" charset="0"/>
              </a:rPr>
              <a:t> = 0,018), ориентация на ценность активной, деятельной жизни (β = 0,187; </a:t>
            </a:r>
            <a:r>
              <a:rPr lang="en-US" sz="1900" dirty="0">
                <a:latin typeface="Georgia" panose="02040502050405020303" pitchFamily="18" charset="0"/>
              </a:rPr>
              <a:t>t</a:t>
            </a:r>
            <a:r>
              <a:rPr lang="ru-RU" sz="1900" dirty="0">
                <a:latin typeface="Georgia" panose="02040502050405020303" pitchFamily="18" charset="0"/>
              </a:rPr>
              <a:t> = 3,067; </a:t>
            </a:r>
            <a:r>
              <a:rPr lang="en-US" sz="1900" dirty="0">
                <a:latin typeface="Georgia" panose="02040502050405020303" pitchFamily="18" charset="0"/>
              </a:rPr>
              <a:t>p</a:t>
            </a:r>
            <a:r>
              <a:rPr lang="ru-RU" sz="1900" dirty="0">
                <a:latin typeface="Georgia" panose="02040502050405020303" pitchFamily="18" charset="0"/>
              </a:rPr>
              <a:t> = 0,003); мотив выбора гражданской профессии в будущем (адвокат, бизнесмен) (β = 0,141; </a:t>
            </a:r>
            <a:r>
              <a:rPr lang="en-US" sz="1900" dirty="0">
                <a:latin typeface="Georgia" panose="02040502050405020303" pitchFamily="18" charset="0"/>
              </a:rPr>
              <a:t>t</a:t>
            </a:r>
            <a:r>
              <a:rPr lang="ru-RU" sz="1900" dirty="0">
                <a:latin typeface="Georgia" panose="02040502050405020303" pitchFamily="18" charset="0"/>
              </a:rPr>
              <a:t> = 3,05; </a:t>
            </a:r>
            <a:r>
              <a:rPr lang="en-US" sz="1900" dirty="0">
                <a:latin typeface="Georgia" panose="02040502050405020303" pitchFamily="18" charset="0"/>
              </a:rPr>
              <a:t>p</a:t>
            </a:r>
            <a:r>
              <a:rPr lang="ru-RU" sz="1900" dirty="0">
                <a:latin typeface="Georgia" panose="02040502050405020303" pitchFamily="18" charset="0"/>
              </a:rPr>
              <a:t> = 0,003). </a:t>
            </a:r>
            <a:r>
              <a:rPr lang="ru-RU" sz="1900" dirty="0" smtClean="0">
                <a:latin typeface="Georgia" panose="02040502050405020303" pitchFamily="18" charset="0"/>
              </a:rPr>
              <a:t> С </a:t>
            </a:r>
            <a:r>
              <a:rPr lang="ru-RU" sz="1900" dirty="0">
                <a:latin typeface="Georgia" panose="02040502050405020303" pitchFamily="18" charset="0"/>
              </a:rPr>
              <a:t>отрицательным знаком в модель вошла такая характеристика как: ориентация на ценность свободы как независимости в поступках и действиях (β = - 0,146; </a:t>
            </a:r>
            <a:r>
              <a:rPr lang="ru-RU" sz="1900" dirty="0" smtClean="0">
                <a:latin typeface="Georgia" panose="02040502050405020303" pitchFamily="18" charset="0"/>
              </a:rPr>
              <a:t>  </a:t>
            </a:r>
            <a:r>
              <a:rPr lang="en-US" sz="1900" dirty="0" smtClean="0">
                <a:latin typeface="Georgia" panose="02040502050405020303" pitchFamily="18" charset="0"/>
              </a:rPr>
              <a:t>t</a:t>
            </a:r>
            <a:r>
              <a:rPr lang="ru-RU" sz="1900" dirty="0" smtClean="0">
                <a:latin typeface="Georgia" panose="02040502050405020303" pitchFamily="18" charset="0"/>
              </a:rPr>
              <a:t> </a:t>
            </a:r>
            <a:r>
              <a:rPr lang="ru-RU" sz="1900" dirty="0">
                <a:latin typeface="Georgia" panose="02040502050405020303" pitchFamily="18" charset="0"/>
              </a:rPr>
              <a:t>= - 2,453; </a:t>
            </a:r>
            <a:r>
              <a:rPr lang="en-US" sz="1900" dirty="0">
                <a:latin typeface="Georgia" panose="02040502050405020303" pitchFamily="18" charset="0"/>
              </a:rPr>
              <a:t>p</a:t>
            </a:r>
            <a:r>
              <a:rPr lang="ru-RU" sz="1900" dirty="0">
                <a:latin typeface="Georgia" panose="02040502050405020303" pitchFamily="18" charset="0"/>
              </a:rPr>
              <a:t> = 0,016)</a:t>
            </a:r>
            <a:endParaRPr lang="ru-RU" sz="1900" dirty="0" smtClean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177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0" y="188640"/>
            <a:ext cx="9347696" cy="1152526"/>
          </a:xfrm>
        </p:spPr>
        <p:txBody>
          <a:bodyPr>
            <a:normAutofit fontScale="90000"/>
          </a:bodyPr>
          <a:lstStyle/>
          <a:p>
            <a:r>
              <a:rPr lang="ru-RU" sz="3000" b="1" i="1" dirty="0" smtClean="0">
                <a:latin typeface="Optima Cyr"/>
              </a:rPr>
              <a:t>Вклад </a:t>
            </a:r>
            <a:r>
              <a:rPr lang="ru-RU" sz="3000" b="1" i="1" dirty="0">
                <a:latin typeface="Optima Cyr"/>
              </a:rPr>
              <a:t>личностных и групповых характеристик в выраженность психологического пространства </a:t>
            </a:r>
            <a:r>
              <a:rPr lang="ru-RU" sz="3000" b="1" i="1" dirty="0" smtClean="0">
                <a:latin typeface="Optima Cyr"/>
              </a:rPr>
              <a:t/>
            </a:r>
            <a:br>
              <a:rPr lang="ru-RU" sz="3000" b="1" i="1" dirty="0" smtClean="0">
                <a:latin typeface="Optima Cyr"/>
              </a:rPr>
            </a:br>
            <a:r>
              <a:rPr lang="ru-RU" sz="3000" b="1" i="1" dirty="0" smtClean="0">
                <a:latin typeface="Optima Cyr"/>
              </a:rPr>
              <a:t>каждой </a:t>
            </a:r>
            <a:r>
              <a:rPr lang="ru-RU" sz="3000" b="1" i="1" dirty="0">
                <a:latin typeface="Optima Cyr"/>
              </a:rPr>
              <a:t>из </a:t>
            </a:r>
            <a:r>
              <a:rPr lang="ru-RU" sz="3000" b="1" i="1" dirty="0" smtClean="0">
                <a:latin typeface="Optima Cyr"/>
              </a:rPr>
              <a:t>групп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4294967295"/>
          </p:nvPr>
        </p:nvSpPr>
        <p:spPr>
          <a:xfrm>
            <a:off x="0" y="1268760"/>
            <a:ext cx="9144000" cy="403244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2300" dirty="0">
                <a:latin typeface="Georgia" panose="02040502050405020303" pitchFamily="18" charset="0"/>
              </a:rPr>
              <a:t>В регрессионную модель </a:t>
            </a:r>
            <a:r>
              <a:rPr lang="ru-RU" sz="2300" i="1" dirty="0">
                <a:latin typeface="Georgia" panose="02040502050405020303" pitchFamily="18" charset="0"/>
              </a:rPr>
              <a:t>суверенности ценностей</a:t>
            </a:r>
            <a:r>
              <a:rPr lang="ru-RU" sz="2300" dirty="0">
                <a:latin typeface="Georgia" panose="02040502050405020303" pitchFamily="18" charset="0"/>
              </a:rPr>
              <a:t> вошли (</a:t>
            </a:r>
            <a:r>
              <a:rPr lang="en-US" sz="2300" dirty="0">
                <a:latin typeface="Georgia" panose="02040502050405020303" pitchFamily="18" charset="0"/>
              </a:rPr>
              <a:t>R</a:t>
            </a:r>
            <a:r>
              <a:rPr lang="ru-RU" sz="2300" dirty="0">
                <a:latin typeface="Georgia" panose="02040502050405020303" pitchFamily="18" charset="0"/>
              </a:rPr>
              <a:t> = 0,774; </a:t>
            </a:r>
            <a:r>
              <a:rPr lang="en-US" sz="2300" dirty="0">
                <a:latin typeface="Georgia" panose="02040502050405020303" pitchFamily="18" charset="0"/>
              </a:rPr>
              <a:t>R</a:t>
            </a:r>
            <a:r>
              <a:rPr lang="ru-RU" sz="2300" baseline="30000" dirty="0">
                <a:latin typeface="Georgia" panose="02040502050405020303" pitchFamily="18" charset="0"/>
              </a:rPr>
              <a:t>2 </a:t>
            </a:r>
            <a:r>
              <a:rPr lang="ru-RU" sz="2300" dirty="0">
                <a:latin typeface="Georgia" panose="02040502050405020303" pitchFamily="18" charset="0"/>
              </a:rPr>
              <a:t>= 0,599; </a:t>
            </a:r>
            <a:r>
              <a:rPr lang="en-US" sz="2300" dirty="0">
                <a:latin typeface="Georgia" panose="02040502050405020303" pitchFamily="18" charset="0"/>
              </a:rPr>
              <a:t>F</a:t>
            </a:r>
            <a:r>
              <a:rPr lang="ru-RU" sz="2300" dirty="0">
                <a:latin typeface="Georgia" panose="02040502050405020303" pitchFamily="18" charset="0"/>
              </a:rPr>
              <a:t> = 11,607; p = 0,000): социометрический статус в сфере деловых отношений (β = 0,265; </a:t>
            </a:r>
            <a:r>
              <a:rPr lang="en-US" sz="2300" dirty="0">
                <a:latin typeface="Georgia" panose="02040502050405020303" pitchFamily="18" charset="0"/>
              </a:rPr>
              <a:t>t</a:t>
            </a:r>
            <a:r>
              <a:rPr lang="ru-RU" sz="2300" dirty="0">
                <a:latin typeface="Georgia" panose="02040502050405020303" pitchFamily="18" charset="0"/>
              </a:rPr>
              <a:t> = 3,78; </a:t>
            </a:r>
            <a:r>
              <a:rPr lang="en-US" sz="2300" dirty="0">
                <a:latin typeface="Georgia" panose="02040502050405020303" pitchFamily="18" charset="0"/>
              </a:rPr>
              <a:t>p</a:t>
            </a:r>
            <a:r>
              <a:rPr lang="ru-RU" sz="2300" dirty="0">
                <a:latin typeface="Georgia" panose="02040502050405020303" pitchFamily="18" charset="0"/>
              </a:rPr>
              <a:t> = 0,000), представления о группе как коллективе (β = 0,172; </a:t>
            </a:r>
            <a:r>
              <a:rPr lang="ru-RU" sz="2300" dirty="0" smtClean="0">
                <a:latin typeface="Georgia" panose="02040502050405020303" pitchFamily="18" charset="0"/>
              </a:rPr>
              <a:t>     </a:t>
            </a:r>
            <a:r>
              <a:rPr lang="en-US" sz="2300" dirty="0" smtClean="0">
                <a:latin typeface="Georgia" panose="02040502050405020303" pitchFamily="18" charset="0"/>
              </a:rPr>
              <a:t>t</a:t>
            </a:r>
            <a:r>
              <a:rPr lang="ru-RU" sz="2300" dirty="0" smtClean="0">
                <a:latin typeface="Georgia" panose="02040502050405020303" pitchFamily="18" charset="0"/>
              </a:rPr>
              <a:t> </a:t>
            </a:r>
            <a:r>
              <a:rPr lang="ru-RU" sz="2300" dirty="0">
                <a:latin typeface="Georgia" panose="02040502050405020303" pitchFamily="18" charset="0"/>
              </a:rPr>
              <a:t>= 2,54; </a:t>
            </a:r>
            <a:r>
              <a:rPr lang="en-US" sz="2300" dirty="0">
                <a:latin typeface="Georgia" panose="02040502050405020303" pitchFamily="18" charset="0"/>
              </a:rPr>
              <a:t>p</a:t>
            </a:r>
            <a:r>
              <a:rPr lang="ru-RU" sz="2300" dirty="0">
                <a:latin typeface="Georgia" panose="02040502050405020303" pitchFamily="18" charset="0"/>
              </a:rPr>
              <a:t> = 0,013), оценки взаимозависимости в </a:t>
            </a:r>
            <a:r>
              <a:rPr lang="ru-RU" sz="2300" dirty="0" smtClean="0">
                <a:latin typeface="Georgia" panose="02040502050405020303" pitchFamily="18" charset="0"/>
              </a:rPr>
              <a:t>группе               </a:t>
            </a:r>
            <a:r>
              <a:rPr lang="ru-RU" sz="2300" dirty="0">
                <a:latin typeface="Georgia" panose="02040502050405020303" pitchFamily="18" charset="0"/>
              </a:rPr>
              <a:t>(β = - 0,204; </a:t>
            </a:r>
            <a:r>
              <a:rPr lang="en-US" sz="2300" dirty="0">
                <a:latin typeface="Georgia" panose="02040502050405020303" pitchFamily="18" charset="0"/>
              </a:rPr>
              <a:t>t</a:t>
            </a:r>
            <a:r>
              <a:rPr lang="ru-RU" sz="2300" dirty="0">
                <a:latin typeface="Georgia" panose="02040502050405020303" pitchFamily="18" charset="0"/>
              </a:rPr>
              <a:t> = - 2,867; </a:t>
            </a:r>
            <a:r>
              <a:rPr lang="en-US" sz="2300" dirty="0">
                <a:latin typeface="Georgia" panose="02040502050405020303" pitchFamily="18" charset="0"/>
              </a:rPr>
              <a:t>p</a:t>
            </a:r>
            <a:r>
              <a:rPr lang="ru-RU" sz="2300" dirty="0">
                <a:latin typeface="Georgia" panose="02040502050405020303" pitchFamily="18" charset="0"/>
              </a:rPr>
              <a:t> = 0,005), ценностные ориентации на интересную работу (β = 0,348; </a:t>
            </a:r>
            <a:r>
              <a:rPr lang="en-US" sz="2300" dirty="0">
                <a:latin typeface="Georgia" panose="02040502050405020303" pitchFamily="18" charset="0"/>
              </a:rPr>
              <a:t>t</a:t>
            </a:r>
            <a:r>
              <a:rPr lang="ru-RU" sz="2300" dirty="0">
                <a:latin typeface="Georgia" panose="02040502050405020303" pitchFamily="18" charset="0"/>
              </a:rPr>
              <a:t> = 3,52; </a:t>
            </a:r>
            <a:r>
              <a:rPr lang="en-US" sz="2300" dirty="0">
                <a:latin typeface="Georgia" panose="02040502050405020303" pitchFamily="18" charset="0"/>
              </a:rPr>
              <a:t>p</a:t>
            </a:r>
            <a:r>
              <a:rPr lang="ru-RU" sz="2300" dirty="0">
                <a:latin typeface="Georgia" panose="02040502050405020303" pitchFamily="18" charset="0"/>
              </a:rPr>
              <a:t> = 0,001) и активную жизнь (β = - 0,251; </a:t>
            </a:r>
            <a:r>
              <a:rPr lang="en-US" sz="2300" dirty="0">
                <a:latin typeface="Georgia" panose="02040502050405020303" pitchFamily="18" charset="0"/>
              </a:rPr>
              <a:t>t</a:t>
            </a:r>
            <a:r>
              <a:rPr lang="ru-RU" sz="2300" dirty="0">
                <a:latin typeface="Georgia" panose="02040502050405020303" pitchFamily="18" charset="0"/>
              </a:rPr>
              <a:t> = - 2,541; </a:t>
            </a:r>
            <a:r>
              <a:rPr lang="en-US" sz="2300" dirty="0">
                <a:latin typeface="Georgia" panose="02040502050405020303" pitchFamily="18" charset="0"/>
              </a:rPr>
              <a:t>p</a:t>
            </a:r>
            <a:r>
              <a:rPr lang="ru-RU" sz="2300" dirty="0">
                <a:latin typeface="Georgia" panose="02040502050405020303" pitchFamily="18" charset="0"/>
              </a:rPr>
              <a:t> = 0,013). </a:t>
            </a:r>
            <a:endParaRPr lang="ru-RU" sz="2300" dirty="0" smtClean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502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latin typeface="Optima Cyr"/>
              </a:rPr>
              <a:t>Выводы</a:t>
            </a:r>
            <a:endParaRPr lang="ru-RU" sz="6000" dirty="0">
              <a:latin typeface="Optima Cyr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</p:spPr>
        <p:txBody>
          <a:bodyPr>
            <a:normAutofit fontScale="40000" lnSpcReduction="20000"/>
          </a:bodyPr>
          <a:lstStyle/>
          <a:p>
            <a:pPr marL="288000" indent="-571500">
              <a:lnSpc>
                <a:spcPct val="120000"/>
              </a:lnSpc>
              <a:spcAft>
                <a:spcPts val="1200"/>
              </a:spcAft>
              <a:buFontTx/>
              <a:buChar char="-"/>
            </a:pPr>
            <a:r>
              <a:rPr lang="ru-RU" sz="4500" dirty="0" smtClean="0">
                <a:latin typeface="Georgia" panose="02040502050405020303" pitchFamily="18" charset="0"/>
              </a:rPr>
              <a:t>Обнаружено</a:t>
            </a:r>
            <a:r>
              <a:rPr lang="ru-RU" sz="4500" dirty="0">
                <a:latin typeface="Georgia" panose="02040502050405020303" pitchFamily="18" charset="0"/>
              </a:rPr>
              <a:t>, в исследованных учебных группах полузакрытого типа показатели выраженности суверенности психологического пространства в целом, и ее частных проявлений, указывают на </a:t>
            </a:r>
            <a:r>
              <a:rPr lang="ru-RU" sz="4500" dirty="0" err="1">
                <a:latin typeface="Georgia" panose="02040502050405020303" pitchFamily="18" charset="0"/>
              </a:rPr>
              <a:t>травматизацию</a:t>
            </a:r>
            <a:r>
              <a:rPr lang="ru-RU" sz="4500" dirty="0">
                <a:latin typeface="Georgia" panose="02040502050405020303" pitchFamily="18" charset="0"/>
              </a:rPr>
              <a:t> и </a:t>
            </a:r>
            <a:r>
              <a:rPr lang="ru-RU" sz="4500" dirty="0" err="1">
                <a:latin typeface="Georgia" panose="02040502050405020303" pitchFamily="18" charset="0"/>
              </a:rPr>
              <a:t>депривированность</a:t>
            </a:r>
            <a:r>
              <a:rPr lang="ru-RU" sz="4500" dirty="0">
                <a:latin typeface="Georgia" panose="02040502050405020303" pitchFamily="18" charset="0"/>
              </a:rPr>
              <a:t> личности учащихся военного вуза. </a:t>
            </a:r>
            <a:endParaRPr lang="ru-RU" sz="4500" dirty="0" smtClean="0">
              <a:latin typeface="Georgia" panose="02040502050405020303" pitchFamily="18" charset="0"/>
            </a:endParaRPr>
          </a:p>
          <a:p>
            <a:pPr marL="288000" indent="-571500">
              <a:lnSpc>
                <a:spcPct val="120000"/>
              </a:lnSpc>
              <a:spcAft>
                <a:spcPts val="1200"/>
              </a:spcAft>
              <a:buFontTx/>
              <a:buChar char="-"/>
            </a:pPr>
            <a:r>
              <a:rPr lang="ru-RU" sz="4500" dirty="0" smtClean="0">
                <a:latin typeface="Georgia" panose="02040502050405020303" pitchFamily="18" charset="0"/>
              </a:rPr>
              <a:t>Наибольшее </a:t>
            </a:r>
            <a:r>
              <a:rPr lang="ru-RU" sz="4500" dirty="0">
                <a:latin typeface="Georgia" panose="02040502050405020303" pitchFamily="18" charset="0"/>
              </a:rPr>
              <a:t>влияние на поддержание ранее сформированной суверенности психологического пространства личности в целом, и частных ее проявлений, в группе полузакрытого типа оказывают: мотивация интереса к обучению в выбранном вузе, мотив выбора профессии, позитивное восприятие своей группы как группы товарищей, друзей, единого коллектива, с которыми возможно проведение совместного досуга. Среди групповых характеристик наибольший вклад обнаружили - принятие правил поведения, закрепленных Уставом, показатели сплоченности группы. </a:t>
            </a:r>
            <a:endParaRPr lang="ru-RU" sz="4500" dirty="0" smtClean="0">
              <a:latin typeface="Georgia" panose="02040502050405020303" pitchFamily="18" charset="0"/>
            </a:endParaRPr>
          </a:p>
          <a:p>
            <a:pPr marL="288000" indent="-571500">
              <a:lnSpc>
                <a:spcPct val="120000"/>
              </a:lnSpc>
              <a:spcAft>
                <a:spcPts val="1200"/>
              </a:spcAft>
              <a:buFontTx/>
              <a:buChar char="-"/>
            </a:pPr>
            <a:r>
              <a:rPr lang="ru-RU" sz="4500" dirty="0" smtClean="0">
                <a:latin typeface="Georgia" panose="02040502050405020303" pitchFamily="18" charset="0"/>
              </a:rPr>
              <a:t>Наиболее </a:t>
            </a:r>
            <a:r>
              <a:rPr lang="ru-RU" sz="4500" dirty="0">
                <a:latin typeface="Georgia" panose="02040502050405020303" pitchFamily="18" charset="0"/>
              </a:rPr>
              <a:t>проблемными зонами сохранения приватности в полузакрытой группе являются суверенность физического тела и суверенность территории. </a:t>
            </a:r>
            <a:r>
              <a:rPr lang="ru-RU" sz="4500" dirty="0" smtClean="0">
                <a:latin typeface="Georgia" panose="02040502050405020303" pitchFamily="18" charset="0"/>
              </a:rPr>
              <a:t>Поддержанию </a:t>
            </a:r>
            <a:r>
              <a:rPr lang="ru-RU" sz="4500" dirty="0">
                <a:latin typeface="Georgia" panose="02040502050405020303" pitchFamily="18" charset="0"/>
              </a:rPr>
              <a:t>сформированной суверенности в этом случае способствуют личностные и групповые факторы сплоченности, интерес к профессии, ценность активной жизни и построение образа будущего с гражданской профессией.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227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611560" y="2060848"/>
            <a:ext cx="8532440" cy="793750"/>
          </a:xfrm>
        </p:spPr>
        <p:txBody>
          <a:bodyPr>
            <a:normAutofit fontScale="90000"/>
          </a:bodyPr>
          <a:lstStyle/>
          <a:p>
            <a:r>
              <a:rPr lang="ru-RU" sz="2700" b="1" i="1" dirty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А</a:t>
            </a:r>
            <a:r>
              <a:rPr lang="ru-RU" sz="2700" b="1" i="1" dirty="0" smtClean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ктуальность </a:t>
            </a:r>
            <a:r>
              <a:rPr lang="ru-RU" sz="2700" b="1" i="1" dirty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настоящего исследования</a:t>
            </a:r>
            <a:r>
              <a:rPr lang="ru-RU" sz="2700" dirty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 связана с изучением </a:t>
            </a:r>
            <a:r>
              <a:rPr lang="ru-RU" sz="2700" i="1" dirty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факторов специфичной социализации личности в условиях жизнедеятельности полузакрытых учебных </a:t>
            </a:r>
            <a:r>
              <a:rPr lang="ru-RU" sz="2700" i="1" dirty="0" smtClean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групп</a:t>
            </a:r>
            <a:r>
              <a:rPr lang="ru-RU" dirty="0">
                <a:latin typeface="Georgia" panose="02040502050405020303" pitchFamily="18" charset="0"/>
              </a:rPr>
              <a:t/>
            </a:r>
            <a:br>
              <a:rPr lang="ru-RU" dirty="0">
                <a:latin typeface="Georgia" panose="02040502050405020303" pitchFamily="18" charset="0"/>
              </a:rPr>
            </a:br>
            <a:endParaRPr lang="ru-RU" dirty="0">
              <a:latin typeface="Georgia" panose="02040502050405020303" pitchFamily="18" charset="0"/>
            </a:endParaRPr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539552" y="3789040"/>
            <a:ext cx="8424936" cy="2159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i="1" smtClean="0">
                <a:latin typeface="Georgia" panose="02040502050405020303" pitchFamily="18" charset="0"/>
              </a:rPr>
              <a:t>Цель исследования</a:t>
            </a:r>
            <a:r>
              <a:rPr lang="ru-RU" sz="2200" i="1" smtClean="0">
                <a:latin typeface="Georgia" panose="02040502050405020303" pitchFamily="18" charset="0"/>
              </a:rPr>
              <a:t> – </a:t>
            </a:r>
            <a:r>
              <a:rPr lang="ru-RU" sz="2200" smtClean="0">
                <a:latin typeface="Georgia" panose="02040502050405020303" pitchFamily="18" charset="0"/>
              </a:rPr>
              <a:t>выявить и проанализировать различия в социально-психологических факторах суверенности психологического пространства личности в учебных группах полузакрытого типа</a:t>
            </a:r>
            <a:r>
              <a:rPr lang="ru-RU" sz="2400" smtClean="0">
                <a:latin typeface="Georgia" panose="02040502050405020303" pitchFamily="18" charset="0"/>
              </a:rPr>
              <a:t/>
            </a:r>
            <a:br>
              <a:rPr lang="ru-RU" sz="2400" smtClean="0">
                <a:latin typeface="Georgia" panose="02040502050405020303" pitchFamily="18" charset="0"/>
              </a:rPr>
            </a:br>
            <a:endParaRPr lang="ru-RU" sz="24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3087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latin typeface="Optima Cyr"/>
              </a:rPr>
              <a:t>Направления дальнейшей работы</a:t>
            </a:r>
            <a:r>
              <a:rPr lang="ru-RU" b="1" dirty="0" smtClean="0">
                <a:latin typeface="Optima Cyr"/>
              </a:rPr>
              <a:t>:</a:t>
            </a:r>
            <a:endParaRPr lang="ru-RU" dirty="0">
              <a:latin typeface="Optima Cyr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256584"/>
          </a:xfrm>
        </p:spPr>
        <p:txBody>
          <a:bodyPr>
            <a:normAutofit/>
          </a:bodyPr>
          <a:lstStyle/>
          <a:p>
            <a:r>
              <a:rPr lang="ru-RU" sz="2600" dirty="0">
                <a:latin typeface="Georgia" panose="02040502050405020303" pitchFamily="18" charset="0"/>
              </a:rPr>
              <a:t>В развитии работы предполагается продолжить анализ:</a:t>
            </a:r>
          </a:p>
          <a:p>
            <a:r>
              <a:rPr lang="ru-RU" sz="2600" dirty="0">
                <a:latin typeface="Georgia" panose="02040502050405020303" pitchFamily="18" charset="0"/>
              </a:rPr>
              <a:t> 1. Предикторов групповых различий в выраженности СПП личности в условиях учебной группы полузакрытого типа. </a:t>
            </a:r>
          </a:p>
          <a:p>
            <a:r>
              <a:rPr lang="ru-RU" sz="2600" dirty="0">
                <a:latin typeface="Georgia" panose="02040502050405020303" pitchFamily="18" charset="0"/>
              </a:rPr>
              <a:t>2. Сопоставление данных о СПП в группах полузакрытого типа учащихся разного возраста (кадеты и курсанты вуза)</a:t>
            </a:r>
          </a:p>
          <a:p>
            <a:r>
              <a:rPr lang="ru-RU" sz="2600" dirty="0">
                <a:latin typeface="Georgia" panose="02040502050405020303" pitchFamily="18" charset="0"/>
              </a:rPr>
              <a:t>3. Сопоставление данных о СПП в группах полузакрытого типа с данными в группах открытого типа, для выявления специфики.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15907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16459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4294967295"/>
          </p:nvPr>
        </p:nvSpPr>
        <p:spPr>
          <a:xfrm>
            <a:off x="467544" y="260648"/>
            <a:ext cx="8784976" cy="67139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i="1" dirty="0">
                <a:latin typeface="Georgia" panose="02040502050405020303" pitchFamily="18" charset="0"/>
              </a:rPr>
              <a:t>Предмет исследования</a:t>
            </a:r>
            <a:r>
              <a:rPr lang="ru-RU" sz="2400" dirty="0">
                <a:latin typeface="Georgia" panose="02040502050405020303" pitchFamily="18" charset="0"/>
              </a:rPr>
              <a:t>: 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>
                <a:latin typeface="Georgia" panose="02040502050405020303" pitchFamily="18" charset="0"/>
              </a:rPr>
              <a:t>связь между выраженностью суверенности психологического пространства личности и социально-психологическими, групповыми характеристиками учащихся в учебных группах полузакрытого типа</a:t>
            </a:r>
            <a:r>
              <a:rPr lang="ru-RU" sz="2400" dirty="0" smtClean="0">
                <a:latin typeface="Georgia" panose="02040502050405020303" pitchFamily="18" charset="0"/>
              </a:rPr>
              <a:t>.</a:t>
            </a:r>
            <a:br>
              <a:rPr lang="ru-RU" sz="2400" dirty="0" smtClean="0">
                <a:latin typeface="Georgia" panose="02040502050405020303" pitchFamily="18" charset="0"/>
              </a:rPr>
            </a:br>
            <a:endParaRPr lang="ru-RU" sz="2400" dirty="0" smtClean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ru-RU" sz="2400" dirty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ru-RU" sz="2400" b="1" i="1" dirty="0">
                <a:latin typeface="Georgia" panose="02040502050405020303" pitchFamily="18" charset="0"/>
              </a:rPr>
              <a:t>Объект исследования</a:t>
            </a:r>
            <a:r>
              <a:rPr lang="ru-RU" sz="2400" dirty="0">
                <a:latin typeface="Georgia" panose="02040502050405020303" pitchFamily="18" charset="0"/>
              </a:rPr>
              <a:t>: учебные группы полузакрытого </a:t>
            </a:r>
            <a:r>
              <a:rPr lang="ru-RU" sz="2400" dirty="0" smtClean="0">
                <a:latin typeface="Georgia" panose="02040502050405020303" pitchFamily="18" charset="0"/>
              </a:rPr>
              <a:t>типа</a:t>
            </a:r>
            <a:br>
              <a:rPr lang="ru-RU" sz="2400" dirty="0" smtClean="0">
                <a:latin typeface="Georgia" panose="02040502050405020303" pitchFamily="18" charset="0"/>
              </a:rPr>
            </a:br>
            <a:endParaRPr lang="ru-RU" sz="2400" dirty="0" smtClean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ru-RU" sz="2400" dirty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ru-RU" sz="2400" b="1" i="1" dirty="0">
                <a:latin typeface="Georgia" panose="02040502050405020303" pitchFamily="18" charset="0"/>
              </a:rPr>
              <a:t>Основная гипотеза</a:t>
            </a:r>
            <a:r>
              <a:rPr lang="ru-RU" sz="2400" i="1" dirty="0">
                <a:latin typeface="Georgia" panose="02040502050405020303" pitchFamily="18" charset="0"/>
              </a:rPr>
              <a:t>:</a:t>
            </a:r>
            <a:r>
              <a:rPr lang="ru-RU" sz="2400" dirty="0">
                <a:latin typeface="Georgia" panose="02040502050405020303" pitchFamily="18" charset="0"/>
              </a:rPr>
              <a:t> выраженность суверенности психологического пространства личности в учебной группе полузакрытого типа обусловлена как социально-психологическими («внутренний» фактор), так и групповыми («внешний» фактор) характеристиками респондентов. </a:t>
            </a:r>
          </a:p>
        </p:txBody>
      </p:sp>
    </p:spTree>
    <p:extLst>
      <p:ext uri="{BB962C8B-B14F-4D97-AF65-F5344CB8AC3E}">
        <p14:creationId xmlns:p14="http://schemas.microsoft.com/office/powerpoint/2010/main" val="419200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Optima Cyr"/>
              </a:rPr>
              <a:t>Теоретическая модель</a:t>
            </a:r>
            <a:endParaRPr lang="ru-RU" dirty="0">
              <a:latin typeface="Optima Cyr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55576" y="1196752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2075" name="Picture 2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72" r="21958"/>
          <a:stretch/>
        </p:blipFill>
        <p:spPr bwMode="auto">
          <a:xfrm>
            <a:off x="395536" y="1321157"/>
            <a:ext cx="8064896" cy="4268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5934670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>
                <a:latin typeface="Georgia" panose="02040502050405020303" pitchFamily="18" charset="0"/>
              </a:rPr>
              <a:t>СФТ – суверенность физического тела, СТ – суверенность территории, СВ – суверенность вещей, </a:t>
            </a:r>
            <a:r>
              <a:rPr lang="ru-RU" sz="1500" dirty="0" smtClean="0">
                <a:latin typeface="Georgia" panose="02040502050405020303" pitchFamily="18" charset="0"/>
              </a:rPr>
              <a:t>  СП </a:t>
            </a:r>
            <a:r>
              <a:rPr lang="ru-RU" sz="1500" dirty="0">
                <a:latin typeface="Georgia" panose="02040502050405020303" pitchFamily="18" charset="0"/>
              </a:rPr>
              <a:t>– суверенность привычек, СС – суверенность социальных связей, СЦ – суверенность ценностей.</a:t>
            </a:r>
            <a:endParaRPr lang="ru-RU" sz="15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8198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dirty="0" smtClean="0">
                <a:latin typeface="Optima Cyr"/>
              </a:rPr>
              <a:t>Эмпирические задачи:</a:t>
            </a:r>
            <a:endParaRPr lang="ru-RU" dirty="0">
              <a:latin typeface="Optima Cyr"/>
            </a:endParaRPr>
          </a:p>
        </p:txBody>
      </p:sp>
      <p:sp>
        <p:nvSpPr>
          <p:cNvPr id="2" name="Текст 1"/>
          <p:cNvSpPr>
            <a:spLocks noGrp="1"/>
          </p:cNvSpPr>
          <p:nvPr>
            <p:ph type="body" sz="half" idx="4294967295"/>
          </p:nvPr>
        </p:nvSpPr>
        <p:spPr>
          <a:xfrm>
            <a:off x="0" y="1268760"/>
            <a:ext cx="8785225" cy="558924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000" dirty="0">
                <a:latin typeface="Georgia" panose="02040502050405020303" pitchFamily="18" charset="0"/>
              </a:rPr>
              <a:t>1) выполнить сравнительный анализ социально-психологического портрета учащихся четырех групп полузакрытого типа; </a:t>
            </a:r>
          </a:p>
          <a:p>
            <a:pPr marL="0" indent="0">
              <a:buNone/>
            </a:pPr>
            <a:r>
              <a:rPr lang="ru-RU" sz="2000" dirty="0">
                <a:latin typeface="Georgia" panose="02040502050405020303" pitchFamily="18" charset="0"/>
              </a:rPr>
              <a:t>2) провести анализ выраженности уровня суверенности психологического пространства личности в учебных группах полузакрытого типа. Описать групповые различия и общий профиль;</a:t>
            </a:r>
          </a:p>
          <a:p>
            <a:pPr marL="0" indent="0">
              <a:buNone/>
            </a:pPr>
            <a:r>
              <a:rPr lang="ru-RU" sz="2000" dirty="0">
                <a:latin typeface="Georgia" panose="02040502050405020303" pitchFamily="18" charset="0"/>
              </a:rPr>
              <a:t>3) проанализировать в обобщенной группе полузакрытого типа связь между показателями суверенности психологического пространства членов группы и их социально-психологическими характеристиками (ценностные ориентации, мотивы поступления, субъективный экономический статус, стратегии достижения успеха, социальные представления о </a:t>
            </a:r>
            <a:r>
              <a:rPr lang="ru-RU" sz="2000" dirty="0" err="1">
                <a:latin typeface="Georgia" panose="02040502050405020303" pitchFamily="18" charset="0"/>
              </a:rPr>
              <a:t>группе,мотивы</a:t>
            </a:r>
            <a:r>
              <a:rPr lang="ru-RU" sz="2000" dirty="0">
                <a:latin typeface="Georgia" panose="02040502050405020303" pitchFamily="18" charset="0"/>
              </a:rPr>
              <a:t> выбора профессии и успешность);</a:t>
            </a:r>
          </a:p>
          <a:p>
            <a:pPr marL="0" indent="0">
              <a:buNone/>
            </a:pPr>
            <a:r>
              <a:rPr lang="ru-RU" sz="2000" dirty="0">
                <a:latin typeface="Georgia" panose="02040502050405020303" pitchFamily="18" charset="0"/>
              </a:rPr>
              <a:t>4) выполнить анализ связи между показателями суверенности психологического пространства учебной группы полузакрытого типа и групповыми характеристиками (нормы поведения в группе, групповая сплоченность и групповая социометрическая структура);</a:t>
            </a:r>
          </a:p>
          <a:p>
            <a:pPr marL="0" indent="0">
              <a:buNone/>
            </a:pPr>
            <a:r>
              <a:rPr lang="ru-RU" sz="2000" dirty="0">
                <a:latin typeface="Georgia" panose="02040502050405020303" pitchFamily="18" charset="0"/>
              </a:rPr>
              <a:t>5) выполнить регрессионный анализ предикторов суверенности психологического пространства личности в группе учащихся. Описать вклад социально-психологических и групповых характеристик в модель изучаемого феномена.  </a:t>
            </a:r>
          </a:p>
        </p:txBody>
      </p:sp>
    </p:spTree>
    <p:extLst>
      <p:ext uri="{BB962C8B-B14F-4D97-AF65-F5344CB8AC3E}">
        <p14:creationId xmlns:p14="http://schemas.microsoft.com/office/powerpoint/2010/main" val="572337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611560" y="260648"/>
            <a:ext cx="8713788" cy="622300"/>
          </a:xfrm>
        </p:spPr>
        <p:txBody>
          <a:bodyPr>
            <a:noAutofit/>
          </a:bodyPr>
          <a:lstStyle/>
          <a:p>
            <a:r>
              <a:rPr lang="ru-RU" sz="2800" b="1" i="1" dirty="0">
                <a:solidFill>
                  <a:schemeClr val="bg2">
                    <a:lumMod val="25000"/>
                  </a:schemeClr>
                </a:solidFill>
              </a:rPr>
              <a:t>Методы и методики, используемые </a:t>
            </a:r>
            <a:r>
              <a:rPr lang="ru-RU" sz="2800" b="1" i="1" dirty="0" smtClean="0">
                <a:solidFill>
                  <a:schemeClr val="bg2">
                    <a:lumMod val="25000"/>
                  </a:schemeClr>
                </a:solidFill>
              </a:rPr>
              <a:t>в исследовании</a:t>
            </a:r>
            <a:r>
              <a:rPr lang="ru-RU" sz="2800" b="1" i="1" dirty="0">
                <a:solidFill>
                  <a:schemeClr val="bg2">
                    <a:lumMod val="25000"/>
                  </a:schemeClr>
                </a:solidFill>
              </a:rPr>
              <a:t>: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2800" dirty="0">
                <a:solidFill>
                  <a:schemeClr val="bg2">
                    <a:lumMod val="25000"/>
                  </a:schemeClr>
                </a:solidFill>
              </a:rPr>
            </a:br>
            <a:endParaRPr lang="ru-RU" sz="28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4294967295"/>
          </p:nvPr>
        </p:nvSpPr>
        <p:spPr>
          <a:xfrm>
            <a:off x="683568" y="1124744"/>
            <a:ext cx="8280920" cy="5733256"/>
          </a:xfrm>
        </p:spPr>
        <p:txBody>
          <a:bodyPr>
            <a:normAutofit fontScale="47500" lnSpcReduction="20000"/>
          </a:bodyPr>
          <a:lstStyle/>
          <a:p>
            <a:r>
              <a:rPr lang="ru-RU" sz="4000" dirty="0">
                <a:latin typeface="Georgia" panose="02040502050405020303" pitchFamily="18" charset="0"/>
              </a:rPr>
              <a:t>С целью изучения</a:t>
            </a:r>
            <a:r>
              <a:rPr lang="ru-RU" sz="4000" b="1" i="1" dirty="0">
                <a:latin typeface="Georgia" panose="02040502050405020303" pitchFamily="18" charset="0"/>
              </a:rPr>
              <a:t> </a:t>
            </a:r>
            <a:r>
              <a:rPr lang="ru-RU" sz="4000" dirty="0">
                <a:latin typeface="Georgia" panose="02040502050405020303" pitchFamily="18" charset="0"/>
              </a:rPr>
              <a:t>выраженности </a:t>
            </a:r>
            <a:r>
              <a:rPr lang="ru-RU" sz="4000" i="1" dirty="0">
                <a:latin typeface="Georgia" panose="02040502050405020303" pitchFamily="18" charset="0"/>
              </a:rPr>
              <a:t>суверенности психологического пространства</a:t>
            </a:r>
            <a:r>
              <a:rPr lang="ru-RU" sz="4000" dirty="0">
                <a:latin typeface="Georgia" panose="02040502050405020303" pitchFamily="18" charset="0"/>
              </a:rPr>
              <a:t> личности, была использована методика «Суверенность психологического пространства – 2010» </a:t>
            </a:r>
            <a:r>
              <a:rPr lang="ru-RU" sz="4000" dirty="0" smtClean="0">
                <a:latin typeface="Georgia" panose="02040502050405020303" pitchFamily="18" charset="0"/>
              </a:rPr>
              <a:t>Нартовой-</a:t>
            </a:r>
            <a:r>
              <a:rPr lang="ru-RU" sz="4000" dirty="0" err="1" smtClean="0">
                <a:latin typeface="Georgia" panose="02040502050405020303" pitchFamily="18" charset="0"/>
              </a:rPr>
              <a:t>Бочавер</a:t>
            </a:r>
            <a:r>
              <a:rPr lang="ru-RU" sz="4000" dirty="0" smtClean="0">
                <a:latin typeface="Georgia" panose="02040502050405020303" pitchFamily="18" charset="0"/>
              </a:rPr>
              <a:t>. </a:t>
            </a:r>
          </a:p>
          <a:p>
            <a:endParaRPr lang="ru-RU" sz="4000" dirty="0">
              <a:latin typeface="Georgia" panose="02040502050405020303" pitchFamily="18" charset="0"/>
            </a:endParaRPr>
          </a:p>
          <a:p>
            <a:r>
              <a:rPr lang="ru-RU" sz="4000" dirty="0">
                <a:latin typeface="Georgia" panose="02040502050405020303" pitchFamily="18" charset="0"/>
              </a:rPr>
              <a:t>Для выявления </a:t>
            </a:r>
            <a:r>
              <a:rPr lang="ru-RU" sz="4000" i="1" dirty="0">
                <a:latin typeface="Georgia" panose="02040502050405020303" pitchFamily="18" charset="0"/>
              </a:rPr>
              <a:t>социально-психологических характеристик</a:t>
            </a:r>
            <a:r>
              <a:rPr lang="ru-RU" sz="4000" dirty="0">
                <a:latin typeface="Georgia" panose="02040502050405020303" pitchFamily="18" charset="0"/>
              </a:rPr>
              <a:t> применяли набор методик</a:t>
            </a:r>
            <a:r>
              <a:rPr lang="ru-RU" sz="4000" dirty="0" smtClean="0">
                <a:latin typeface="Georgia" panose="02040502050405020303" pitchFamily="18" charset="0"/>
              </a:rPr>
              <a:t>:</a:t>
            </a:r>
          </a:p>
          <a:p>
            <a:pPr marL="342900" indent="-342900">
              <a:buFontTx/>
              <a:buChar char="-"/>
            </a:pPr>
            <a:r>
              <a:rPr lang="ru-RU" sz="4000" dirty="0" smtClean="0">
                <a:latin typeface="Georgia" panose="02040502050405020303" pitchFamily="18" charset="0"/>
              </a:rPr>
              <a:t>методику </a:t>
            </a:r>
            <a:r>
              <a:rPr lang="ru-RU" sz="4000" dirty="0">
                <a:latin typeface="Georgia" panose="02040502050405020303" pitchFamily="18" charset="0"/>
              </a:rPr>
              <a:t>ценностных ориентаций (авт. </a:t>
            </a:r>
            <a:r>
              <a:rPr lang="ru-RU" sz="4000" dirty="0" err="1">
                <a:latin typeface="Georgia" panose="02040502050405020303" pitchFamily="18" charset="0"/>
              </a:rPr>
              <a:t>Фанталова</a:t>
            </a:r>
            <a:r>
              <a:rPr lang="ru-RU" sz="4000" dirty="0">
                <a:latin typeface="Georgia" panose="02040502050405020303" pitchFamily="18" charset="0"/>
              </a:rPr>
              <a:t> Е.Б</a:t>
            </a:r>
            <a:r>
              <a:rPr lang="ru-RU" sz="4000" dirty="0" smtClean="0">
                <a:latin typeface="Georgia" panose="02040502050405020303" pitchFamily="18" charset="0"/>
              </a:rPr>
              <a:t>.); </a:t>
            </a:r>
          </a:p>
          <a:p>
            <a:pPr marL="342900" indent="-342900">
              <a:buFontTx/>
              <a:buChar char="-"/>
            </a:pPr>
            <a:r>
              <a:rPr lang="ru-RU" sz="4000" dirty="0" smtClean="0">
                <a:latin typeface="Georgia" panose="02040502050405020303" pitchFamily="18" charset="0"/>
              </a:rPr>
              <a:t>авторский </a:t>
            </a:r>
            <a:r>
              <a:rPr lang="ru-RU" sz="4000" dirty="0">
                <a:latin typeface="Georgia" panose="02040502050405020303" pitchFamily="18" charset="0"/>
              </a:rPr>
              <a:t>опросник мотивации поступления в военный ВУЗ; </a:t>
            </a:r>
            <a:endParaRPr lang="ru-RU" sz="4000" dirty="0" smtClean="0">
              <a:latin typeface="Georgia" panose="02040502050405020303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sz="4000" dirty="0">
                <a:latin typeface="Georgia" panose="02040502050405020303" pitchFamily="18" charset="0"/>
              </a:rPr>
              <a:t>с</a:t>
            </a:r>
            <a:r>
              <a:rPr lang="ru-RU" sz="4000" dirty="0" smtClean="0">
                <a:latin typeface="Georgia" panose="02040502050405020303" pitchFamily="18" charset="0"/>
              </a:rPr>
              <a:t>оциометрический статус личности, </a:t>
            </a:r>
            <a:r>
              <a:rPr lang="ru-RU" sz="4000" dirty="0" err="1" smtClean="0">
                <a:latin typeface="Georgia" panose="02040502050405020303" pitchFamily="18" charset="0"/>
              </a:rPr>
              <a:t>определеяемый</a:t>
            </a:r>
            <a:r>
              <a:rPr lang="ru-RU" sz="4000" dirty="0" smtClean="0">
                <a:latin typeface="Georgia" panose="02040502050405020303" pitchFamily="18" charset="0"/>
              </a:rPr>
              <a:t> методом социометрии Дж. Морено</a:t>
            </a:r>
          </a:p>
          <a:p>
            <a:pPr marL="342900" indent="-342900">
              <a:buFontTx/>
              <a:buChar char="-"/>
            </a:pPr>
            <a:r>
              <a:rPr lang="ru-RU" sz="4000" dirty="0" smtClean="0">
                <a:latin typeface="Georgia" panose="02040502050405020303" pitchFamily="18" charset="0"/>
              </a:rPr>
              <a:t>авторский </a:t>
            </a:r>
            <a:r>
              <a:rPr lang="ru-RU" sz="4000" dirty="0">
                <a:latin typeface="Georgia" panose="02040502050405020303" pitchFamily="18" charset="0"/>
              </a:rPr>
              <a:t>опросник предпочитаемых стратегий для достижения более высокого уровня материального благосостояния и успеха в жизни, профессиональной ориентации (представления о будущей профессии), субъективной оценке важности, значимости показателей успешности в жизни. </a:t>
            </a:r>
            <a:endParaRPr lang="ru-RU" sz="4000" dirty="0" smtClean="0">
              <a:latin typeface="Georgia" panose="02040502050405020303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sz="4000" dirty="0">
                <a:latin typeface="Georgia" panose="02040502050405020303" pitchFamily="18" charset="0"/>
              </a:rPr>
              <a:t>для изучения представлений личности о группе применяли ассоциативный тест. Обработку полученных результатов осуществляли с помощью контент-анализа. </a:t>
            </a:r>
          </a:p>
        </p:txBody>
      </p:sp>
    </p:spTree>
    <p:extLst>
      <p:ext uri="{BB962C8B-B14F-4D97-AF65-F5344CB8AC3E}">
        <p14:creationId xmlns:p14="http://schemas.microsoft.com/office/powerpoint/2010/main" val="3037746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/>
          <p:cNvSpPr>
            <a:spLocks noGrp="1"/>
          </p:cNvSpPr>
          <p:nvPr>
            <p:ph type="title" idx="4294967295"/>
          </p:nvPr>
        </p:nvSpPr>
        <p:spPr>
          <a:xfrm>
            <a:off x="611560" y="260648"/>
            <a:ext cx="8532440" cy="792162"/>
          </a:xfrm>
        </p:spPr>
        <p:txBody>
          <a:bodyPr>
            <a:noAutofit/>
          </a:bodyPr>
          <a:lstStyle/>
          <a:p>
            <a:r>
              <a:rPr lang="ru-RU" sz="2800" b="1" i="1" dirty="0">
                <a:solidFill>
                  <a:schemeClr val="bg2">
                    <a:lumMod val="25000"/>
                  </a:schemeClr>
                </a:solidFill>
              </a:rPr>
              <a:t>Методы и методики, используемые в исследовании: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2800" dirty="0">
                <a:solidFill>
                  <a:schemeClr val="bg2">
                    <a:lumMod val="25000"/>
                  </a:schemeClr>
                </a:solidFill>
              </a:rPr>
            </a:br>
            <a:endParaRPr lang="ru-RU" sz="28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4294967295"/>
          </p:nvPr>
        </p:nvSpPr>
        <p:spPr>
          <a:xfrm>
            <a:off x="611560" y="1124744"/>
            <a:ext cx="8424936" cy="5616624"/>
          </a:xfrm>
        </p:spPr>
        <p:txBody>
          <a:bodyPr>
            <a:normAutofit lnSpcReduction="10000"/>
          </a:bodyPr>
          <a:lstStyle/>
          <a:p>
            <a:r>
              <a:rPr lang="ru-RU" dirty="0">
                <a:latin typeface="Georgia" panose="02040502050405020303" pitchFamily="18" charset="0"/>
              </a:rPr>
              <a:t>С целью изучения </a:t>
            </a:r>
            <a:r>
              <a:rPr lang="ru-RU" i="1" dirty="0">
                <a:latin typeface="Georgia" panose="02040502050405020303" pitchFamily="18" charset="0"/>
              </a:rPr>
              <a:t>групповых характеристик</a:t>
            </a:r>
            <a:r>
              <a:rPr lang="ru-RU" dirty="0">
                <a:latin typeface="Georgia" panose="02040502050405020303" pitchFamily="18" charset="0"/>
              </a:rPr>
              <a:t> применяли следующие методы и </a:t>
            </a:r>
            <a:r>
              <a:rPr lang="ru-RU" dirty="0" smtClean="0">
                <a:latin typeface="Georgia" panose="02040502050405020303" pitchFamily="18" charset="0"/>
              </a:rPr>
              <a:t>приемы</a:t>
            </a:r>
            <a:r>
              <a:rPr lang="ru-RU" dirty="0">
                <a:latin typeface="Georgia" panose="02040502050405020303" pitchFamily="18" charset="0"/>
              </a:rPr>
              <a:t>:</a:t>
            </a:r>
            <a:endParaRPr lang="ru-RU" dirty="0" smtClean="0">
              <a:latin typeface="Georgia" panose="02040502050405020303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dirty="0" smtClean="0">
                <a:latin typeface="Georgia" panose="02040502050405020303" pitchFamily="18" charset="0"/>
              </a:rPr>
              <a:t>для </a:t>
            </a:r>
            <a:r>
              <a:rPr lang="ru-RU" dirty="0">
                <a:latin typeface="Georgia" panose="02040502050405020303" pitchFamily="18" charset="0"/>
              </a:rPr>
              <a:t>анализа уровня групповой сплоченности использовалось определение индекса групповой сплоченности </a:t>
            </a:r>
            <a:r>
              <a:rPr lang="ru-RU" dirty="0" err="1" smtClean="0">
                <a:latin typeface="Georgia" panose="02040502050405020303" pitchFamily="18" charset="0"/>
              </a:rPr>
              <a:t>Сишора</a:t>
            </a:r>
            <a:r>
              <a:rPr lang="ru-RU" dirty="0" smtClean="0">
                <a:latin typeface="Georgia" panose="02040502050405020303" pitchFamily="18" charset="0"/>
              </a:rPr>
              <a:t>.</a:t>
            </a:r>
          </a:p>
          <a:p>
            <a:pPr marL="342900" indent="-342900">
              <a:buFontTx/>
              <a:buChar char="-"/>
            </a:pPr>
            <a:r>
              <a:rPr lang="ru-RU" dirty="0">
                <a:latin typeface="Georgia" panose="02040502050405020303" pitchFamily="18" charset="0"/>
              </a:rPr>
              <a:t>а</a:t>
            </a:r>
            <a:r>
              <a:rPr lang="ru-RU" dirty="0" smtClean="0">
                <a:latin typeface="Georgia" panose="02040502050405020303" pitchFamily="18" charset="0"/>
              </a:rPr>
              <a:t>вторский </a:t>
            </a:r>
            <a:r>
              <a:rPr lang="ru-RU" dirty="0">
                <a:latin typeface="Georgia" panose="02040502050405020303" pitchFamily="18" charset="0"/>
              </a:rPr>
              <a:t>опросник, направленный на выявление отношения группы к нормам и правилам образовательной среды, включал пять вопросов, ориентированных  на субъективную оценку согласия/не согласия с нормами и правилами среды, построенными на основе 5- бальной шкалы </a:t>
            </a:r>
            <a:r>
              <a:rPr lang="ru-RU" dirty="0" err="1">
                <a:latin typeface="Georgia" panose="02040502050405020303" pitchFamily="18" charset="0"/>
              </a:rPr>
              <a:t>Лайкерта</a:t>
            </a:r>
            <a:r>
              <a:rPr lang="ru-RU" dirty="0">
                <a:latin typeface="Georgia" panose="02040502050405020303" pitchFamily="18" charset="0"/>
              </a:rPr>
              <a:t>. Выделение группового отношения производится путем подсчета среднего значения.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6885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68895" y="2204864"/>
            <a:ext cx="8263546" cy="205902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1733550" rtl="0" fontAlgn="auto" latinLnBrk="0" hangingPunct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ru-RU" sz="5400" b="1" i="1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tima Cyr"/>
                <a:ea typeface="Roboto"/>
                <a:cs typeface="Roboto"/>
                <a:sym typeface="Roboto"/>
              </a:rPr>
              <a:t>Основные результаты</a:t>
            </a:r>
            <a:endParaRPr kumimoji="0" lang="ru-RU" sz="5400" b="1" i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Optima Cyr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866840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>
                <a:latin typeface="Optima Cyr"/>
              </a:rPr>
              <a:t>Социально-психологический </a:t>
            </a:r>
            <a:r>
              <a:rPr lang="ru-RU" b="1" i="1" dirty="0" smtClean="0">
                <a:latin typeface="Optima Cyr"/>
              </a:rPr>
              <a:t>портрет </a:t>
            </a:r>
            <a:endParaRPr lang="ru-RU" b="1" i="1" dirty="0">
              <a:latin typeface="Optima Cyr"/>
            </a:endParaRP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3935317465"/>
              </p:ext>
            </p:extLst>
          </p:nvPr>
        </p:nvGraphicFramePr>
        <p:xfrm>
          <a:off x="0" y="1525434"/>
          <a:ext cx="4130443" cy="34877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51520" y="1196752"/>
            <a:ext cx="3960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Georgia" panose="02040502050405020303" pitchFamily="18" charset="0"/>
              </a:rPr>
              <a:t>Социометрический статус</a:t>
            </a:r>
            <a:endParaRPr lang="ru-RU" sz="2000" b="1" dirty="0">
              <a:latin typeface="Georgia" panose="02040502050405020303" pitchFamily="18" charset="0"/>
            </a:endParaRPr>
          </a:p>
        </p:txBody>
      </p:sp>
      <p:graphicFrame>
        <p:nvGraphicFramePr>
          <p:cNvPr id="7" name="Объект 8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14957554"/>
              </p:ext>
            </p:extLst>
          </p:nvPr>
        </p:nvGraphicFramePr>
        <p:xfrm>
          <a:off x="3491880" y="4077072"/>
          <a:ext cx="3167708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Объект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507961328"/>
              </p:ext>
            </p:extLst>
          </p:nvPr>
        </p:nvGraphicFramePr>
        <p:xfrm>
          <a:off x="5004048" y="1052737"/>
          <a:ext cx="4320480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046076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Optima Cyr"/>
        <a:ea typeface="Optima Cyr"/>
        <a:cs typeface="Optima Cyr"/>
      </a:majorFont>
      <a:minorFont>
        <a:latin typeface="Optima Cyr"/>
        <a:ea typeface="Optima Cyr"/>
        <a:cs typeface="Optima Cyr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1733550" rtl="0" fontAlgn="auto" latinLnBrk="0" hangingPunct="0">
          <a:lnSpc>
            <a:spcPct val="110000"/>
          </a:lnSpc>
          <a:spcBef>
            <a:spcPts val="1000"/>
          </a:spcBef>
          <a:spcAft>
            <a:spcPts val="0"/>
          </a:spcAft>
          <a:buClrTx/>
          <a:buSzTx/>
          <a:buFontTx/>
          <a:buNone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Roboto"/>
            <a:ea typeface="Roboto"/>
            <a:cs typeface="Roboto"/>
            <a:sym typeface="Robot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Шаблон Психологии XXI века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9">
      <a:majorFont>
        <a:latin typeface="Arial"/>
        <a:ea typeface=""/>
        <a:cs typeface=""/>
      </a:majorFont>
      <a:minorFont>
        <a:latin typeface="Futura Md BT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506</TotalTime>
  <Words>1057</Words>
  <Application>Microsoft Office PowerPoint</Application>
  <PresentationFormat>Экран (4:3)</PresentationFormat>
  <Paragraphs>160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23" baseType="lpstr">
      <vt:lpstr>21_BasicWhite</vt:lpstr>
      <vt:lpstr>Шаблон Психологии XXI века</vt:lpstr>
      <vt:lpstr>Социально-психологические факторы СППЛ в учебных группах полузакрытого типа</vt:lpstr>
      <vt:lpstr>Актуальность настоящего исследования связана с изучением факторов специфичной социализации личности в условиях жизнедеятельности полузакрытых учебных групп </vt:lpstr>
      <vt:lpstr>Презентация PowerPoint</vt:lpstr>
      <vt:lpstr>Теоретическая модель</vt:lpstr>
      <vt:lpstr>Эмпирические задачи:</vt:lpstr>
      <vt:lpstr>Методы и методики, используемые в исследовании: </vt:lpstr>
      <vt:lpstr>Методы и методики, используемые в исследовании: </vt:lpstr>
      <vt:lpstr>Презентация PowerPoint</vt:lpstr>
      <vt:lpstr>Социально-психологический портрет </vt:lpstr>
      <vt:lpstr>Социально-психологический портрет </vt:lpstr>
      <vt:lpstr>Социально-психологический портрет </vt:lpstr>
      <vt:lpstr>Различия и сходство в суверенности психологического пространства личности в учебных группах полузакрытого типа </vt:lpstr>
      <vt:lpstr>Взаимосвязи социально-психологических характеристик и СППЛ</vt:lpstr>
      <vt:lpstr>Взаимосвязи групповых характеристик и СППЛ</vt:lpstr>
      <vt:lpstr>Вклад личностных и групповых характеристик в выраженность психологического пространства  каждой из групп</vt:lpstr>
      <vt:lpstr>Вклад личностных и групповых характеристик в выраженность психологического пространства  каждой из групп</vt:lpstr>
      <vt:lpstr>Вклад личностных и групповых характеристик в выраженность психологического пространства  каждой из групп</vt:lpstr>
      <vt:lpstr>Вклад личностных и групповых характеристик в выраженность психологического пространства  каждой из групп</vt:lpstr>
      <vt:lpstr>Выводы</vt:lpstr>
      <vt:lpstr>Направления дальнейшей работы: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semen</dc:creator>
  <cp:lastModifiedBy>semen</cp:lastModifiedBy>
  <cp:revision>49</cp:revision>
  <dcterms:created xsi:type="dcterms:W3CDTF">2020-05-31T17:58:18Z</dcterms:created>
  <dcterms:modified xsi:type="dcterms:W3CDTF">2020-06-14T13:19:30Z</dcterms:modified>
</cp:coreProperties>
</file>