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71" r:id="rId3"/>
    <p:sldId id="270" r:id="rId4"/>
    <p:sldId id="272" r:id="rId5"/>
    <p:sldId id="258" r:id="rId6"/>
    <p:sldId id="273" r:id="rId7"/>
    <p:sldId id="274" r:id="rId8"/>
    <p:sldId id="275" r:id="rId9"/>
    <p:sldId id="257" r:id="rId10"/>
    <p:sldId id="261" r:id="rId11"/>
    <p:sldId id="278" r:id="rId12"/>
    <p:sldId id="277" r:id="rId13"/>
    <p:sldId id="280" r:id="rId14"/>
    <p:sldId id="279" r:id="rId15"/>
    <p:sldId id="281" r:id="rId16"/>
    <p:sldId id="282" r:id="rId17"/>
    <p:sldId id="284" r:id="rId18"/>
    <p:sldId id="28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7D6E"/>
    <a:srgbClr val="339966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8" autoAdjust="0"/>
    <p:restoredTop sz="94660"/>
  </p:normalViewPr>
  <p:slideViewPr>
    <p:cSldViewPr snapToGrid="0">
      <p:cViewPr varScale="1">
        <p:scale>
          <a:sx n="71" d="100"/>
          <a:sy n="71" d="100"/>
        </p:scale>
        <p:origin x="4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68A31-45FA-4C86-A250-33D0D5CD5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BF5FB8-CBD2-49CD-B09F-1477234DC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92E437-4609-4B1C-9758-2F945BE91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9CA8-9FF0-4EC5-9E82-1428A099AC35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E1D308-9ED7-4ABA-A534-ADD787782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8DD64-32C0-4DE2-8262-40BE831DE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1E15-4CDD-4B68-A6FB-DF5E96301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916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0CECC-912A-4920-AA8B-8901566FB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27F1AF-EB80-4DC7-B4BC-4B22AFD223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A3D342-1538-4191-B584-DFD2C6CAE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9CA8-9FF0-4EC5-9E82-1428A099AC35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19192D-0418-40E3-9A4B-AC46A0268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FFEFBF-B1B7-435B-AEA3-F91E6CFCE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1E15-4CDD-4B68-A6FB-DF5E96301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238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512027-205C-40C2-911E-AE94C9CC62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8B4E21-696B-4C03-828D-6D2A55F17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39443B-BC44-4DFE-A5BE-5A1EB883F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9CA8-9FF0-4EC5-9E82-1428A099AC35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5020ED-9ABA-4579-AE66-AA44856EE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661E11-3855-4B4B-8A79-1CFB097C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1E15-4CDD-4B68-A6FB-DF5E96301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157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ертикальный заголовок и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00D139-12A3-4A4E-BA70-7DE72583A4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54680" y="308936"/>
            <a:ext cx="6715897" cy="5157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18925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презентации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>
            <a:extLst>
              <a:ext uri="{FF2B5EF4-FFF2-40B4-BE49-F238E27FC236}">
                <a16:creationId xmlns:a16="http://schemas.microsoft.com/office/drawing/2014/main" id="{0F77D3B4-99A3-42B6-A659-1E7F45CA99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479425"/>
            <a:ext cx="40227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403" y="3429000"/>
            <a:ext cx="5264150" cy="1143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3403" y="4992688"/>
            <a:ext cx="5264150" cy="12492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0"/>
          </p:nvPr>
        </p:nvSpPr>
        <p:spPr>
          <a:xfrm>
            <a:off x="7591788" y="4822631"/>
            <a:ext cx="1695904" cy="4642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30593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0869AC7A-50A0-4F59-BAB8-CC20035ED16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03750" y="187325"/>
            <a:ext cx="6967538" cy="9636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ru-RU" altLang="ru-RU" sz="2400" b="1">
                <a:solidFill>
                  <a:srgbClr val="49877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Группы концепций психологического анализа деятельности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A5DA4906-4E3A-4D0B-AD19-11FDF1C581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7688" y="1401763"/>
            <a:ext cx="3841750" cy="4524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/>
              <a:t>Текст для набора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/>
              <a:t>Бихевиоризм, согласно традиционным представлениям, вызывает депрессивный интеллект. </a:t>
            </a:r>
            <a:r>
              <a:rPr lang="ru-RU" altLang="ru-RU" sz="1600" dirty="0" err="1"/>
              <a:t>Эриксоновский</a:t>
            </a:r>
            <a:r>
              <a:rPr lang="ru-RU" altLang="ru-RU" sz="1600" dirty="0"/>
              <a:t> гипноз вызывает гендер. Самонаблюдение осознаёт архетип. Индивидуальность, как принято считать, наблюдаема.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/>
              <a:t>Бессознательное постоянно. Стимул, конечно, неустойчив. </a:t>
            </a:r>
            <a:r>
              <a:rPr lang="ru-RU" altLang="ru-RU" sz="1600" dirty="0" err="1"/>
              <a:t>Компульсивность</a:t>
            </a:r>
            <a:r>
              <a:rPr lang="ru-RU" altLang="ru-RU" sz="1600" dirty="0"/>
              <a:t> недоступно понимает </a:t>
            </a:r>
            <a:r>
              <a:rPr lang="ru-RU" altLang="ru-RU" sz="1600" dirty="0" err="1"/>
              <a:t>филосовский</a:t>
            </a:r>
            <a:r>
              <a:rPr lang="ru-RU" altLang="ru-RU" sz="1600" dirty="0"/>
              <a:t> стресс, как и предсказывают практические аспекты использования принципов </a:t>
            </a:r>
            <a:r>
              <a:rPr lang="ru-RU" altLang="ru-RU" sz="1600" dirty="0" err="1"/>
              <a:t>гештальпсихологии</a:t>
            </a:r>
            <a:r>
              <a:rPr lang="ru-RU" altLang="ru-RU" sz="1600" dirty="0"/>
              <a:t> в области восприятия, обучения, развития психики, социальных взаимоотношений. </a:t>
            </a:r>
          </a:p>
        </p:txBody>
      </p:sp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460EDDD3-443B-4BFD-B124-1494116331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"/>
          <a:stretch>
            <a:fillRect/>
          </a:stretch>
        </p:blipFill>
        <p:spPr bwMode="auto">
          <a:xfrm>
            <a:off x="4703763" y="1401763"/>
            <a:ext cx="7488237" cy="54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16DB08FD-CCEC-4D5D-9596-C627CEB7E3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409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id="{7551A8E6-17BC-4CA7-A1D5-75C2873CA5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88A1F4E7-2CDC-45FA-87E7-5076BA32824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03750" y="339725"/>
            <a:ext cx="6967538" cy="501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ru-RU" altLang="ru-RU" sz="2400" b="1">
                <a:solidFill>
                  <a:srgbClr val="49877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Список актуальных вопросов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0"/>
          </p:nvPr>
        </p:nvSpPr>
        <p:spPr>
          <a:xfrm>
            <a:off x="731838" y="1220788"/>
            <a:ext cx="11004550" cy="4905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68446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35BF6A0A-4283-43CB-A71C-056C83D9F88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118A6086-C415-4761-B14B-15BF0D7097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03750" y="339725"/>
            <a:ext cx="6967538" cy="501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ru-RU" altLang="ru-RU" sz="2400" b="1">
                <a:solidFill>
                  <a:srgbClr val="49877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Графики и списки</a:t>
            </a:r>
          </a:p>
        </p:txBody>
      </p:sp>
      <p:graphicFrame>
        <p:nvGraphicFramePr>
          <p:cNvPr id="4" name="Диаграмма 4">
            <a:extLst>
              <a:ext uri="{FF2B5EF4-FFF2-40B4-BE49-F238E27FC236}">
                <a16:creationId xmlns:a16="http://schemas.microsoft.com/office/drawing/2014/main" id="{714D81AE-0F5C-4234-82E3-922262D62132}"/>
              </a:ext>
            </a:extLst>
          </p:cNvPr>
          <p:cNvGraphicFramePr>
            <a:graphicFrameLocks/>
          </p:cNvGraphicFramePr>
          <p:nvPr userDrawn="1"/>
        </p:nvGraphicFramePr>
        <p:xfrm>
          <a:off x="423863" y="1517650"/>
          <a:ext cx="11269662" cy="505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11278577" imgH="5054022" progId="Excel.Chart.8">
                  <p:embed/>
                </p:oleObj>
              </mc:Choice>
              <mc:Fallback>
                <p:oleObj name="Chart" r:id="rId3" imgW="11278577" imgH="5054022" progId="Excel.Chart.8">
                  <p:embed/>
                  <p:pic>
                    <p:nvPicPr>
                      <p:cNvPr id="4" name="Диаграмма 4">
                        <a:extLst>
                          <a:ext uri="{FF2B5EF4-FFF2-40B4-BE49-F238E27FC236}">
                            <a16:creationId xmlns:a16="http://schemas.microsoft.com/office/drawing/2014/main" id="{714D81AE-0F5C-4234-82E3-922262D6213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1517650"/>
                        <a:ext cx="11269662" cy="505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8361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id="{801762D0-3561-4BD6-9F94-E22E34C0B8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F94EF8A2-E078-455A-AC24-BEA7C2A1B434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620712" y="1223705"/>
          <a:ext cx="10885488" cy="3302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4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4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4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4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42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1448">
                <a:tc>
                  <a:txBody>
                    <a:bodyPr/>
                    <a:lstStyle/>
                    <a:p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4681" y="308936"/>
            <a:ext cx="5761860" cy="5157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50626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0832E7A7-AE1A-4F7F-8A07-206C738A75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0E3C1219-ADA8-41EF-B922-88B72CDB095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03750" y="339725"/>
            <a:ext cx="6967538" cy="501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ru-RU" altLang="ru-RU" sz="2400" b="1">
                <a:solidFill>
                  <a:srgbClr val="49877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Графики и списки</a:t>
            </a:r>
          </a:p>
        </p:txBody>
      </p:sp>
      <p:graphicFrame>
        <p:nvGraphicFramePr>
          <p:cNvPr id="4" name="Диаграмма 6">
            <a:extLst>
              <a:ext uri="{FF2B5EF4-FFF2-40B4-BE49-F238E27FC236}">
                <a16:creationId xmlns:a16="http://schemas.microsoft.com/office/drawing/2014/main" id="{4C23414F-878C-478F-AC35-25C14AD381C4}"/>
              </a:ext>
            </a:extLst>
          </p:cNvPr>
          <p:cNvGraphicFramePr>
            <a:graphicFrameLocks/>
          </p:cNvGraphicFramePr>
          <p:nvPr userDrawn="1"/>
        </p:nvGraphicFramePr>
        <p:xfrm>
          <a:off x="1981200" y="1047750"/>
          <a:ext cx="8229600" cy="551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230313" imgH="5529551" progId="Excel.Chart.8">
                  <p:embed/>
                </p:oleObj>
              </mc:Choice>
              <mc:Fallback>
                <p:oleObj name="Chart" r:id="rId2" imgW="8230313" imgH="5529551" progId="Excel.Chart.8">
                  <p:embed/>
                  <p:pic>
                    <p:nvPicPr>
                      <p:cNvPr id="4" name="Диаграмма 6">
                        <a:extLst>
                          <a:ext uri="{FF2B5EF4-FFF2-40B4-BE49-F238E27FC236}">
                            <a16:creationId xmlns:a16="http://schemas.microsoft.com/office/drawing/2014/main" id="{4C23414F-878C-478F-AC35-25C14AD381C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047750"/>
                        <a:ext cx="8229600" cy="551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6886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D187344E-21E5-4EB2-850D-F63AEEB7FB7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4680" y="258602"/>
            <a:ext cx="6715897" cy="5157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620712" y="13730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5873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6AA6D-A335-41C2-B89E-7763DA4B9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D864C7-8CD1-491C-9F01-053A377CB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5758BB-E339-4AAA-AB79-FB7EAE20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9CA8-9FF0-4EC5-9E82-1428A099AC35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9AA21D-9B99-4664-93FD-B61018763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032885-426D-4DE4-8B9D-2C7F94A7B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1E15-4CDD-4B68-A6FB-DF5E96301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111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5012D01A-CA92-4BE1-82D3-A552BEDC87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54680" y="791947"/>
            <a:ext cx="3769453" cy="7266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54680" y="258602"/>
            <a:ext cx="6715897" cy="51571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4775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66BEF5-F880-4E29-A60F-E93E0E81C34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4680" y="258602"/>
            <a:ext cx="6715897" cy="51571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712" y="1373081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35444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15347BBA-1C7D-430E-83B6-0BCF5029377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405372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3D2F783B-8E72-415D-A3E3-C3AEDF2AD4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5891" y="314792"/>
            <a:ext cx="6691108" cy="6079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25995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B1BA84E3-620C-4285-AA65-72ACF0249E8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057012"/>
            <a:ext cx="3932237" cy="100038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2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76028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64BD3406-6952-4463-BA0C-B17DB506B0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563" y="993338"/>
            <a:ext cx="3932237" cy="10699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4563" y="2424869"/>
            <a:ext cx="3932237" cy="3436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91617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D6539C-E98A-4DC8-9488-5E4C12F35A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0712" y="1373081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63224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30C5EA-D6B6-4CCC-83C3-D668DB0F60D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02987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альный заголовок и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00D139-12A3-4A4E-BA70-7DE72583A4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54680" y="308936"/>
            <a:ext cx="6715897" cy="5157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89330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A275C-8FB9-4AD7-8840-3B11D2D8F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A2387A-9645-42C7-8382-B1D6D6053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CFD37E-28B8-4FD0-912D-9E352F14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9CA8-9FF0-4EC5-9E82-1428A099AC35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F27D88-EB8A-4C60-8B75-AAF8B9B13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2B1641-6260-412A-A9F4-97CAE8A25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1E15-4CDD-4B68-A6FB-DF5E96301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284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67063-7094-472C-AEE9-30FEAE614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538611-7E34-486E-A625-FC1A7C46EC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71BF6E-7FA4-426D-8659-CD42147DB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86BDC5-96F2-4236-B2CC-90FD87373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9CA8-9FF0-4EC5-9E82-1428A099AC35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CC13CE-4B34-4A54-9C52-57D458148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9C3A3B-C307-42F5-AD57-4FA85D22D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1E15-4CDD-4B68-A6FB-DF5E96301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67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DFE07C-0969-4FE2-BE07-8A968D428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1B1A18-8B3D-4996-AECB-BF2B7D5D4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727E53-1F0D-4A22-AADC-2619A3D67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60C7AA-D201-4F55-9BAE-38A3268D8B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6871400-9086-48AB-BE95-D2743706AA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2C11F4-EABB-47A1-B17F-593D1BCC6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9CA8-9FF0-4EC5-9E82-1428A099AC35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5818143-CD34-46D0-90CF-1AA52E48E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864E3A-2CF8-452E-8025-05AA15EC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1E15-4CDD-4B68-A6FB-DF5E96301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0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72811-3F7C-47A1-8063-CEE69DCCE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8C85B1-D944-45CB-8354-FC6C9851C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9CA8-9FF0-4EC5-9E82-1428A099AC35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29ECE59-D447-490B-8AC2-784645DA8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C82444-4CB5-44A5-A544-32E0505B1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1E15-4CDD-4B68-A6FB-DF5E96301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14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94093A-C053-423F-85FC-4A784054F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9CA8-9FF0-4EC5-9E82-1428A099AC35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3ECF63-DCC1-4EC7-A77C-3E3051843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7A87B3-80C6-4453-96D8-690DAD23C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1E15-4CDD-4B68-A6FB-DF5E96301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19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95E0F-8FED-4DF4-BA4D-5472513CC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59D4FD-D345-470C-8CA4-94C6A241C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A0D405-5BB2-4D30-811F-02820EAA0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20221E-0EFE-4CAB-8D70-159FE955D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9CA8-9FF0-4EC5-9E82-1428A099AC35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E61AB9-CC02-46B3-B358-562D23E8C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E44247-20F7-4FB0-B5D8-27A2AD73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1E15-4CDD-4B68-A6FB-DF5E96301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858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D6499A-3FD7-4E8E-A773-E03DAA6CF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645EF3-3E13-4685-A13A-753EB4A310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042C34-B4C5-403C-B715-0A3A0183E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88E173-26B8-469F-82BD-B205EEB6F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9CA8-9FF0-4EC5-9E82-1428A099AC35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18D9D6-BD68-4E84-8ECA-DD46CBB7B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C8AE31-9072-4D1D-8D8B-0BD6F1C61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71E15-4CDD-4B68-A6FB-DF5E96301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760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F1631-543E-45FB-A08E-C1254A7A2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1472A1-1237-4AD1-A6B8-95B4B327D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18DA7C-9131-4B2C-A370-6E929CF94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39CA8-9FF0-4EC5-9E82-1428A099AC35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B68413-2401-4136-A793-482A12399F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4B7B99-8235-4CE0-9844-854081727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71E15-4CDD-4B68-A6FB-DF5E96301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32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21DC2C22-EB4A-4019-B559-6307DF2A2F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54550" y="309563"/>
            <a:ext cx="67167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3206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rgbClr val="498779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9pPr>
    </p:titleStyle>
    <p:bodyStyle>
      <a:lvl1pPr marL="228600" indent="-228600" algn="l" rtl="0" fontAlgn="base">
        <a:lnSpc>
          <a:spcPct val="15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3CCEF390-EBB6-43B2-AAEF-B383413F99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3562" y="2226365"/>
            <a:ext cx="5285909" cy="2210698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ru-RU" altLang="ru-RU" dirty="0">
                <a:ea typeface="verdana" panose="020B0604030504040204" pitchFamily="34" charset="0"/>
                <a:cs typeface="verdana" panose="020B0604030504040204" pitchFamily="34" charset="0"/>
              </a:rPr>
              <a:t>Адаптация и контроль поведения у младших школьников с ОВЗ и типичным развитием</a:t>
            </a:r>
          </a:p>
        </p:txBody>
      </p:sp>
      <p:sp>
        <p:nvSpPr>
          <p:cNvPr id="18435" name="Текст 2">
            <a:extLst>
              <a:ext uri="{FF2B5EF4-FFF2-40B4-BE49-F238E27FC236}">
                <a16:creationId xmlns:a16="http://schemas.microsoft.com/office/drawing/2014/main" id="{FAB900B7-72EC-43A3-9302-193125D493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3563" y="4975412"/>
            <a:ext cx="6075362" cy="14174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ru-RU" altLang="ru-RU" sz="1700" b="1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Г.А. </a:t>
            </a:r>
            <a:r>
              <a:rPr lang="ru-RU" altLang="ru-RU" sz="1700" b="1" dirty="0" err="1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Виленская</a:t>
            </a:r>
            <a:endParaRPr lang="ru-RU" altLang="ru-RU" sz="1700" b="1" dirty="0">
              <a:solidFill>
                <a:srgbClr val="40404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altLang="ru-RU" sz="15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Кандидат психологических наук Институт психологии РАН </a:t>
            </a:r>
            <a:br>
              <a:rPr lang="ru-RU" altLang="ru-RU" sz="15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5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Лаборатория психологии развития субъекта в нормальных и посттравматических состояниях</a:t>
            </a:r>
          </a:p>
        </p:txBody>
      </p:sp>
      <p:sp>
        <p:nvSpPr>
          <p:cNvPr id="18436" name="Текст 3">
            <a:extLst>
              <a:ext uri="{FF2B5EF4-FFF2-40B4-BE49-F238E27FC236}">
                <a16:creationId xmlns:a16="http://schemas.microsoft.com/office/drawing/2014/main" id="{2C9A5E49-AD64-4121-A46C-145B6AE3A6AE}"/>
              </a:ext>
            </a:extLst>
          </p:cNvPr>
          <p:cNvSpPr>
            <a:spLocks noGrp="1" noChangeArrowheads="1"/>
          </p:cNvSpPr>
          <p:nvPr>
            <p:ph type="body" idx="10"/>
          </p:nvPr>
        </p:nvSpPr>
        <p:spPr bwMode="auto">
          <a:xfrm>
            <a:off x="7591425" y="4822825"/>
            <a:ext cx="1697038" cy="463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/>
              <a:t>Март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DC20C9E6-D3BD-4A0E-A902-A850E14F54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531321"/>
              </p:ext>
            </p:extLst>
          </p:nvPr>
        </p:nvGraphicFramePr>
        <p:xfrm>
          <a:off x="121025" y="1223705"/>
          <a:ext cx="12070975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4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4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9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863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294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14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400" kern="50" dirty="0">
                          <a:effectLst/>
                        </a:rPr>
                        <a:t> </a:t>
                      </a:r>
                      <a:endParaRPr lang="ru-RU" sz="2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kern="50" dirty="0">
                          <a:effectLst/>
                        </a:rPr>
                        <a:t>общая адаптация</a:t>
                      </a:r>
                      <a:endParaRPr lang="ru-RU" sz="2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kern="50" dirty="0">
                          <a:effectLst/>
                        </a:rPr>
                        <a:t>адаптация к школьной программе</a:t>
                      </a:r>
                      <a:endParaRPr lang="ru-RU" sz="2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kern="50" dirty="0">
                          <a:effectLst/>
                        </a:rPr>
                        <a:t>адаптация в поведении</a:t>
                      </a:r>
                      <a:endParaRPr lang="ru-RU" sz="2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kern="50" dirty="0">
                          <a:effectLst/>
                        </a:rPr>
                        <a:t>адаптация к взаимодействию со взрослыми</a:t>
                      </a:r>
                      <a:endParaRPr lang="ru-RU" sz="2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kern="50" dirty="0">
                          <a:effectLst/>
                        </a:rPr>
                        <a:t>адаптация к взаимодействию с детьми</a:t>
                      </a:r>
                      <a:endParaRPr lang="ru-RU" sz="2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algn="just"/>
                      <a:r>
                        <a:rPr lang="ru-RU" sz="2400" kern="50">
                          <a:effectLst/>
                        </a:rPr>
                        <a:t>Средняя оценка (разброс), баллы</a:t>
                      </a:r>
                      <a:endParaRPr lang="ru-RU" sz="24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400" kern="50">
                          <a:effectLst/>
                        </a:rPr>
                        <a:t>8 (5-10)</a:t>
                      </a:r>
                      <a:endParaRPr lang="ru-RU" sz="24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400" kern="50">
                          <a:effectLst/>
                        </a:rPr>
                        <a:t>6 (2-8)</a:t>
                      </a:r>
                      <a:endParaRPr lang="ru-RU" sz="24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400" kern="50" dirty="0">
                          <a:effectLst/>
                        </a:rPr>
                        <a:t>7 (1-10)</a:t>
                      </a:r>
                      <a:endParaRPr lang="ru-RU" sz="2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400" kern="50" dirty="0">
                          <a:effectLst/>
                        </a:rPr>
                        <a:t>8 (6-10)</a:t>
                      </a:r>
                      <a:endParaRPr lang="ru-RU" sz="2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400" kern="50" dirty="0">
                          <a:effectLst/>
                        </a:rPr>
                        <a:t>8 (4-10)</a:t>
                      </a:r>
                      <a:endParaRPr lang="ru-RU" sz="2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459" name="Заголовок 1">
            <a:extLst>
              <a:ext uri="{FF2B5EF4-FFF2-40B4-BE49-F238E27FC236}">
                <a16:creationId xmlns:a16="http://schemas.microsoft.com/office/drawing/2014/main" id="{779E387A-71B9-4A23-BB20-5C90772E2E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4550" y="309563"/>
            <a:ext cx="6716713" cy="698966"/>
          </a:xfrm>
        </p:spPr>
        <p:txBody>
          <a:bodyPr>
            <a:normAutofit fontScale="90000"/>
          </a:bodyPr>
          <a:lstStyle/>
          <a:p>
            <a:r>
              <a:rPr lang="ru-RU" sz="3100" b="1" kern="50" dirty="0">
                <a:solidFill>
                  <a:srgbClr val="4B7D6E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Анализ результатов (гипотеза 2)</a:t>
            </a:r>
            <a:br>
              <a:rPr lang="ru-RU" sz="3100" b="1" kern="50" dirty="0">
                <a:solidFill>
                  <a:srgbClr val="4B7D6E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</a:br>
            <a:r>
              <a:rPr lang="ru-RU" sz="2400" b="1" kern="50" dirty="0">
                <a:solidFill>
                  <a:srgbClr val="4B7D6E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Таблица 3. Показатели адаптации детей с ОВЗ</a:t>
            </a:r>
            <a:endParaRPr lang="ru-RU" altLang="ru-RU" sz="2400" b="1" dirty="0">
              <a:solidFill>
                <a:srgbClr val="4B7D6E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972D472F-7E61-41AE-BA0F-412BFACE9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4550" y="309563"/>
            <a:ext cx="6716713" cy="514350"/>
          </a:xfrm>
        </p:spPr>
        <p:txBody>
          <a:bodyPr/>
          <a:lstStyle/>
          <a:p>
            <a:r>
              <a:rPr lang="ru-RU" sz="24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Анализ результатов (гипотеза 2) (продолжение)</a:t>
            </a:r>
            <a:br>
              <a:rPr lang="ru-RU" sz="24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</a:br>
            <a:endParaRPr lang="ru-RU" altLang="ru-RU" dirty="0"/>
          </a:p>
        </p:txBody>
      </p:sp>
      <p:sp>
        <p:nvSpPr>
          <p:cNvPr id="22531" name="TextBox 6">
            <a:extLst>
              <a:ext uri="{FF2B5EF4-FFF2-40B4-BE49-F238E27FC236}">
                <a16:creationId xmlns:a16="http://schemas.microsoft.com/office/drawing/2014/main" id="{CE8F56F5-870D-4075-BAF9-E7515FF81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1335088"/>
            <a:ext cx="11134725" cy="390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indent="449580" algn="just">
              <a:lnSpc>
                <a:spcPct val="150000"/>
              </a:lnSpc>
            </a:pPr>
            <a:r>
              <a:rPr lang="ru-RU" sz="24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Результаты исследования показали достоверные связи между показателем общей адаптации и успешностью взаимодействия со сверстниками и взрослыми (</a:t>
            </a:r>
            <a:r>
              <a:rPr lang="en-US" sz="24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r</a:t>
            </a:r>
            <a:r>
              <a:rPr lang="ru-RU" sz="24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=.798, р=.000 и </a:t>
            </a:r>
            <a:r>
              <a:rPr lang="en-US" sz="24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r</a:t>
            </a:r>
            <a:r>
              <a:rPr lang="ru-RU" sz="24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=.934, р=.000), а также между показателями успешности освоения школьной программ и взаимодействием со взрослыми (</a:t>
            </a:r>
            <a:r>
              <a:rPr lang="en-US" sz="24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r</a:t>
            </a:r>
            <a:r>
              <a:rPr lang="ru-RU" sz="24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=.34, р=.046). Это дает основания предполагать, что учителя при оценке адаптации ребенка в школе опираются в первую очередь на его социальную компетентность. </a:t>
            </a:r>
          </a:p>
          <a:p>
            <a:pPr indent="449580" algn="just">
              <a:lnSpc>
                <a:spcPct val="150000"/>
              </a:lnSpc>
            </a:pPr>
            <a:endParaRPr lang="ru-RU" sz="24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Заголовок 1">
            <a:extLst>
              <a:ext uri="{FF2B5EF4-FFF2-40B4-BE49-F238E27FC236}">
                <a16:creationId xmlns:a16="http://schemas.microsoft.com/office/drawing/2014/main" id="{4B83005E-25F2-4BDE-9052-4CA5F3C18A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6506" y="309563"/>
            <a:ext cx="7054757" cy="514350"/>
          </a:xfrm>
        </p:spPr>
        <p:txBody>
          <a:bodyPr/>
          <a:lstStyle/>
          <a:p>
            <a:r>
              <a:rPr lang="ru-RU" sz="24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Рис. 3. Адаптация и контроль поведения у 1-классников с ОВЗ.</a:t>
            </a:r>
            <a:br>
              <a:rPr lang="ru-RU" sz="24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</a:br>
            <a:endParaRPr lang="ru-RU" alt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05F2F81-D971-4C3D-9144-6DF72C17A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940" y="1032248"/>
            <a:ext cx="9668435" cy="515075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972D472F-7E61-41AE-BA0F-412BFACE9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4550" y="309563"/>
            <a:ext cx="6716713" cy="514350"/>
          </a:xfrm>
        </p:spPr>
        <p:txBody>
          <a:bodyPr/>
          <a:lstStyle/>
          <a:p>
            <a:r>
              <a:rPr lang="ru-RU" altLang="ru-RU" dirty="0"/>
              <a:t>Вывод о верификации гипотезы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0901D0-F7AF-4135-A81F-B62B656D9E29}"/>
              </a:ext>
            </a:extLst>
          </p:cNvPr>
          <p:cNvSpPr txBox="1"/>
          <p:nvPr/>
        </p:nvSpPr>
        <p:spPr>
          <a:xfrm>
            <a:off x="941294" y="1183341"/>
            <a:ext cx="1085177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Вторая гипотеза подтвердилась частично.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kern="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С адаптацией детей с ОВЗ к школе оказались связаны только показатели когнитивного контроля (корреляции отрицательные, т.к. высокие значения по этим параметрам (время и количество ошибок) означают низкий уровень контроля поведения).  </a:t>
            </a:r>
          </a:p>
        </p:txBody>
      </p:sp>
    </p:spTree>
    <p:extLst>
      <p:ext uri="{BB962C8B-B14F-4D97-AF65-F5344CB8AC3E}">
        <p14:creationId xmlns:p14="http://schemas.microsoft.com/office/powerpoint/2010/main" val="4284431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972D472F-7E61-41AE-BA0F-412BFACE9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4550" y="309563"/>
            <a:ext cx="6716713" cy="514350"/>
          </a:xfrm>
        </p:spPr>
        <p:txBody>
          <a:bodyPr/>
          <a:lstStyle/>
          <a:p>
            <a:r>
              <a:rPr lang="ru-RU" altLang="ru-RU" dirty="0"/>
              <a:t>Анализ результатов (гипотеза 3)</a:t>
            </a:r>
          </a:p>
        </p:txBody>
      </p:sp>
      <p:sp>
        <p:nvSpPr>
          <p:cNvPr id="22531" name="TextBox 6">
            <a:extLst>
              <a:ext uri="{FF2B5EF4-FFF2-40B4-BE49-F238E27FC236}">
                <a16:creationId xmlns:a16="http://schemas.microsoft.com/office/drawing/2014/main" id="{CE8F56F5-870D-4075-BAF9-E7515FF81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" y="823913"/>
            <a:ext cx="11134725" cy="603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indent="450215" algn="just">
              <a:lnSpc>
                <a:spcPct val="150000"/>
              </a:lnSpc>
            </a:pPr>
            <a:r>
              <a:rPr lang="ru-RU" sz="20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Для проверки этой гипотезы были взяты показатели адаптации к программе и адаптации в поведении, как имеющие наибольший разброс оценок. Сравнение оценок проводились при помощи критерия </a:t>
            </a:r>
            <a:r>
              <a:rPr lang="en-US" sz="20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U</a:t>
            </a:r>
            <a:r>
              <a:rPr lang="ru-RU" sz="20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Манна-Уитни. Дети были разделены по медианному критерию на группы «хорошо» и «плохо» адаптировавшихся. </a:t>
            </a:r>
          </a:p>
          <a:p>
            <a:pPr indent="450215" algn="just">
              <a:lnSpc>
                <a:spcPct val="150000"/>
              </a:lnSpc>
            </a:pPr>
            <a:r>
              <a:rPr lang="ru-RU" sz="20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При сравнении детей по степени адаптации к школьной программе, различия в показателях контроля поведения обнаружились только для количества ошибок в 1 серии задачи Когана, т.е. для степени освоения счета в пределах 3-х десятков (</a:t>
            </a:r>
            <a:r>
              <a:rPr lang="en-US" sz="20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U</a:t>
            </a:r>
            <a:r>
              <a:rPr lang="ru-RU" sz="20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= 23,00, p=0,007), хуже адаптировавшиеся к программе дети ошибаются чаще. </a:t>
            </a:r>
          </a:p>
          <a:p>
            <a:pPr indent="450215" algn="just">
              <a:lnSpc>
                <a:spcPct val="150000"/>
              </a:lnSpc>
            </a:pPr>
            <a:r>
              <a:rPr lang="ru-RU" sz="20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При сравнении детей по степени адаптации в поведении оказалось, что дети с более проблемным поведением чаще ошибаются при распределении внимания на несколько признаков одновременно (</a:t>
            </a:r>
            <a:r>
              <a:rPr lang="en-US" sz="20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U</a:t>
            </a:r>
            <a:r>
              <a:rPr lang="ru-RU" sz="20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=18,5, </a:t>
            </a:r>
            <a:r>
              <a:rPr lang="en-US" sz="20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p</a:t>
            </a:r>
            <a:r>
              <a:rPr lang="ru-RU" sz="20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=0.003).</a:t>
            </a:r>
          </a:p>
          <a:p>
            <a:pPr indent="450215" algn="just">
              <a:lnSpc>
                <a:spcPct val="150000"/>
              </a:lnSpc>
            </a:pPr>
            <a:r>
              <a:rPr lang="ru-RU" sz="20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При сравнении по адаптации детей с различным уровнем развития отдельных компонентов контроля поведения различий не было обнаружено.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972D472F-7E61-41AE-BA0F-412BFACE9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4550" y="309563"/>
            <a:ext cx="6716713" cy="514350"/>
          </a:xfrm>
        </p:spPr>
        <p:txBody>
          <a:bodyPr/>
          <a:lstStyle/>
          <a:p>
            <a:r>
              <a:rPr lang="ru-RU" altLang="ru-RU" dirty="0"/>
              <a:t>Вывод о верификации гипотезы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0901D0-F7AF-4135-A81F-B62B656D9E29}"/>
              </a:ext>
            </a:extLst>
          </p:cNvPr>
          <p:cNvSpPr txBox="1"/>
          <p:nvPr/>
        </p:nvSpPr>
        <p:spPr>
          <a:xfrm>
            <a:off x="941294" y="1183341"/>
            <a:ext cx="1085177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Г</a:t>
            </a:r>
            <a:r>
              <a:rPr lang="ru-RU" sz="28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ипотезу 3 можно считать не подтвердившейся.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kern="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Адаптация детей к школе почти не зависит от уровня развития их контроля поведения.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258218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972D472F-7E61-41AE-BA0F-412BFACE9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4550" y="309563"/>
            <a:ext cx="6716713" cy="514350"/>
          </a:xfrm>
        </p:spPr>
        <p:txBody>
          <a:bodyPr/>
          <a:lstStyle/>
          <a:p>
            <a:r>
              <a:rPr lang="ru-RU" sz="24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Обсуждение результатов</a:t>
            </a:r>
            <a:endParaRPr lang="ru-RU" altLang="ru-RU" dirty="0"/>
          </a:p>
        </p:txBody>
      </p:sp>
      <p:sp>
        <p:nvSpPr>
          <p:cNvPr id="22531" name="TextBox 6">
            <a:extLst>
              <a:ext uri="{FF2B5EF4-FFF2-40B4-BE49-F238E27FC236}">
                <a16:creationId xmlns:a16="http://schemas.microsoft.com/office/drawing/2014/main" id="{CE8F56F5-870D-4075-BAF9-E7515FF81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941" y="823913"/>
            <a:ext cx="1172583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У детей с ОВЗ по сравнению с ТР </a:t>
            </a: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детьми меньше связей и </a:t>
            </a:r>
            <a:r>
              <a:rPr lang="ru-RU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контроля поведения с интеллектом, и внутри контроля поведения. Контроль действий у них играет намного меньшую роль в интеграции контроля поведения, чем у ТР детей.</a:t>
            </a:r>
          </a:p>
          <a:p>
            <a:r>
              <a:rPr lang="ru-RU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В среднем учителя достаточно высоко оценивают адаптацию детей с ОВЗ к школе, опираясь, в первую очередь, на социальную компетентность детей. Наибольший разброс оценок наблюдается при оценке их адаптации к требованиям программы и выраженности проблемного поведения.</a:t>
            </a:r>
          </a:p>
          <a:p>
            <a:r>
              <a:rPr lang="ru-RU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С показателями контроля поведения связана адаптация в поведении и адаптация к взаимодействию со взрослым. Для адаптации к взрослому важна скорость выполнения задания, а дети, лучше соблюдающие правила поведения к школе, выполняют его более точно. </a:t>
            </a:r>
          </a:p>
          <a:p>
            <a:r>
              <a:rPr lang="ru-RU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Адаптация к школьной программе почти не связана с контролем поведения, за исключением времени, затраченного на 1 серию задачи Когана, и времени, потраченного на выполнение задачи «Ханойская башня». Эти взаимосвязи логичны, т.е. для адаптации к программе имеют значение учебные навыки (умение быстро пересчитать предметы) и способность  быстро решать сложную когнитивную задачу.</a:t>
            </a:r>
          </a:p>
          <a:p>
            <a:r>
              <a:rPr lang="ru-RU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Возможны различные объяснения </a:t>
            </a:r>
            <a:r>
              <a:rPr lang="ru-RU" kern="5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неподтверждению</a:t>
            </a:r>
            <a:r>
              <a:rPr lang="ru-RU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гипотезы 3: а) небольшая выборка, не позволяющая обнаружить влияние контроля поведения на адаптацию; б) оценка адаптации проводилась уже во втором полугодии и, возможно, все дети уже в основном достигли определенного уровня адаптации (что косвенно подтверждается высокими средними ее оценками) и влияние контроля поведения на уровень адаптации сгладилось; в) адаптация к школе зависит от целого ряда переменных, помимо контроля поведения это может быть уровень интеллекта, понимание ментального мира другого, коммуникативные навыки и т.д., и в дальнейшем вклад контроля поведения в адаптацию надо исследовать в составе комплекса факторов.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972D472F-7E61-41AE-BA0F-412BFACE9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4550" y="309563"/>
            <a:ext cx="6716713" cy="514350"/>
          </a:xfrm>
        </p:spPr>
        <p:txBody>
          <a:bodyPr/>
          <a:lstStyle/>
          <a:p>
            <a:r>
              <a:rPr lang="ru-RU" sz="24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Выводы</a:t>
            </a:r>
            <a:endParaRPr lang="ru-RU" altLang="ru-RU" dirty="0"/>
          </a:p>
        </p:txBody>
      </p:sp>
      <p:sp>
        <p:nvSpPr>
          <p:cNvPr id="22531" name="TextBox 6">
            <a:extLst>
              <a:ext uri="{FF2B5EF4-FFF2-40B4-BE49-F238E27FC236}">
                <a16:creationId xmlns:a16="http://schemas.microsoft.com/office/drawing/2014/main" id="{CE8F56F5-870D-4075-BAF9-E7515FF81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" y="1063705"/>
            <a:ext cx="11134725" cy="564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indent="450215" algn="just">
              <a:lnSpc>
                <a:spcPct val="150000"/>
              </a:lnSpc>
              <a:spcAft>
                <a:spcPts val="600"/>
              </a:spcAft>
            </a:pPr>
            <a:r>
              <a:rPr lang="ru-RU" sz="24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1) Типично развивающиеся дети превосходят детей с ОВЗ в уровне развития всех компонентов контроля поведения, а также в степени интегрированности контроля поведения. Также различен характер и теснота связей между контролем поведения и интеллектом у ТР детей и детей с ОВЗ.</a:t>
            </a:r>
          </a:p>
          <a:p>
            <a:pPr indent="450215" algn="just">
              <a:lnSpc>
                <a:spcPct val="150000"/>
              </a:lnSpc>
            </a:pPr>
            <a:r>
              <a:rPr lang="ru-RU" sz="24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2) С адаптацией детей с ОВЗ к школе оказались связаны только показатели когнитивного контроля.</a:t>
            </a:r>
          </a:p>
          <a:p>
            <a:pPr indent="450215" algn="just">
              <a:lnSpc>
                <a:spcPct val="150000"/>
              </a:lnSpc>
            </a:pPr>
            <a:r>
              <a:rPr lang="ru-RU" sz="24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3) Различия в адаптации детей с ОВЗ к школе слабо связаны с различиями в контроле поведения у них, что, скорее всего, объясняется тем, что контроль поведения – лишь один из комплекса различных факторов, вносящих вклад в адаптацию ребенка к школе.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972D472F-7E61-41AE-BA0F-412BFACE9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58836" y="309563"/>
            <a:ext cx="9033164" cy="791874"/>
          </a:xfrm>
        </p:spPr>
        <p:txBody>
          <a:bodyPr>
            <a:normAutofit/>
          </a:bodyPr>
          <a:lstStyle/>
          <a:p>
            <a:r>
              <a:rPr lang="ru-RU" sz="2400" b="1" kern="50" dirty="0" err="1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Методолого</a:t>
            </a:r>
            <a:r>
              <a:rPr lang="ru-RU" sz="2400" b="1" kern="50" dirty="0">
                <a:solidFill>
                  <a:srgbClr val="339966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-теоретические основания исследования</a:t>
            </a:r>
            <a:endParaRPr lang="ru-RU" altLang="ru-RU" sz="2400" b="1" dirty="0">
              <a:solidFill>
                <a:srgbClr val="33996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56101-871A-4969-937D-B6A5A5C9EB8E}"/>
              </a:ext>
            </a:extLst>
          </p:cNvPr>
          <p:cNvSpPr txBox="1"/>
          <p:nvPr/>
        </p:nvSpPr>
        <p:spPr>
          <a:xfrm>
            <a:off x="775854" y="1101437"/>
            <a:ext cx="1064029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Саморегуляция - способность, ключевая для жизненной успешности, самореализации и т.д., развивающаяся в течение всей жизни, но особенно интенсивно – в детстве. Соответствующий ее уровень чрезвычайно важен для успешной адаптации к школе и школьного обучения</a:t>
            </a:r>
            <a:r>
              <a:rPr lang="en-US" sz="24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(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Л.А. Венгер, А.Л. Венгер, 2014,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Кисова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2013, </a:t>
            </a:r>
            <a:r>
              <a:rPr lang="en-US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Diamond and Lee, 2011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др.)</a:t>
            </a:r>
            <a:r>
              <a:rPr lang="ru-RU" sz="24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</a:p>
          <a:p>
            <a:endParaRPr lang="ru-RU" sz="24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r>
              <a:rPr lang="ru-RU" sz="24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Саморегуляцию в качестве</a:t>
            </a:r>
            <a:r>
              <a:rPr lang="ru-RU" sz="24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регулятивной функции субъекта мы рассматриваем как контроль поведения, состоящий из трех взаимосвязанных компонентов: когнитивный контроль (близкий к исполнительным функциям), эмоциональный контроль и контроль действий (Сергиенко, </a:t>
            </a:r>
            <a:r>
              <a:rPr lang="ru-RU" sz="2400" kern="5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Виленская</a:t>
            </a:r>
            <a:r>
              <a:rPr lang="ru-RU" sz="24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, 2018). </a:t>
            </a:r>
          </a:p>
          <a:p>
            <a:endParaRPr lang="ru-RU" sz="2400" kern="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r>
              <a:rPr lang="ru-RU" sz="24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У детей с ограниченными возможностями здоровья часто наблюдается дефицит саморегуляции</a:t>
            </a:r>
            <a:r>
              <a:rPr lang="en-US" sz="24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(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Бабкина, 2016,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Pennington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Ozonoff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1996</a:t>
            </a:r>
            <a:r>
              <a:rPr lang="en-US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Peng and Fuchs, 2016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972D472F-7E61-41AE-BA0F-412BFACE9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4550" y="309563"/>
            <a:ext cx="6716713" cy="514350"/>
          </a:xfrm>
        </p:spPr>
        <p:txBody>
          <a:bodyPr/>
          <a:lstStyle/>
          <a:p>
            <a:r>
              <a:rPr lang="ru-RU" sz="24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Цель </a:t>
            </a:r>
            <a:br>
              <a:rPr lang="ru-RU" sz="24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</a:br>
            <a:endParaRPr lang="ru-RU" altLang="ru-RU" dirty="0"/>
          </a:p>
        </p:txBody>
      </p:sp>
      <p:sp>
        <p:nvSpPr>
          <p:cNvPr id="22531" name="TextBox 6">
            <a:extLst>
              <a:ext uri="{FF2B5EF4-FFF2-40B4-BE49-F238E27FC236}">
                <a16:creationId xmlns:a16="http://schemas.microsoft.com/office/drawing/2014/main" id="{CE8F56F5-870D-4075-BAF9-E7515FF81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1335088"/>
            <a:ext cx="11134725" cy="302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1400"/>
              </a:spcBef>
              <a:spcAft>
                <a:spcPts val="14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А) Изучить уровень развития контроля поведения у младших школьников с типичным развитием.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1400"/>
              </a:spcBef>
              <a:spcAft>
                <a:spcPts val="1400"/>
              </a:spcAft>
            </a:pPr>
            <a:r>
              <a:rPr lang="ru-RU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Изучить уровень развития контроля поведения у младших школьников с ограниченными возможностями здоровья (ОВЗ).</a:t>
            </a:r>
            <a:endParaRPr lang="ru-RU" sz="24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>
              <a:spcBef>
                <a:spcPts val="1400"/>
              </a:spcBef>
              <a:spcAft>
                <a:spcPts val="1400"/>
              </a:spcAft>
            </a:pPr>
            <a:r>
              <a:rPr lang="ru-RU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изучить особенности адаптации к школе детей с ОВЗ и типично развивающихся детей.</a:t>
            </a:r>
            <a:endParaRPr lang="ru-RU" sz="24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13B8A-D257-4A68-9250-BDB5D872D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Гипотезы </a:t>
            </a:r>
            <a:br>
              <a:rPr lang="ru-RU" sz="28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454CBC-1D52-4C85-A4C2-D30C8317D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Дети с ТР будут превосходить детей с ОВЗ в уровне развития всех компонентов контроля поведения</a:t>
            </a:r>
            <a:endParaRPr lang="ru-RU" sz="24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r>
              <a:rPr 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уровень развития контроля поведения у всех детей (и ТР и ОВЗ) будет положительно связан с уровнем адаптации к школе</a:t>
            </a:r>
            <a:endParaRPr lang="ru-RU" sz="24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r>
              <a:rPr 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у детей с ОВЗ возможна частичная компенсация недостаточности контроля поведения за счет более высокого развития одного из компонентов.</a:t>
            </a:r>
            <a:endParaRPr lang="ru-RU" sz="24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0876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972D472F-7E61-41AE-BA0F-412BFACE9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4550" y="309563"/>
            <a:ext cx="6716713" cy="514350"/>
          </a:xfrm>
        </p:spPr>
        <p:txBody>
          <a:bodyPr/>
          <a:lstStyle/>
          <a:p>
            <a:r>
              <a:rPr lang="ru-RU" sz="24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Методы и методики</a:t>
            </a:r>
            <a:endParaRPr lang="ru-RU" altLang="ru-RU" dirty="0"/>
          </a:p>
        </p:txBody>
      </p:sp>
      <p:sp>
        <p:nvSpPr>
          <p:cNvPr id="22531" name="TextBox 6">
            <a:extLst>
              <a:ext uri="{FF2B5EF4-FFF2-40B4-BE49-F238E27FC236}">
                <a16:creationId xmlns:a16="http://schemas.microsoft.com/office/drawing/2014/main" id="{CE8F56F5-870D-4075-BAF9-E7515FF81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38" y="823913"/>
            <a:ext cx="1170431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i="1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Оценки адаптации </a:t>
            </a:r>
            <a:r>
              <a:rPr lang="ru-RU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проводились при помощи анкеты для учителей и школьных психологов, разработанных совместно с Е.И. Лебедевой. Она включала 5 10-балльных шкал, по которым оценивалась общая адаптация ребенка, адаптация к школьной программе, адаптация в поведении, адаптация к взаимодействию со взрослыми и адаптация к взаимодействию с детьми.</a:t>
            </a: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оценки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когнитивного компонента контроля поведения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использовались методика совмещения признаков Когана и «Ханойская башня», для оценки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эмоционального контроля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"Тест детской тревожности"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Теммл-Дорки-Амен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«Азбука настроения» Н.Л. Белопольской;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действий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оценивался при помощи ряда нейропсихологических проб. </a:t>
            </a:r>
          </a:p>
          <a:p>
            <a:pPr algn="just" eaLnBrk="1" hangingPunct="1">
              <a:spcBef>
                <a:spcPts val="0"/>
              </a:spcBef>
              <a:buFontTx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Тест  «Прогрессивные матрицы» Д.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Равена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(детский вариант) применялся для оценки уровня интеллектуального развития.	</a:t>
            </a:r>
          </a:p>
          <a:p>
            <a:pPr algn="just"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совмещения признаков                                  Ханойская башня                               Азбука настроения</a:t>
            </a:r>
          </a:p>
          <a:p>
            <a:pPr algn="just" eaLnBrk="1" hangingPunct="1">
              <a:spcBef>
                <a:spcPts val="0"/>
              </a:spcBef>
              <a:buFontTx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3D42DE-C4ED-4FFF-ADFB-71D0BFB54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93" y="3915712"/>
            <a:ext cx="3471831" cy="29154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88055B-2FA5-49F9-9976-6C1EF7CBF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577" y="3899300"/>
            <a:ext cx="3916843" cy="28288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8DBC91-E4D7-4470-913F-40EAD9E0F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326" y="3942453"/>
            <a:ext cx="2591025" cy="25849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972D472F-7E61-41AE-BA0F-412BFACE9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4550" y="309563"/>
            <a:ext cx="6716713" cy="514350"/>
          </a:xfrm>
        </p:spPr>
        <p:txBody>
          <a:bodyPr/>
          <a:lstStyle/>
          <a:p>
            <a:r>
              <a:rPr lang="ru-RU" sz="24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Выборка </a:t>
            </a:r>
            <a:endParaRPr lang="ru-RU" altLang="ru-RU" dirty="0"/>
          </a:p>
        </p:txBody>
      </p:sp>
      <p:sp>
        <p:nvSpPr>
          <p:cNvPr id="22531" name="TextBox 6">
            <a:extLst>
              <a:ext uri="{FF2B5EF4-FFF2-40B4-BE49-F238E27FC236}">
                <a16:creationId xmlns:a16="http://schemas.microsoft.com/office/drawing/2014/main" id="{CE8F56F5-870D-4075-BAF9-E7515FF81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1335088"/>
            <a:ext cx="111347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sz="24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В этой части исследований</a:t>
            </a:r>
            <a:r>
              <a:rPr lang="ru-RU" sz="2400" i="1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ru-RU" sz="24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были собраны и проанализированы данные по 24 детям с ограниченными возможностями здоровья (ОВЗ), обучающимся в 1 классе (Ме= 95 мес., 90-108 мес., 8 девочек), обучающимся по программам для детей с задержкой психического развития (17 чел.), с нарушениями речи (3 чел.), с расстройствами аутистического спектра (4 чел.). </a:t>
            </a:r>
          </a:p>
          <a:p>
            <a:endParaRPr lang="ru-RU" sz="2400" kern="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r>
              <a:rPr lang="ru-RU" sz="24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Группу сравнения составили типично развивающиеся дети, также обучающиеся в 1 классе (37 чел., 14 девочек) (Ме= 93 мес., 78-106 мес.). </a:t>
            </a:r>
          </a:p>
          <a:p>
            <a:endParaRPr lang="ru-RU" sz="24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DC20C9E6-D3BD-4A0E-A902-A850E14F54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489873"/>
              </p:ext>
            </p:extLst>
          </p:nvPr>
        </p:nvGraphicFramePr>
        <p:xfrm>
          <a:off x="620712" y="1223705"/>
          <a:ext cx="10885488" cy="4935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0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1223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kern="100" dirty="0">
                          <a:effectLst/>
                        </a:rPr>
                        <a:t>Показатели контроля поведения</a:t>
                      </a:r>
                      <a:endParaRPr lang="ru-RU" sz="1400" b="1" kern="100" dirty="0">
                        <a:effectLst/>
                        <a:latin typeface="Times New Roman" panose="02020603050405020304" pitchFamily="18" charset="0"/>
                        <a:ea typeface="NSimSun" panose="02010609030101010101" pitchFamily="49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  <a:endParaRPr lang="ru-RU" dirty="0"/>
                    </a:p>
                  </a:txBody>
                  <a:tcPr marL="13970" marR="13970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Median</a:t>
                      </a:r>
                      <a:endParaRPr lang="ru-RU" dirty="0"/>
                    </a:p>
                  </a:txBody>
                  <a:tcPr marL="13970" marR="13970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  <a:endParaRPr lang="ru-RU" dirty="0"/>
                    </a:p>
                  </a:txBody>
                  <a:tcPr marL="13970" marR="13970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4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/>
                        </a:rPr>
                        <a:t>ОВЗ</a:t>
                      </a:r>
                      <a:endParaRPr lang="ru-RU" sz="12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NSimSun" panose="02010609030101010101" pitchFamily="49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>
                    <a:solidFill>
                      <a:srgbClr val="4B7D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/>
                        </a:rPr>
                        <a:t>ТР</a:t>
                      </a:r>
                      <a:endParaRPr lang="ru-RU" sz="12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NSimSun" panose="02010609030101010101" pitchFamily="49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>
                    <a:solidFill>
                      <a:srgbClr val="4B7D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/>
                        </a:rPr>
                        <a:t>ОВЗ</a:t>
                      </a:r>
                      <a:endParaRPr lang="ru-RU" sz="12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NSimSun" panose="02010609030101010101" pitchFamily="49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>
                    <a:solidFill>
                      <a:srgbClr val="4B7D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/>
                        </a:rPr>
                        <a:t>ТР</a:t>
                      </a:r>
                      <a:endParaRPr lang="ru-RU" sz="12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NSimSun" panose="02010609030101010101" pitchFamily="49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>
                    <a:solidFill>
                      <a:srgbClr val="4B7D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5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200" kern="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>
                    <a:solidFill>
                      <a:srgbClr val="4B7D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844466"/>
                  </a:ext>
                </a:extLst>
              </a:tr>
              <a:tr h="312383">
                <a:tc>
                  <a:txBody>
                    <a:bodyPr/>
                    <a:lstStyle/>
                    <a:p>
                      <a:r>
                        <a:rPr lang="ru-RU" sz="1400" b="1" kern="50" dirty="0">
                          <a:effectLst/>
                        </a:rPr>
                        <a:t>Задача Когана 1-я серия, с</a:t>
                      </a:r>
                      <a:endParaRPr lang="ru-RU" sz="14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 dirty="0">
                          <a:effectLst/>
                        </a:rPr>
                        <a:t>24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 dirty="0">
                          <a:effectLst/>
                        </a:rPr>
                        <a:t>19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 dirty="0">
                          <a:solidFill>
                            <a:srgbClr val="C00000"/>
                          </a:solidFill>
                          <a:effectLst/>
                        </a:rPr>
                        <a:t>48,00</a:t>
                      </a:r>
                      <a:endParaRPr lang="ru-RU" sz="1400" kern="5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 dirty="0">
                          <a:solidFill>
                            <a:srgbClr val="C00000"/>
                          </a:solidFill>
                          <a:effectLst/>
                        </a:rPr>
                        <a:t>37,00</a:t>
                      </a:r>
                      <a:endParaRPr lang="ru-RU" sz="1400" kern="5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 dirty="0">
                          <a:solidFill>
                            <a:srgbClr val="C00000"/>
                          </a:solidFill>
                          <a:effectLst/>
                        </a:rPr>
                        <a:t>0,042**</a:t>
                      </a:r>
                      <a:endParaRPr lang="ru-RU" sz="1400" kern="5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extLst>
                  <a:ext uri="{0D108BD9-81ED-4DB2-BD59-A6C34878D82A}">
                    <a16:rowId xmlns:a16="http://schemas.microsoft.com/office/drawing/2014/main" val="2031773367"/>
                  </a:ext>
                </a:extLst>
              </a:tr>
              <a:tr h="312383">
                <a:tc>
                  <a:txBody>
                    <a:bodyPr/>
                    <a:lstStyle/>
                    <a:p>
                      <a:r>
                        <a:rPr lang="ru-RU" sz="1400" b="1" kern="50" dirty="0">
                          <a:effectLst/>
                        </a:rPr>
                        <a:t>Задача Когана 2-я серия (цвет), с</a:t>
                      </a:r>
                      <a:endParaRPr lang="ru-RU" sz="14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 dirty="0">
                          <a:effectLst/>
                        </a:rPr>
                        <a:t>23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 dirty="0">
                          <a:effectLst/>
                        </a:rPr>
                        <a:t>37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 dirty="0">
                          <a:solidFill>
                            <a:srgbClr val="C00000"/>
                          </a:solidFill>
                          <a:effectLst/>
                        </a:rPr>
                        <a:t>59,00</a:t>
                      </a:r>
                      <a:endParaRPr lang="ru-RU" sz="1400" kern="5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 dirty="0">
                          <a:solidFill>
                            <a:srgbClr val="C00000"/>
                          </a:solidFill>
                          <a:effectLst/>
                        </a:rPr>
                        <a:t>48,00</a:t>
                      </a:r>
                      <a:endParaRPr lang="ru-RU" sz="1400" kern="5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 dirty="0">
                          <a:solidFill>
                            <a:srgbClr val="C00000"/>
                          </a:solidFill>
                          <a:effectLst/>
                        </a:rPr>
                        <a:t>0,010**</a:t>
                      </a:r>
                      <a:endParaRPr lang="ru-RU" sz="1400" kern="5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extLst>
                  <a:ext uri="{0D108BD9-81ED-4DB2-BD59-A6C34878D82A}">
                    <a16:rowId xmlns:a16="http://schemas.microsoft.com/office/drawing/2014/main" val="948631701"/>
                  </a:ext>
                </a:extLst>
              </a:tr>
              <a:tr h="312383">
                <a:tc>
                  <a:txBody>
                    <a:bodyPr/>
                    <a:lstStyle/>
                    <a:p>
                      <a:r>
                        <a:rPr lang="ru-RU" sz="1400" b="1" kern="50" dirty="0">
                          <a:effectLst/>
                        </a:rPr>
                        <a:t>Задача Когана 3-я серия (форма), с</a:t>
                      </a:r>
                      <a:endParaRPr lang="ru-RU" sz="14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>
                          <a:effectLst/>
                        </a:rPr>
                        <a:t>23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>
                          <a:effectLst/>
                        </a:rPr>
                        <a:t>37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 dirty="0">
                          <a:solidFill>
                            <a:srgbClr val="C00000"/>
                          </a:solidFill>
                          <a:effectLst/>
                        </a:rPr>
                        <a:t>90,00</a:t>
                      </a:r>
                      <a:endParaRPr lang="ru-RU" sz="1400" kern="5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 dirty="0">
                          <a:solidFill>
                            <a:srgbClr val="C00000"/>
                          </a:solidFill>
                          <a:effectLst/>
                        </a:rPr>
                        <a:t>65,00</a:t>
                      </a:r>
                      <a:endParaRPr lang="ru-RU" sz="1400" kern="5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 dirty="0">
                          <a:solidFill>
                            <a:srgbClr val="C00000"/>
                          </a:solidFill>
                          <a:effectLst/>
                        </a:rPr>
                        <a:t>0,009***</a:t>
                      </a:r>
                      <a:endParaRPr lang="ru-RU" sz="1400" kern="5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extLst>
                  <a:ext uri="{0D108BD9-81ED-4DB2-BD59-A6C34878D82A}">
                    <a16:rowId xmlns:a16="http://schemas.microsoft.com/office/drawing/2014/main" val="2938023056"/>
                  </a:ext>
                </a:extLst>
              </a:tr>
              <a:tr h="312383">
                <a:tc>
                  <a:txBody>
                    <a:bodyPr/>
                    <a:lstStyle/>
                    <a:p>
                      <a:r>
                        <a:rPr lang="ru-RU" sz="1400" b="1" kern="50" dirty="0">
                          <a:effectLst/>
                        </a:rPr>
                        <a:t>Задача Когана 4-я серия (цвет и форма), с</a:t>
                      </a:r>
                      <a:endParaRPr lang="ru-RU" sz="14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>
                          <a:effectLst/>
                        </a:rPr>
                        <a:t>24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>
                          <a:effectLst/>
                        </a:rPr>
                        <a:t>37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>
                          <a:solidFill>
                            <a:srgbClr val="C00000"/>
                          </a:solidFill>
                          <a:effectLst/>
                        </a:rPr>
                        <a:t>177,50</a:t>
                      </a:r>
                      <a:endParaRPr lang="ru-RU" sz="1400" kern="5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 dirty="0">
                          <a:solidFill>
                            <a:srgbClr val="C00000"/>
                          </a:solidFill>
                          <a:effectLst/>
                        </a:rPr>
                        <a:t>116,00</a:t>
                      </a:r>
                      <a:endParaRPr lang="ru-RU" sz="1400" kern="5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 dirty="0">
                          <a:solidFill>
                            <a:srgbClr val="C00000"/>
                          </a:solidFill>
                          <a:effectLst/>
                        </a:rPr>
                        <a:t>0,004***</a:t>
                      </a:r>
                      <a:endParaRPr lang="ru-RU" sz="1400" kern="5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extLst>
                  <a:ext uri="{0D108BD9-81ED-4DB2-BD59-A6C34878D82A}">
                    <a16:rowId xmlns:a16="http://schemas.microsoft.com/office/drawing/2014/main" val="3793689180"/>
                  </a:ext>
                </a:extLst>
              </a:tr>
              <a:tr h="312383">
                <a:tc>
                  <a:txBody>
                    <a:bodyPr/>
                    <a:lstStyle/>
                    <a:p>
                      <a:r>
                        <a:rPr lang="ru-RU" sz="1400" b="1" kern="50" dirty="0">
                          <a:effectLst/>
                        </a:rPr>
                        <a:t>Ханойская башня (ходы)</a:t>
                      </a:r>
                      <a:endParaRPr lang="ru-RU" sz="14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>
                          <a:effectLst/>
                        </a:rPr>
                        <a:t>23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/>
                </a:tc>
                <a:tc>
                  <a:txBody>
                    <a:bodyPr/>
                    <a:lstStyle/>
                    <a:p>
                      <a:r>
                        <a:rPr lang="ru-RU" sz="1400" kern="50">
                          <a:effectLst/>
                        </a:rPr>
                        <a:t>37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/>
                </a:tc>
                <a:tc>
                  <a:txBody>
                    <a:bodyPr/>
                    <a:lstStyle/>
                    <a:p>
                      <a:r>
                        <a:rPr lang="ru-RU" sz="1400" kern="50">
                          <a:effectLst/>
                        </a:rPr>
                        <a:t>15,00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/>
                </a:tc>
                <a:tc>
                  <a:txBody>
                    <a:bodyPr/>
                    <a:lstStyle/>
                    <a:p>
                      <a:r>
                        <a:rPr lang="ru-RU" sz="1400" kern="50" dirty="0">
                          <a:effectLst/>
                        </a:rPr>
                        <a:t>14,00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/>
                </a:tc>
                <a:tc>
                  <a:txBody>
                    <a:bodyPr/>
                    <a:lstStyle/>
                    <a:p>
                      <a:r>
                        <a:rPr lang="ru-RU" sz="1400" kern="50" dirty="0">
                          <a:effectLst/>
                        </a:rPr>
                        <a:t>0,469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/>
                </a:tc>
                <a:extLst>
                  <a:ext uri="{0D108BD9-81ED-4DB2-BD59-A6C34878D82A}">
                    <a16:rowId xmlns:a16="http://schemas.microsoft.com/office/drawing/2014/main" val="2675007820"/>
                  </a:ext>
                </a:extLst>
              </a:tr>
              <a:tr h="312383">
                <a:tc>
                  <a:txBody>
                    <a:bodyPr/>
                    <a:lstStyle/>
                    <a:p>
                      <a:r>
                        <a:rPr lang="ru-RU" sz="1400" b="1" kern="50" dirty="0">
                          <a:effectLst/>
                        </a:rPr>
                        <a:t>Ханойская башня (время, с)</a:t>
                      </a:r>
                      <a:endParaRPr lang="ru-RU" sz="14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>
                          <a:effectLst/>
                        </a:rPr>
                        <a:t>23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/>
                </a:tc>
                <a:tc>
                  <a:txBody>
                    <a:bodyPr/>
                    <a:lstStyle/>
                    <a:p>
                      <a:r>
                        <a:rPr lang="ru-RU" sz="1400" kern="50">
                          <a:effectLst/>
                        </a:rPr>
                        <a:t>37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/>
                </a:tc>
                <a:tc>
                  <a:txBody>
                    <a:bodyPr/>
                    <a:lstStyle/>
                    <a:p>
                      <a:r>
                        <a:rPr lang="ru-RU" sz="1400" kern="50">
                          <a:effectLst/>
                        </a:rPr>
                        <a:t>126,00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/>
                </a:tc>
                <a:tc>
                  <a:txBody>
                    <a:bodyPr/>
                    <a:lstStyle/>
                    <a:p>
                      <a:r>
                        <a:rPr lang="ru-RU" sz="1400" kern="50" dirty="0">
                          <a:effectLst/>
                        </a:rPr>
                        <a:t>102,00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/>
                </a:tc>
                <a:tc>
                  <a:txBody>
                    <a:bodyPr/>
                    <a:lstStyle/>
                    <a:p>
                      <a:r>
                        <a:rPr lang="ru-RU" sz="1400" kern="50" dirty="0">
                          <a:effectLst/>
                        </a:rPr>
                        <a:t>0,397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/>
                </a:tc>
                <a:extLst>
                  <a:ext uri="{0D108BD9-81ED-4DB2-BD59-A6C34878D82A}">
                    <a16:rowId xmlns:a16="http://schemas.microsoft.com/office/drawing/2014/main" val="3384426045"/>
                  </a:ext>
                </a:extLst>
              </a:tr>
              <a:tr h="312383">
                <a:tc>
                  <a:txBody>
                    <a:bodyPr/>
                    <a:lstStyle/>
                    <a:p>
                      <a:r>
                        <a:rPr lang="ru-RU" sz="1400" b="1" kern="50" dirty="0">
                          <a:effectLst/>
                        </a:rPr>
                        <a:t>Тревожность (%)</a:t>
                      </a:r>
                      <a:endParaRPr lang="ru-RU" sz="14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>
                          <a:effectLst/>
                        </a:rPr>
                        <a:t>24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>
                          <a:effectLst/>
                        </a:rPr>
                        <a:t>33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>
                          <a:effectLst/>
                        </a:rPr>
                        <a:t>42,00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>
                          <a:effectLst/>
                        </a:rPr>
                        <a:t>35,00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 dirty="0">
                          <a:effectLst/>
                        </a:rPr>
                        <a:t>0,173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extLst>
                  <a:ext uri="{0D108BD9-81ED-4DB2-BD59-A6C34878D82A}">
                    <a16:rowId xmlns:a16="http://schemas.microsoft.com/office/drawing/2014/main" val="917184869"/>
                  </a:ext>
                </a:extLst>
              </a:tr>
              <a:tr h="312383">
                <a:tc>
                  <a:txBody>
                    <a:bodyPr/>
                    <a:lstStyle/>
                    <a:p>
                      <a:r>
                        <a:rPr lang="ru-RU" sz="1400" b="1" kern="50" dirty="0">
                          <a:effectLst/>
                        </a:rPr>
                        <a:t>Распознавание эмоций (ошибки)</a:t>
                      </a:r>
                      <a:endParaRPr lang="ru-RU" sz="14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>
                          <a:effectLst/>
                        </a:rPr>
                        <a:t>24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>
                          <a:effectLst/>
                        </a:rPr>
                        <a:t>37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 dirty="0">
                          <a:solidFill>
                            <a:srgbClr val="C00000"/>
                          </a:solidFill>
                          <a:effectLst/>
                        </a:rPr>
                        <a:t>8,00</a:t>
                      </a:r>
                      <a:endParaRPr lang="ru-RU" sz="1400" kern="5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 dirty="0">
                          <a:solidFill>
                            <a:srgbClr val="C00000"/>
                          </a:solidFill>
                          <a:effectLst/>
                        </a:rPr>
                        <a:t>6,00</a:t>
                      </a:r>
                      <a:endParaRPr lang="ru-RU" sz="1400" kern="5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 dirty="0">
                          <a:solidFill>
                            <a:srgbClr val="C00000"/>
                          </a:solidFill>
                          <a:effectLst/>
                        </a:rPr>
                        <a:t>0,047**</a:t>
                      </a:r>
                      <a:endParaRPr lang="ru-RU" sz="1400" kern="5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extLst>
                  <a:ext uri="{0D108BD9-81ED-4DB2-BD59-A6C34878D82A}">
                    <a16:rowId xmlns:a16="http://schemas.microsoft.com/office/drawing/2014/main" val="1692759476"/>
                  </a:ext>
                </a:extLst>
              </a:tr>
              <a:tr h="312383">
                <a:tc>
                  <a:txBody>
                    <a:bodyPr/>
                    <a:lstStyle/>
                    <a:p>
                      <a:r>
                        <a:rPr lang="ru-RU" sz="1400" b="1" kern="50" dirty="0">
                          <a:effectLst/>
                        </a:rPr>
                        <a:t>Классификация эмоций (ошибки)</a:t>
                      </a:r>
                      <a:endParaRPr lang="ru-RU" sz="14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>
                          <a:effectLst/>
                        </a:rPr>
                        <a:t>24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>
                          <a:effectLst/>
                        </a:rPr>
                        <a:t>37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>
                          <a:effectLst/>
                        </a:rPr>
                        <a:t>7,00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>
                          <a:effectLst/>
                        </a:rPr>
                        <a:t>6,00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 dirty="0">
                          <a:effectLst/>
                        </a:rPr>
                        <a:t>0,225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extLst>
                  <a:ext uri="{0D108BD9-81ED-4DB2-BD59-A6C34878D82A}">
                    <a16:rowId xmlns:a16="http://schemas.microsoft.com/office/drawing/2014/main" val="2661154188"/>
                  </a:ext>
                </a:extLst>
              </a:tr>
              <a:tr h="271480">
                <a:tc>
                  <a:txBody>
                    <a:bodyPr/>
                    <a:lstStyle/>
                    <a:p>
                      <a:r>
                        <a:rPr lang="ru-RU" sz="1400" b="1" kern="50" dirty="0">
                          <a:effectLst/>
                        </a:rPr>
                        <a:t>Нейропсихологические пробы (баллы)</a:t>
                      </a:r>
                      <a:endParaRPr lang="ru-RU" sz="14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>
                          <a:effectLst/>
                        </a:rPr>
                        <a:t>24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>
                          <a:effectLst/>
                        </a:rPr>
                        <a:t>37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 dirty="0">
                          <a:solidFill>
                            <a:srgbClr val="C00000"/>
                          </a:solidFill>
                          <a:effectLst/>
                        </a:rPr>
                        <a:t>3,75</a:t>
                      </a:r>
                      <a:endParaRPr lang="ru-RU" sz="1400" kern="5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 dirty="0">
                          <a:solidFill>
                            <a:srgbClr val="C00000"/>
                          </a:solidFill>
                          <a:effectLst/>
                        </a:rPr>
                        <a:t>5,00</a:t>
                      </a:r>
                      <a:endParaRPr lang="ru-RU" sz="1400" kern="5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 dirty="0">
                          <a:solidFill>
                            <a:srgbClr val="C00000"/>
                          </a:solidFill>
                          <a:effectLst/>
                        </a:rPr>
                        <a:t>0,083*</a:t>
                      </a:r>
                      <a:endParaRPr lang="ru-RU" sz="1400" kern="5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80">
                <a:tc>
                  <a:txBody>
                    <a:bodyPr/>
                    <a:lstStyle/>
                    <a:p>
                      <a:r>
                        <a:rPr lang="ru-RU" sz="1400" b="1" kern="50" dirty="0">
                          <a:solidFill>
                            <a:schemeClr val="bg1"/>
                          </a:solidFill>
                          <a:effectLst/>
                        </a:rPr>
                        <a:t>Показатели интеллекта</a:t>
                      </a:r>
                      <a:endParaRPr lang="ru-RU" sz="1400" b="1" kern="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50" dirty="0">
                          <a:effectLst/>
                        </a:rPr>
                        <a:t> </a:t>
                      </a:r>
                      <a:endParaRPr lang="ru-RU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80">
                <a:tc>
                  <a:txBody>
                    <a:bodyPr/>
                    <a:lstStyle/>
                    <a:p>
                      <a:r>
                        <a:rPr lang="ru-RU" sz="1400" b="1" kern="50" dirty="0">
                          <a:effectLst/>
                        </a:rPr>
                        <a:t>Равен серия А</a:t>
                      </a:r>
                      <a:endParaRPr lang="ru-RU" sz="14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 dirty="0">
                          <a:effectLst/>
                        </a:rPr>
                        <a:t>23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 dirty="0">
                          <a:effectLst/>
                        </a:rPr>
                        <a:t>36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 dirty="0">
                          <a:effectLst/>
                        </a:rPr>
                        <a:t>9,00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>
                          <a:effectLst/>
                        </a:rPr>
                        <a:t>9,00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 dirty="0">
                          <a:effectLst/>
                        </a:rPr>
                        <a:t>0,128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80">
                <a:tc>
                  <a:txBody>
                    <a:bodyPr/>
                    <a:lstStyle/>
                    <a:p>
                      <a:r>
                        <a:rPr lang="ru-RU" sz="1400" b="1" kern="50" dirty="0">
                          <a:effectLst/>
                        </a:rPr>
                        <a:t>Равен серия АВ</a:t>
                      </a:r>
                      <a:endParaRPr lang="ru-RU" sz="14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 dirty="0">
                          <a:effectLst/>
                        </a:rPr>
                        <a:t>23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 dirty="0">
                          <a:effectLst/>
                        </a:rPr>
                        <a:t>36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 dirty="0">
                          <a:solidFill>
                            <a:srgbClr val="C00000"/>
                          </a:solidFill>
                          <a:effectLst/>
                        </a:rPr>
                        <a:t>8,00</a:t>
                      </a:r>
                      <a:endParaRPr lang="ru-RU" sz="1400" kern="5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 dirty="0">
                          <a:solidFill>
                            <a:srgbClr val="C00000"/>
                          </a:solidFill>
                          <a:effectLst/>
                        </a:rPr>
                        <a:t>10,00</a:t>
                      </a:r>
                      <a:endParaRPr lang="ru-RU" sz="1400" kern="5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 dirty="0">
                          <a:solidFill>
                            <a:srgbClr val="C00000"/>
                          </a:solidFill>
                          <a:effectLst/>
                        </a:rPr>
                        <a:t>0,005***</a:t>
                      </a:r>
                      <a:endParaRPr lang="ru-RU" sz="1400" kern="5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80">
                <a:tc>
                  <a:txBody>
                    <a:bodyPr/>
                    <a:lstStyle/>
                    <a:p>
                      <a:r>
                        <a:rPr lang="ru-RU" sz="1400" b="1" kern="50" dirty="0">
                          <a:effectLst/>
                        </a:rPr>
                        <a:t>Равен серия В</a:t>
                      </a:r>
                      <a:endParaRPr lang="ru-RU" sz="14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>
                          <a:effectLst/>
                        </a:rPr>
                        <a:t>23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>
                          <a:effectLst/>
                        </a:rPr>
                        <a:t>36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 dirty="0">
                          <a:solidFill>
                            <a:srgbClr val="C00000"/>
                          </a:solidFill>
                          <a:effectLst/>
                        </a:rPr>
                        <a:t>6,00</a:t>
                      </a:r>
                      <a:endParaRPr lang="ru-RU" sz="1400" kern="5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 dirty="0">
                          <a:solidFill>
                            <a:srgbClr val="C00000"/>
                          </a:solidFill>
                          <a:effectLst/>
                        </a:rPr>
                        <a:t>8,50</a:t>
                      </a:r>
                      <a:endParaRPr lang="ru-RU" sz="1400" kern="5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 dirty="0">
                          <a:solidFill>
                            <a:srgbClr val="C00000"/>
                          </a:solidFill>
                          <a:effectLst/>
                        </a:rPr>
                        <a:t>0,005***</a:t>
                      </a:r>
                      <a:endParaRPr lang="ru-RU" sz="1400" kern="5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80">
                <a:tc>
                  <a:txBody>
                    <a:bodyPr/>
                    <a:lstStyle/>
                    <a:p>
                      <a:r>
                        <a:rPr lang="ru-RU" sz="1400" b="1" kern="50" dirty="0">
                          <a:effectLst/>
                        </a:rPr>
                        <a:t>Равен общий индекс</a:t>
                      </a:r>
                      <a:endParaRPr lang="ru-RU" sz="14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>
                          <a:effectLst/>
                        </a:rPr>
                        <a:t>23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>
                          <a:effectLst/>
                        </a:rPr>
                        <a:t>36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>
                          <a:solidFill>
                            <a:srgbClr val="C00000"/>
                          </a:solidFill>
                          <a:effectLst/>
                        </a:rPr>
                        <a:t>23,00</a:t>
                      </a:r>
                      <a:endParaRPr lang="ru-RU" sz="1400" kern="5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>
                          <a:solidFill>
                            <a:srgbClr val="C00000"/>
                          </a:solidFill>
                          <a:effectLst/>
                        </a:rPr>
                        <a:t>27,50</a:t>
                      </a:r>
                      <a:endParaRPr lang="ru-RU" sz="1400" kern="5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 anchor="ctr"/>
                </a:tc>
                <a:tc>
                  <a:txBody>
                    <a:bodyPr/>
                    <a:lstStyle/>
                    <a:p>
                      <a:r>
                        <a:rPr lang="ru-RU" sz="1400" kern="50" dirty="0">
                          <a:solidFill>
                            <a:srgbClr val="C00000"/>
                          </a:solidFill>
                          <a:effectLst/>
                        </a:rPr>
                        <a:t>0,002***</a:t>
                      </a:r>
                      <a:endParaRPr lang="ru-RU" sz="1400" kern="5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3970" marR="13970" marT="9525" marB="95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459" name="Заголовок 1">
            <a:extLst>
              <a:ext uri="{FF2B5EF4-FFF2-40B4-BE49-F238E27FC236}">
                <a16:creationId xmlns:a16="http://schemas.microsoft.com/office/drawing/2014/main" id="{779E387A-71B9-4A23-BB20-5C90772E2E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16480" y="309563"/>
            <a:ext cx="9464040" cy="514350"/>
          </a:xfrm>
        </p:spPr>
        <p:txBody>
          <a:bodyPr/>
          <a:lstStyle/>
          <a:p>
            <a:pPr algn="ctr"/>
            <a:r>
              <a:rPr lang="ru-RU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Анализ результатов (гипотеза 1)</a:t>
            </a:r>
            <a:br>
              <a:rPr lang="ru-RU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ru-RU" sz="20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Таблица 1. Показатели контроля поведения и невербального интеллекта ОВЗ и ТР детей</a:t>
            </a:r>
            <a:endParaRPr lang="ru-RU" alt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Заголовок 1">
            <a:extLst>
              <a:ext uri="{FF2B5EF4-FFF2-40B4-BE49-F238E27FC236}">
                <a16:creationId xmlns:a16="http://schemas.microsoft.com/office/drawing/2014/main" id="{4B83005E-25F2-4BDE-9052-4CA5F3C18A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4550" y="309563"/>
            <a:ext cx="6716713" cy="514350"/>
          </a:xfrm>
        </p:spPr>
        <p:txBody>
          <a:bodyPr/>
          <a:lstStyle/>
          <a:p>
            <a:r>
              <a:rPr lang="ru-RU" altLang="ru-RU" dirty="0"/>
              <a:t>Анализ результатов (продолжение)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89B06E6-7F8B-4146-B0BD-12DA28323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t="-8" r="-5" b="-8"/>
          <a:stretch>
            <a:fillRect/>
          </a:stretch>
        </p:blipFill>
        <p:spPr bwMode="auto">
          <a:xfrm>
            <a:off x="0" y="1224312"/>
            <a:ext cx="6228964" cy="414562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BEDA982E-BB12-4CAD-932B-516A2E83B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988" y="1224312"/>
            <a:ext cx="5782473" cy="3963848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67E2736-A260-42B5-9588-475714666483}"/>
              </a:ext>
            </a:extLst>
          </p:cNvPr>
          <p:cNvSpPr txBox="1">
            <a:spLocks/>
          </p:cNvSpPr>
          <p:nvPr/>
        </p:nvSpPr>
        <p:spPr bwMode="auto">
          <a:xfrm>
            <a:off x="968188" y="5369940"/>
            <a:ext cx="10515600" cy="97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498779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98779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sz="1800" i="1" kern="50" dirty="0">
                <a:latin typeface="Times New Roman" panose="02020603050405020304" pitchFamily="18" charset="0"/>
                <a:ea typeface="SimSun" panose="02010600030101010101" pitchFamily="2" charset="-122"/>
              </a:rPr>
              <a:t>Рис.1. Взаимосвязи показателей 				Рис.2. Взаимосвязи показателей</a:t>
            </a:r>
            <a:br>
              <a:rPr lang="ru-RU" sz="1800" i="1" kern="50" dirty="0"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ru-RU" sz="1800" i="1" kern="50" dirty="0">
                <a:latin typeface="Times New Roman" panose="02020603050405020304" pitchFamily="18" charset="0"/>
                <a:ea typeface="SimSun" panose="02010600030101010101" pitchFamily="2" charset="-122"/>
              </a:rPr>
              <a:t>контроля поведения и интеллекта  			контроля поведения и интеллекта</a:t>
            </a:r>
            <a:br>
              <a:rPr lang="ru-RU" sz="1800" i="1" kern="50" dirty="0"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ru-RU" sz="1800" i="1" kern="50" dirty="0">
                <a:latin typeface="Times New Roman" panose="02020603050405020304" pitchFamily="18" charset="0"/>
                <a:ea typeface="SimSun" panose="02010600030101010101" pitchFamily="2" charset="-122"/>
              </a:rPr>
              <a:t>у типично развивающихся детей (1 класс)			у детей с ОВЗ (1 класс)</a:t>
            </a:r>
            <a:r>
              <a:rPr lang="ru-RU" i="1" kern="50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972D472F-7E61-41AE-BA0F-412BFACE9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4550" y="309563"/>
            <a:ext cx="6716713" cy="514350"/>
          </a:xfrm>
        </p:spPr>
        <p:txBody>
          <a:bodyPr/>
          <a:lstStyle/>
          <a:p>
            <a:r>
              <a:rPr lang="ru-RU" altLang="ru-RU" dirty="0"/>
              <a:t>Вывод о верификации гипотезы 1</a:t>
            </a:r>
          </a:p>
        </p:txBody>
      </p:sp>
      <p:sp>
        <p:nvSpPr>
          <p:cNvPr id="22531" name="TextBox 6">
            <a:extLst>
              <a:ext uri="{FF2B5EF4-FFF2-40B4-BE49-F238E27FC236}">
                <a16:creationId xmlns:a16="http://schemas.microsoft.com/office/drawing/2014/main" id="{CE8F56F5-870D-4075-BAF9-E7515FF81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" y="863169"/>
            <a:ext cx="11134725" cy="513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8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Гипотеза 1 подтвердилась, наблюдаются различия между ОВЗ и ТР детьми в уровне развития отдельных компонентов контроля поведения, и в степени интегрированности контроля поведения. </a:t>
            </a:r>
          </a:p>
          <a:p>
            <a:pPr marL="285750" marR="0" lvl="0" indent="-28575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28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8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Также различен характер и теснота связей между контролем поведения и интеллектом у ТР детей и детей с ОВЗ.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Другая 4">
      <a:dk1>
        <a:srgbClr val="262626"/>
      </a:dk1>
      <a:lt1>
        <a:sysClr val="window" lastClr="FFFFFF"/>
      </a:lt1>
      <a:dk2>
        <a:srgbClr val="44546A"/>
      </a:dk2>
      <a:lt2>
        <a:srgbClr val="E7E6E6"/>
      </a:lt2>
      <a:accent1>
        <a:srgbClr val="498779"/>
      </a:accent1>
      <a:accent2>
        <a:srgbClr val="91D15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6187</TotalTime>
  <Words>1600</Words>
  <Application>Microsoft Office PowerPoint</Application>
  <PresentationFormat>Широкоэкранный</PresentationFormat>
  <Paragraphs>173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verdana</vt:lpstr>
      <vt:lpstr>verdana</vt:lpstr>
      <vt:lpstr>Тема Office</vt:lpstr>
      <vt:lpstr>1_Тема Office</vt:lpstr>
      <vt:lpstr>Chart</vt:lpstr>
      <vt:lpstr>Адаптация и контроль поведения у младших школьников с ОВЗ и типичным развитием</vt:lpstr>
      <vt:lpstr>Методолого-теоретические основания исследования</vt:lpstr>
      <vt:lpstr>Цель  </vt:lpstr>
      <vt:lpstr>Гипотезы  </vt:lpstr>
      <vt:lpstr>Методы и методики</vt:lpstr>
      <vt:lpstr>Выборка </vt:lpstr>
      <vt:lpstr>Анализ результатов (гипотеза 1) Таблица 1. Показатели контроля поведения и невербального интеллекта ОВЗ и ТР детей</vt:lpstr>
      <vt:lpstr>Анализ результатов (продолжение)</vt:lpstr>
      <vt:lpstr>Вывод о верификации гипотезы 1</vt:lpstr>
      <vt:lpstr>Анализ результатов (гипотеза 2) Таблица 3. Показатели адаптации детей с ОВЗ</vt:lpstr>
      <vt:lpstr>Анализ результатов (гипотеза 2) (продолжение) </vt:lpstr>
      <vt:lpstr>Рис. 3. Адаптация и контроль поведения у 1-классников с ОВЗ. </vt:lpstr>
      <vt:lpstr>Вывод о верификации гипотезы 2</vt:lpstr>
      <vt:lpstr>Анализ результатов (гипотеза 3)</vt:lpstr>
      <vt:lpstr>Вывод о верификации гипотезы 3</vt:lpstr>
      <vt:lpstr>Обсуждение результатов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Титул. Название,</dc:title>
  <dc:creator>acer</dc:creator>
  <cp:lastModifiedBy>acer</cp:lastModifiedBy>
  <cp:revision>31</cp:revision>
  <dcterms:created xsi:type="dcterms:W3CDTF">2021-03-01T16:12:09Z</dcterms:created>
  <dcterms:modified xsi:type="dcterms:W3CDTF">2021-03-09T21:42:20Z</dcterms:modified>
</cp:coreProperties>
</file>