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7" r:id="rId5"/>
    <p:sldId id="282" r:id="rId6"/>
    <p:sldId id="263" r:id="rId7"/>
    <p:sldId id="298" r:id="rId8"/>
    <p:sldId id="290" r:id="rId9"/>
    <p:sldId id="299" r:id="rId10"/>
    <p:sldId id="294" r:id="rId11"/>
    <p:sldId id="269" r:id="rId12"/>
    <p:sldId id="305" r:id="rId13"/>
    <p:sldId id="306" r:id="rId14"/>
    <p:sldId id="266" r:id="rId15"/>
    <p:sldId id="291" r:id="rId16"/>
    <p:sldId id="276" r:id="rId17"/>
    <p:sldId id="302" r:id="rId18"/>
    <p:sldId id="30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409" autoAdjust="0"/>
    <p:restoredTop sz="94624" autoAdjust="0"/>
  </p:normalViewPr>
  <p:slideViewPr>
    <p:cSldViewPr>
      <p:cViewPr varScale="1">
        <p:scale>
          <a:sx n="71" d="100"/>
          <a:sy n="71" d="100"/>
        </p:scale>
        <p:origin x="4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2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49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38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0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0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8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6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90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50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972F-EE74-4B47-A122-9999AD94B53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CA43-DCD2-436E-991E-D8A732DAC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9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4632" cy="410445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 </a:t>
            </a:r>
            <a:r>
              <a:rPr lang="ru-RU" sz="4800" b="1" dirty="0" smtClean="0"/>
              <a:t>Уверенность </a:t>
            </a:r>
            <a:r>
              <a:rPr lang="ru-RU" sz="4800" b="1" dirty="0"/>
              <a:t>в </a:t>
            </a:r>
            <a:r>
              <a:rPr lang="ru-RU" sz="4800" b="1" dirty="0" smtClean="0"/>
              <a:t>себе и направленность личности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696744" cy="223224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К.псх.н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Головина Е.В.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науч.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лаборатории познавательных процессов и математической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</a:t>
            </a:r>
            <a:endParaRPr lang="ru-RU" sz="2400" dirty="0"/>
          </a:p>
        </p:txBody>
      </p:sp>
      <p:pic>
        <p:nvPicPr>
          <p:cNvPr id="4" name="Рисунок 3" descr="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3640"/>
            <a:ext cx="95123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Таблица 1. Коэффициенты корреляции </a:t>
            </a:r>
            <a:r>
              <a:rPr lang="ru-RU" sz="2400" dirty="0" err="1"/>
              <a:t>Спирмена</a:t>
            </a:r>
            <a:r>
              <a:rPr lang="ru-RU" sz="2400" dirty="0"/>
              <a:t> между переменными уверенности, социальной направленности и эстетической отзывчивости красоте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9868" y="1376074"/>
            <a:ext cx="7632849" cy="522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8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Таблица 2. Коэффициенты корреляции </a:t>
            </a:r>
            <a:r>
              <a:rPr lang="ru-RU" sz="2700" dirty="0" err="1"/>
              <a:t>Спирмена</a:t>
            </a:r>
            <a:r>
              <a:rPr lang="ru-RU" sz="2700" dirty="0"/>
              <a:t> между переменными модальности восприятия и эстетической отзывчивости красоте</a:t>
            </a:r>
            <a:endParaRPr lang="ru-RU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213785"/>
              </p:ext>
            </p:extLst>
          </p:nvPr>
        </p:nvGraphicFramePr>
        <p:xfrm>
          <a:off x="457200" y="1916833"/>
          <a:ext cx="8003232" cy="4142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0808">
                  <a:extLst>
                    <a:ext uri="{9D8B030D-6E8A-4147-A177-3AD203B41FA5}">
                      <a16:colId xmlns:a16="http://schemas.microsoft.com/office/drawing/2014/main" val="1457716526"/>
                    </a:ext>
                  </a:extLst>
                </a:gridCol>
                <a:gridCol w="2000808">
                  <a:extLst>
                    <a:ext uri="{9D8B030D-6E8A-4147-A177-3AD203B41FA5}">
                      <a16:colId xmlns:a16="http://schemas.microsoft.com/office/drawing/2014/main" val="2767388478"/>
                    </a:ext>
                  </a:extLst>
                </a:gridCol>
                <a:gridCol w="2000808">
                  <a:extLst>
                    <a:ext uri="{9D8B030D-6E8A-4147-A177-3AD203B41FA5}">
                      <a16:colId xmlns:a16="http://schemas.microsoft.com/office/drawing/2014/main" val="577754423"/>
                    </a:ext>
                  </a:extLst>
                </a:gridCol>
                <a:gridCol w="2000808">
                  <a:extLst>
                    <a:ext uri="{9D8B030D-6E8A-4147-A177-3AD203B41FA5}">
                      <a16:colId xmlns:a16="http://schemas.microsoft.com/office/drawing/2014/main" val="3879794190"/>
                    </a:ext>
                  </a:extLst>
                </a:gridCol>
              </a:tblGrid>
              <a:tr h="12481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Переменные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Визуальная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модальность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Аудиальная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модальность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Кинестетическая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модальность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203134"/>
                  </a:ext>
                </a:extLst>
              </a:tr>
              <a:tr h="12481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Отзывчивость красоте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природы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527667"/>
                  </a:ext>
                </a:extLst>
              </a:tr>
              <a:tr h="12481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Отзывчивость нравственно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красивым поступкам людей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93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6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Регрессионный анализ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Для </a:t>
            </a:r>
            <a:r>
              <a:rPr lang="ru-RU" dirty="0"/>
              <a:t>построения регрессионных зависимостей</a:t>
            </a:r>
            <a:r>
              <a:rPr lang="ru-RU" i="1" dirty="0"/>
              <a:t> </a:t>
            </a:r>
            <a:r>
              <a:rPr lang="ru-RU" dirty="0"/>
              <a:t>показателей направленности от уверенности проведен простой линейный регрессионный анализ. </a:t>
            </a:r>
            <a:r>
              <a:rPr lang="ru-RU" dirty="0" smtClean="0"/>
              <a:t>	Наибольшее </a:t>
            </a:r>
            <a:r>
              <a:rPr lang="ru-RU" dirty="0"/>
              <a:t>влияние уверенность оказывает на результат деятельности.  Уверенность способствует проявлениям эгоизма и в некоторой степени мешает проявлениям альтруизма. </a:t>
            </a:r>
            <a:r>
              <a:rPr lang="ru-RU" dirty="0" smtClean="0"/>
              <a:t>Уверенные </a:t>
            </a:r>
            <a:r>
              <a:rPr lang="ru-RU" dirty="0"/>
              <a:t>в себе люди лучше воспринимают красоту технических устройств.</a:t>
            </a:r>
          </a:p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табл. 3 приводятся переменные, для которых уверенность является предиктором. 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53562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160240"/>
          </a:xfrm>
        </p:spPr>
        <p:txBody>
          <a:bodyPr>
            <a:normAutofit/>
          </a:bodyPr>
          <a:lstStyle/>
          <a:p>
            <a:pPr marR="25400">
              <a:lnSpc>
                <a:spcPct val="103000"/>
              </a:lnSpc>
              <a:spcAft>
                <a:spcPts val="120"/>
              </a:spcAft>
            </a:pPr>
            <a:r>
              <a:rPr lang="ru-RU" sz="2800" dirty="0"/>
              <a:t>Таблица 3.   Переменные, для которых уверенность является </a:t>
            </a:r>
            <a:r>
              <a:rPr lang="ru-RU" sz="2800" dirty="0" smtClean="0"/>
              <a:t>предиктором</a:t>
            </a:r>
            <a:br>
              <a:rPr lang="ru-RU" sz="2800" dirty="0" smtClean="0"/>
            </a:br>
            <a:r>
              <a:rPr lang="ru-RU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Примечание: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стандартизированный коэффициент регрессии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критерий Стьюдента;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статистическая значимость.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834038"/>
              </p:ext>
            </p:extLst>
          </p:nvPr>
        </p:nvGraphicFramePr>
        <p:xfrm>
          <a:off x="971598" y="2708919"/>
          <a:ext cx="6336705" cy="3528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7840">
                  <a:extLst>
                    <a:ext uri="{9D8B030D-6E8A-4147-A177-3AD203B41FA5}">
                      <a16:colId xmlns:a16="http://schemas.microsoft.com/office/drawing/2014/main" val="2618778467"/>
                    </a:ext>
                  </a:extLst>
                </a:gridCol>
                <a:gridCol w="772955">
                  <a:extLst>
                    <a:ext uri="{9D8B030D-6E8A-4147-A177-3AD203B41FA5}">
                      <a16:colId xmlns:a16="http://schemas.microsoft.com/office/drawing/2014/main" val="3567553524"/>
                    </a:ext>
                  </a:extLst>
                </a:gridCol>
                <a:gridCol w="772955">
                  <a:extLst>
                    <a:ext uri="{9D8B030D-6E8A-4147-A177-3AD203B41FA5}">
                      <a16:colId xmlns:a16="http://schemas.microsoft.com/office/drawing/2014/main" val="4060722051"/>
                    </a:ext>
                  </a:extLst>
                </a:gridCol>
                <a:gridCol w="772955">
                  <a:extLst>
                    <a:ext uri="{9D8B030D-6E8A-4147-A177-3AD203B41FA5}">
                      <a16:colId xmlns:a16="http://schemas.microsoft.com/office/drawing/2014/main" val="3487685565"/>
                    </a:ext>
                  </a:extLst>
                </a:gridCol>
              </a:tblGrid>
              <a:tr h="713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Переменные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β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t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P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extLst>
                  <a:ext uri="{0D108BD9-81ED-4DB2-BD59-A6C34878D82A}">
                    <a16:rowId xmlns:a16="http://schemas.microsoft.com/office/drawing/2014/main" val="1259279950"/>
                  </a:ext>
                </a:extLst>
              </a:tr>
              <a:tr h="713499"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0,21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2,77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0,01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extLst>
                  <a:ext uri="{0D108BD9-81ED-4DB2-BD59-A6C34878D82A}">
                    <a16:rowId xmlns:a16="http://schemas.microsoft.com/office/drawing/2014/main" val="1115018083"/>
                  </a:ext>
                </a:extLst>
              </a:tr>
              <a:tr h="700465"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Эгоизм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0,09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2,21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0,04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extLst>
                  <a:ext uri="{0D108BD9-81ED-4DB2-BD59-A6C34878D82A}">
                    <a16:rowId xmlns:a16="http://schemas.microsoft.com/office/drawing/2014/main" val="2735096870"/>
                  </a:ext>
                </a:extLst>
              </a:tr>
              <a:tr h="700465"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Альтруизм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-0,11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-2,13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0,05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extLst>
                  <a:ext uri="{0D108BD9-81ED-4DB2-BD59-A6C34878D82A}">
                    <a16:rowId xmlns:a16="http://schemas.microsoft.com/office/drawing/2014/main" val="2177271354"/>
                  </a:ext>
                </a:extLst>
              </a:tr>
              <a:tr h="700465"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Техническая красота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0,08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2,06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0,05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7620" marB="0"/>
                </a:tc>
                <a:extLst>
                  <a:ext uri="{0D108BD9-81ED-4DB2-BD59-A6C34878D82A}">
                    <a16:rowId xmlns:a16="http://schemas.microsoft.com/office/drawing/2014/main" val="2645681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934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22" y="307466"/>
            <a:ext cx="8003232" cy="778098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Обсуждение результатов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00323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- Выявлено</a:t>
            </a:r>
            <a:r>
              <a:rPr lang="ru-RU" sz="2800" dirty="0"/>
              <a:t>, что более </a:t>
            </a:r>
            <a:r>
              <a:rPr lang="ru-RU" sz="2800" i="1" dirty="0"/>
              <a:t>уверенные в себе </a:t>
            </a:r>
            <a:r>
              <a:rPr lang="ru-RU" sz="2800" dirty="0"/>
              <a:t>люди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больше </a:t>
            </a:r>
            <a:r>
              <a:rPr lang="ru-RU" sz="2800" dirty="0"/>
              <a:t>нацелены на конечный </a:t>
            </a:r>
            <a:r>
              <a:rPr lang="ru-RU" sz="2800" i="1" dirty="0"/>
              <a:t>результат </a:t>
            </a:r>
            <a:r>
              <a:rPr lang="ru-RU" sz="2800" dirty="0"/>
              <a:t>своей деятельности, чем на </a:t>
            </a:r>
            <a:r>
              <a:rPr lang="ru-RU" sz="2800" i="1" dirty="0"/>
              <a:t>процесс</a:t>
            </a:r>
            <a:r>
              <a:rPr lang="ru-RU" sz="2800" dirty="0"/>
              <a:t> ее выполнения, целенаправленно </a:t>
            </a:r>
            <a:r>
              <a:rPr lang="ru-RU" sz="2800" dirty="0" smtClean="0"/>
              <a:t>движутся </a:t>
            </a:r>
            <a:r>
              <a:rPr lang="ru-RU" sz="2800" dirty="0"/>
              <a:t>к поставленной </a:t>
            </a:r>
            <a:r>
              <a:rPr lang="ru-RU" sz="2800" dirty="0" smtClean="0"/>
              <a:t>цели.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- Социально </a:t>
            </a:r>
            <a:r>
              <a:rPr lang="ru-RU" sz="2800" i="1" dirty="0"/>
              <a:t>смелые </a:t>
            </a:r>
            <a:r>
              <a:rPr lang="ru-RU" sz="2800" dirty="0"/>
              <a:t>лица не склонны к альтруистическим поступкам, а проявляющие </a:t>
            </a:r>
            <a:r>
              <a:rPr lang="ru-RU" sz="2800" i="1" dirty="0"/>
              <a:t>инициативу в контактах </a:t>
            </a:r>
            <a:r>
              <a:rPr lang="ru-RU" sz="2800" dirty="0"/>
              <a:t>– скорее больше думают о себе (эгоистичны), т.е. стремятся к общению с другими скорее для осуществления личных желаний или целей нежели со стремлением помочь или содействовать другому </a:t>
            </a:r>
            <a:r>
              <a:rPr lang="ru-RU" sz="2800" dirty="0" smtClean="0"/>
              <a:t>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15771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i="1" dirty="0" smtClean="0"/>
              <a:t>- Уверенность </a:t>
            </a:r>
            <a:r>
              <a:rPr lang="ru-RU" sz="2800" i="1" dirty="0"/>
              <a:t>в себе </a:t>
            </a:r>
            <a:r>
              <a:rPr lang="ru-RU" sz="2800" dirty="0"/>
              <a:t>и </a:t>
            </a:r>
            <a:r>
              <a:rPr lang="ru-RU" sz="2800" i="1" dirty="0"/>
              <a:t>социальная смелость </a:t>
            </a:r>
            <a:r>
              <a:rPr lang="ru-RU" sz="2800" dirty="0"/>
              <a:t>(т.е. когнитивная и эмоциональная составляющие уверенности) </a:t>
            </a:r>
            <a:r>
              <a:rPr lang="ru-RU" sz="2800" dirty="0"/>
              <a:t>значимо коррелируют </a:t>
            </a:r>
            <a:r>
              <a:rPr lang="ru-RU" sz="2800" dirty="0" smtClean="0"/>
              <a:t>только </a:t>
            </a:r>
            <a:r>
              <a:rPr lang="ru-RU" sz="2800" dirty="0"/>
              <a:t>с переживаниями, связанными с </a:t>
            </a:r>
            <a:r>
              <a:rPr lang="ru-RU" sz="2800" i="1" dirty="0"/>
              <a:t>красотой техники</a:t>
            </a:r>
            <a:r>
              <a:rPr lang="ru-RU" sz="2800" dirty="0"/>
              <a:t> (машин, механизмов, гаджетов, приборов, инструментов, деталей, конструкций и т.п</a:t>
            </a:r>
            <a:r>
              <a:rPr lang="ru-RU" sz="2800" dirty="0" smtClean="0"/>
              <a:t>.).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- Люди </a:t>
            </a:r>
            <a:r>
              <a:rPr lang="ru-RU" sz="2800" dirty="0"/>
              <a:t>с ведущей </a:t>
            </a:r>
            <a:r>
              <a:rPr lang="ru-RU" sz="2800" i="1" dirty="0"/>
              <a:t>визуальной модальностью </a:t>
            </a:r>
            <a:r>
              <a:rPr lang="ru-RU" sz="2800" dirty="0"/>
              <a:t>восприятия, больше чувствуют </a:t>
            </a:r>
            <a:r>
              <a:rPr lang="ru-RU" sz="2800" i="1" dirty="0"/>
              <a:t>красоту природы </a:t>
            </a:r>
            <a:r>
              <a:rPr lang="ru-RU" sz="2800" dirty="0"/>
              <a:t>(ландшафты, растения, животные) и восхищаются </a:t>
            </a:r>
            <a:r>
              <a:rPr lang="ru-RU" sz="2800" i="1" dirty="0"/>
              <a:t>нравственно красивыми поступками людей </a:t>
            </a:r>
            <a:r>
              <a:rPr lang="ru-RU" sz="2800" dirty="0"/>
              <a:t>(актами милосердия, преданности, доброты, самопожертвования, служения другим и т.п.), с </a:t>
            </a:r>
            <a:r>
              <a:rPr lang="ru-RU" sz="2800" i="1" dirty="0"/>
              <a:t>аудиальной модальностью </a:t>
            </a:r>
            <a:r>
              <a:rPr lang="ru-RU" sz="2800" dirty="0"/>
              <a:t>– </a:t>
            </a:r>
            <a:r>
              <a:rPr lang="ru-RU" sz="2800" i="1" dirty="0"/>
              <a:t>красоту природы</a:t>
            </a:r>
            <a:r>
              <a:rPr lang="ru-RU" sz="2800" dirty="0"/>
              <a:t>, с </a:t>
            </a:r>
            <a:r>
              <a:rPr lang="ru-RU" sz="2800" i="1" dirty="0"/>
              <a:t>кинестетической</a:t>
            </a:r>
            <a:r>
              <a:rPr lang="ru-RU" sz="2800" dirty="0"/>
              <a:t> – </a:t>
            </a:r>
            <a:r>
              <a:rPr lang="ru-RU" sz="2800" i="1" dirty="0"/>
              <a:t>нравственно красивые поступки.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3935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Выдвинутые гипотезы подтвердились частично.</a:t>
            </a:r>
          </a:p>
          <a:p>
            <a:r>
              <a:rPr lang="ru-RU" dirty="0" smtClean="0"/>
              <a:t>Выявлены взаимосвязи между переменными уверенности социально-психологической направленности. А также влияние уверенности в себе на результат деятельности. </a:t>
            </a:r>
          </a:p>
          <a:p>
            <a:r>
              <a:rPr lang="ru-RU" dirty="0" smtClean="0"/>
              <a:t>Выявлены взаимосвязи </a:t>
            </a:r>
            <a:r>
              <a:rPr lang="ru-RU" dirty="0" smtClean="0"/>
              <a:t>уверенности </a:t>
            </a:r>
            <a:r>
              <a:rPr lang="ru-RU" dirty="0" smtClean="0"/>
              <a:t> с </a:t>
            </a:r>
            <a:r>
              <a:rPr lang="ru-RU" dirty="0" smtClean="0"/>
              <a:t>эстетической отзывчивостью к технической красоте. </a:t>
            </a:r>
          </a:p>
        </p:txBody>
      </p:sp>
    </p:spTree>
    <p:extLst>
      <p:ext uri="{BB962C8B-B14F-4D97-AF65-F5344CB8AC3E}">
        <p14:creationId xmlns:p14="http://schemas.microsoft.com/office/powerpoint/2010/main" val="19006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Модальность восприятия </a:t>
            </a:r>
            <a:r>
              <a:rPr lang="ru-RU" dirty="0" smtClean="0"/>
              <a:t>взаимосвязана с </a:t>
            </a:r>
            <a:r>
              <a:rPr lang="ru-RU" i="1" dirty="0" smtClean="0"/>
              <a:t>эстетической отзывчивостью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i="1" dirty="0" smtClean="0"/>
              <a:t>красоте природы</a:t>
            </a:r>
            <a:r>
              <a:rPr lang="ru-RU" dirty="0" smtClean="0"/>
              <a:t> отзывчивы </a:t>
            </a:r>
            <a:r>
              <a:rPr lang="ru-RU" i="1" dirty="0" err="1" smtClean="0"/>
              <a:t>аудиалы</a:t>
            </a:r>
            <a:r>
              <a:rPr lang="ru-RU" dirty="0" smtClean="0"/>
              <a:t> и </a:t>
            </a:r>
            <a:r>
              <a:rPr lang="ru-RU" i="1" dirty="0" err="1" smtClean="0"/>
              <a:t>визуалы</a:t>
            </a:r>
            <a:r>
              <a:rPr lang="ru-RU" dirty="0" smtClean="0"/>
              <a:t>. А к </a:t>
            </a:r>
            <a:r>
              <a:rPr lang="ru-RU" i="1" dirty="0" smtClean="0"/>
              <a:t>нравственно красивым поступкам людей </a:t>
            </a:r>
            <a:r>
              <a:rPr lang="ru-RU" dirty="0" smtClean="0"/>
              <a:t>– </a:t>
            </a:r>
            <a:r>
              <a:rPr lang="ru-RU" i="1" dirty="0" err="1" smtClean="0"/>
              <a:t>визуалы</a:t>
            </a:r>
            <a:r>
              <a:rPr lang="ru-RU" dirty="0" smtClean="0"/>
              <a:t> и </a:t>
            </a:r>
            <a:r>
              <a:rPr lang="ru-RU" i="1" dirty="0" err="1" smtClean="0"/>
              <a:t>кинестетики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Гипотеза о взаимосвязи </a:t>
            </a:r>
            <a:r>
              <a:rPr lang="ru-RU" i="1" dirty="0" smtClean="0"/>
              <a:t>модальности восприятия </a:t>
            </a:r>
            <a:r>
              <a:rPr lang="ru-RU" dirty="0" smtClean="0"/>
              <a:t>и </a:t>
            </a:r>
            <a:r>
              <a:rPr lang="ru-RU" i="1" dirty="0" smtClean="0"/>
              <a:t>уверенности</a:t>
            </a:r>
            <a:r>
              <a:rPr lang="ru-RU" dirty="0" smtClean="0"/>
              <a:t> не подтвердилась. </a:t>
            </a:r>
          </a:p>
          <a:p>
            <a:pPr marL="0" indent="0">
              <a:buNone/>
            </a:pPr>
            <a:r>
              <a:rPr lang="ru-RU" dirty="0" smtClean="0"/>
              <a:t>Это может быть связано с тем, что люди с любой модальностью одинаково могут быть уверены или не уверены в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667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Практическое применение результатов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Люди уверенные в себе, нацеленные в жизни на достижение </a:t>
            </a:r>
            <a:r>
              <a:rPr lang="ru-RU" dirty="0" smtClean="0"/>
              <a:t>результата своей деятельности, </a:t>
            </a:r>
            <a:r>
              <a:rPr lang="ru-RU" dirty="0" smtClean="0"/>
              <a:t>могут быть хорошими дизайнерами современной техники (автомобилей, гаджетов, компьютеров и т.д.).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70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Теоретические предпосылки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Уверенность рассматривается нами с </a:t>
            </a:r>
            <a:r>
              <a:rPr lang="ru-RU" sz="3000" dirty="0"/>
              <a:t>позиций системного подхода как понятие, включающее когнитивные, эмоциональные, регуляторные и поведенческие </a:t>
            </a:r>
            <a:r>
              <a:rPr lang="ru-RU" sz="3000" dirty="0" smtClean="0"/>
              <a:t>составляющие (Головина, 2002-2020).</a:t>
            </a:r>
          </a:p>
          <a:p>
            <a:r>
              <a:rPr lang="ru-RU" sz="3000" dirty="0" smtClean="0"/>
              <a:t>Уверенность – чувство «внутреннего контроля» (</a:t>
            </a:r>
            <a:r>
              <a:rPr lang="ru-RU" sz="3000" dirty="0" err="1" smtClean="0"/>
              <a:t>Аргайл</a:t>
            </a:r>
            <a:r>
              <a:rPr lang="ru-RU" sz="3000" dirty="0" smtClean="0"/>
              <a:t>, 1990).  Уверенность влияет на процесс становления направленности личности </a:t>
            </a:r>
            <a:r>
              <a:rPr lang="ru-RU" sz="3000" dirty="0" smtClean="0"/>
              <a:t>(</a:t>
            </a:r>
            <a:r>
              <a:rPr lang="ru-RU" sz="3000" dirty="0" smtClean="0"/>
              <a:t>Степкина, 2008). </a:t>
            </a:r>
          </a:p>
          <a:p>
            <a:pPr marL="0" indent="0">
              <a:buNone/>
            </a:pPr>
            <a:r>
              <a:rPr lang="ru-RU" sz="3000" dirty="0" smtClean="0"/>
              <a:t>В связи с этим мы </a:t>
            </a:r>
            <a:r>
              <a:rPr lang="ru-RU" sz="3000" dirty="0" smtClean="0"/>
              <a:t>рассматриваем уверенность  во взаимосвязи с социально-психологической направленностью.</a:t>
            </a:r>
            <a:endParaRPr lang="ru-RU" sz="30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1193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ru-RU" sz="2400" dirty="0"/>
              <a:t>Эстетическое переживание вбирает в себя и переплавляет в </a:t>
            </a:r>
            <a:r>
              <a:rPr lang="ru-RU" sz="2400" dirty="0" smtClean="0"/>
              <a:t>новые качества </a:t>
            </a:r>
            <a:r>
              <a:rPr lang="ru-RU" sz="2400" dirty="0"/>
              <a:t>чувства и эмоции – </a:t>
            </a:r>
            <a:r>
              <a:rPr lang="ru-RU" sz="2400" dirty="0" smtClean="0"/>
              <a:t>познавательные, </a:t>
            </a:r>
            <a:r>
              <a:rPr lang="ru-RU" sz="2400" dirty="0"/>
              <a:t>нравственные и т.д. (</a:t>
            </a:r>
            <a:r>
              <a:rPr lang="ru-RU" sz="2400" dirty="0" err="1"/>
              <a:t>Крутос</a:t>
            </a:r>
            <a:r>
              <a:rPr lang="ru-RU" sz="2400" dirty="0" smtClean="0"/>
              <a:t>, 2007). Индивидуально-психологическое свойство «эстетическая отзывчивость» связано, в том числе, с тревожностью и чувством вины (Сабадош,2017). Во многих работах обнаружено, что уверенность отрицательно взаимосвязана с тревожностью. </a:t>
            </a:r>
          </a:p>
          <a:p>
            <a:r>
              <a:rPr lang="ru-RU" sz="2400" dirty="0" smtClean="0"/>
              <a:t>Модальность восприятия определяет познавательные процессы (Ефремцева,2002). </a:t>
            </a:r>
          </a:p>
          <a:p>
            <a:pPr marL="0" indent="0">
              <a:buNone/>
            </a:pPr>
            <a:r>
              <a:rPr lang="ru-RU" sz="2400" dirty="0" smtClean="0"/>
              <a:t>Эти предпосылки дали возможность выдвинуть гипотезы о взаимосвязях уверенности, социально-психологической направленности, модальности восприятия и эстетической отзывчивости красоте.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610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Актуальность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	Уверенность </a:t>
            </a:r>
            <a:r>
              <a:rPr lang="ru-RU" sz="2200" dirty="0"/>
              <a:t>изучалась нами во взаимосвязи с </a:t>
            </a:r>
            <a:r>
              <a:rPr lang="ru-RU" sz="2200" dirty="0" smtClean="0"/>
              <a:t>личностными </a:t>
            </a:r>
            <a:r>
              <a:rPr lang="ru-RU" sz="2200" dirty="0"/>
              <a:t>характеристиками, когнитивными стилями, темпераментом, </a:t>
            </a:r>
            <a:r>
              <a:rPr lang="ru-RU" sz="2200" dirty="0" smtClean="0"/>
              <a:t>эмоциональностью </a:t>
            </a:r>
            <a:r>
              <a:rPr lang="ru-RU" sz="2200" dirty="0" err="1" smtClean="0"/>
              <a:t>внутриличностными</a:t>
            </a:r>
            <a:r>
              <a:rPr lang="ru-RU" sz="2200" dirty="0" smtClean="0"/>
              <a:t> конфликтами, а также с ценностно-мотивационной структурой </a:t>
            </a:r>
            <a:r>
              <a:rPr lang="ru-RU" sz="2200" dirty="0"/>
              <a:t>(Головина, </a:t>
            </a:r>
            <a:r>
              <a:rPr lang="ru-RU" sz="2200" dirty="0" smtClean="0"/>
              <a:t>2010-2020). </a:t>
            </a:r>
          </a:p>
          <a:p>
            <a:pPr marL="0" indent="0">
              <a:buNone/>
            </a:pPr>
            <a:r>
              <a:rPr lang="ru-RU" sz="2200" dirty="0" smtClean="0">
                <a:cs typeface="Times New Roman" panose="02020603050405020304" pitchFamily="18" charset="0"/>
              </a:rPr>
              <a:t>	В </a:t>
            </a:r>
            <a:r>
              <a:rPr lang="ru-RU" sz="2200" dirty="0">
                <a:cs typeface="Times New Roman" panose="02020603050405020304" pitchFamily="18" charset="0"/>
              </a:rPr>
              <a:t>условиях современной деятельности, (в том числе профессиональной, обучения, др.) </a:t>
            </a:r>
            <a:r>
              <a:rPr lang="ru-RU" sz="2200" dirty="0" smtClean="0">
                <a:cs typeface="Times New Roman" panose="02020603050405020304" pitchFamily="18" charset="0"/>
              </a:rPr>
              <a:t>повышается </a:t>
            </a:r>
            <a:r>
              <a:rPr lang="ru-RU" sz="2200" dirty="0">
                <a:cs typeface="Times New Roman" panose="02020603050405020304" pitchFamily="18" charset="0"/>
              </a:rPr>
              <a:t>значимость быстрой и качественной как передачи знаний, так и восприятия получаемой </a:t>
            </a:r>
            <a:r>
              <a:rPr lang="ru-RU" sz="2200" dirty="0" smtClean="0">
                <a:cs typeface="Times New Roman" panose="02020603050405020304" pitchFamily="18" charset="0"/>
              </a:rPr>
              <a:t>информации (Самойленко, </a:t>
            </a:r>
            <a:r>
              <a:rPr lang="ru-RU" sz="2200" dirty="0" err="1" smtClean="0">
                <a:cs typeface="Times New Roman" panose="02020603050405020304" pitchFamily="18" charset="0"/>
              </a:rPr>
              <a:t>Носуленко</a:t>
            </a:r>
            <a:r>
              <a:rPr lang="ru-RU" sz="2200" dirty="0" smtClean="0">
                <a:cs typeface="Times New Roman" panose="02020603050405020304" pitchFamily="18" charset="0"/>
              </a:rPr>
              <a:t>, 2012). </a:t>
            </a:r>
          </a:p>
          <a:p>
            <a:pPr marL="0" indent="0">
              <a:buNone/>
            </a:pPr>
            <a:r>
              <a:rPr lang="ru-RU" sz="2200" dirty="0" smtClean="0">
                <a:cs typeface="Times New Roman" panose="02020603050405020304" pitchFamily="18" charset="0"/>
              </a:rPr>
              <a:t>Поэтому д</a:t>
            </a:r>
            <a:r>
              <a:rPr lang="ru-RU" sz="2200" dirty="0" smtClean="0"/>
              <a:t>ля </a:t>
            </a:r>
            <a:r>
              <a:rPr lang="ru-RU" sz="2200" dirty="0"/>
              <a:t>более полного системного описания структуры уверенности необходимо рассмотреть </a:t>
            </a:r>
            <a:r>
              <a:rPr lang="ru-RU" sz="2200" dirty="0" smtClean="0"/>
              <a:t>харакеристики направленности личности, которые способствуют успешности деятельность человека. Что и определяет актуальность данного исследования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2775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04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0"/>
            <a:ext cx="6984776" cy="5400600"/>
          </a:xfrm>
        </p:spPr>
        <p:txBody>
          <a:bodyPr>
            <a:normAutofit/>
          </a:bodyPr>
          <a:lstStyle/>
          <a:p>
            <a:r>
              <a:rPr lang="ru-RU" b="1" dirty="0" smtClean="0"/>
              <a:t>Гипотезы исследования: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dirty="0" smtClean="0"/>
              <a:t>1. Существует </a:t>
            </a:r>
            <a:r>
              <a:rPr lang="ru-RU" sz="3600" dirty="0"/>
              <a:t>взаимосвязь между переменными уверенности в себе, </a:t>
            </a:r>
            <a:r>
              <a:rPr lang="ru-RU" sz="3600" dirty="0" smtClean="0"/>
              <a:t>модальности </a:t>
            </a:r>
            <a:r>
              <a:rPr lang="ru-RU" sz="3600" dirty="0"/>
              <a:t>восприятия, </a:t>
            </a:r>
            <a:r>
              <a:rPr lang="ru-RU" sz="3600" dirty="0" smtClean="0"/>
              <a:t>социально-психологической </a:t>
            </a:r>
            <a:r>
              <a:rPr lang="ru-RU" sz="3600" dirty="0"/>
              <a:t>направленности </a:t>
            </a:r>
            <a:r>
              <a:rPr lang="ru-RU" sz="3600" dirty="0" smtClean="0"/>
              <a:t>и эстетической </a:t>
            </a:r>
            <a:r>
              <a:rPr lang="ru-RU" sz="3600" dirty="0"/>
              <a:t>отзывчивости красоте. </a:t>
            </a:r>
          </a:p>
          <a:p>
            <a:pPr marL="0" indent="0">
              <a:buNone/>
            </a:pPr>
            <a:r>
              <a:rPr lang="ru-RU" sz="3600" dirty="0" smtClean="0"/>
              <a:t>2. Уверенность в  себе влияет на направленность личности.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Методики и переменные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075240" cy="568863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Опросник </a:t>
            </a:r>
            <a:r>
              <a:rPr lang="ru-RU" sz="2800" dirty="0"/>
              <a:t>уверенности в себе В. Г. </a:t>
            </a:r>
            <a:r>
              <a:rPr lang="ru-RU" sz="2800" dirty="0" err="1" smtClean="0"/>
              <a:t>Ромека</a:t>
            </a:r>
            <a:r>
              <a:rPr lang="ru-RU" sz="2800" dirty="0" smtClean="0"/>
              <a:t>. </a:t>
            </a:r>
            <a:r>
              <a:rPr lang="ru-RU" sz="2800" dirty="0"/>
              <a:t>Переменными (шкалами) опросника являются: </a:t>
            </a:r>
            <a:r>
              <a:rPr lang="ru-RU" sz="2800" i="1" dirty="0"/>
              <a:t>Уверенность в себе, Социальная смелость, Инициатива в социальных контактах, Общая уверенность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Опросник </a:t>
            </a:r>
            <a:r>
              <a:rPr lang="ru-RU" sz="2800" dirty="0"/>
              <a:t>ведущей модальности </a:t>
            </a:r>
            <a:r>
              <a:rPr lang="ru-RU" sz="2800" dirty="0" smtClean="0"/>
              <a:t>С</a:t>
            </a:r>
            <a:r>
              <a:rPr lang="ru-RU" sz="2800" dirty="0"/>
              <a:t>. </a:t>
            </a:r>
            <a:r>
              <a:rPr lang="ru-RU" sz="2800" dirty="0" err="1" smtClean="0"/>
              <a:t>Ефремцевой</a:t>
            </a:r>
            <a:r>
              <a:rPr lang="ru-RU" sz="2800" dirty="0" smtClean="0"/>
              <a:t>. Переменными являются: </a:t>
            </a:r>
            <a:r>
              <a:rPr lang="ru-RU" sz="2800" i="1" dirty="0"/>
              <a:t>визуальный, аудиальный</a:t>
            </a:r>
            <a:r>
              <a:rPr lang="ru-RU" sz="2800" dirty="0"/>
              <a:t> или </a:t>
            </a:r>
            <a:r>
              <a:rPr lang="ru-RU" sz="2800" i="1" dirty="0" smtClean="0"/>
              <a:t>кинестетический </a:t>
            </a:r>
            <a:r>
              <a:rPr lang="ru-RU" sz="2800" dirty="0" smtClean="0"/>
              <a:t>типы восприятия.</a:t>
            </a:r>
            <a:endParaRPr lang="ru-RU" sz="2800" dirty="0" smtClean="0"/>
          </a:p>
          <a:p>
            <a:r>
              <a:rPr lang="ru-RU" sz="2800" dirty="0" smtClean="0"/>
              <a:t>Опросник </a:t>
            </a:r>
            <a:r>
              <a:rPr lang="ru-RU" sz="2800" dirty="0"/>
              <a:t>социально-психологической направленности </a:t>
            </a:r>
            <a:r>
              <a:rPr lang="ru-RU" sz="2800" dirty="0" smtClean="0"/>
              <a:t>О.Ф</a:t>
            </a:r>
            <a:r>
              <a:rPr lang="ru-RU" sz="2800" dirty="0"/>
              <a:t>. </a:t>
            </a:r>
            <a:r>
              <a:rPr lang="ru-RU" sz="2800" dirty="0" smtClean="0"/>
              <a:t>Потемкиной. </a:t>
            </a:r>
            <a:r>
              <a:rPr lang="ru-RU" sz="2800" dirty="0" smtClean="0"/>
              <a:t>Переменные: </a:t>
            </a:r>
            <a:r>
              <a:rPr lang="ru-RU" sz="2800" i="1" dirty="0" smtClean="0"/>
              <a:t>направленность на процесс, результат, эгоизм, альтруизм.</a:t>
            </a:r>
          </a:p>
        </p:txBody>
      </p:sp>
    </p:spTree>
    <p:extLst>
      <p:ext uri="{BB962C8B-B14F-4D97-AF65-F5344CB8AC3E}">
        <p14:creationId xmlns:p14="http://schemas.microsoft.com/office/powerpoint/2010/main" val="14713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030" y="26064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030" y="548680"/>
            <a:ext cx="8197770" cy="5577483"/>
          </a:xfrm>
        </p:spPr>
        <p:txBody>
          <a:bodyPr/>
          <a:lstStyle/>
          <a:p>
            <a:r>
              <a:rPr lang="ru-RU" dirty="0"/>
              <a:t>Опросник  эстетической отзывчивости П.А. </a:t>
            </a:r>
            <a:r>
              <a:rPr lang="ru-RU" dirty="0" err="1"/>
              <a:t>Сабадоша</a:t>
            </a:r>
            <a:r>
              <a:rPr lang="ru-RU" dirty="0"/>
              <a:t> </a:t>
            </a:r>
            <a:r>
              <a:rPr lang="ru-RU" dirty="0" smtClean="0"/>
              <a:t>измеряет </a:t>
            </a:r>
            <a:r>
              <a:rPr lang="ru-RU" dirty="0"/>
              <a:t>склонность к эстетическим переживаниям. </a:t>
            </a:r>
            <a:r>
              <a:rPr lang="ru-RU" dirty="0" smtClean="0"/>
              <a:t>Переменные: </a:t>
            </a:r>
            <a:r>
              <a:rPr lang="ru-RU" i="1" dirty="0" smtClean="0"/>
              <a:t>оценки </a:t>
            </a:r>
            <a:r>
              <a:rPr lang="ru-RU" i="1" dirty="0"/>
              <a:t>красоты природы, искусства, человеческих поступков, идей и техники. 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Также </a:t>
            </a:r>
            <a:r>
              <a:rPr lang="ru-RU" dirty="0"/>
              <a:t>измеряются аспекты сопричастности красоте: </a:t>
            </a:r>
            <a:r>
              <a:rPr lang="ru-RU" i="1" dirty="0"/>
              <a:t>когнитивный, телесный, эмоциональный и духовный</a:t>
            </a:r>
            <a:r>
              <a:rPr lang="ru-RU" dirty="0"/>
              <a:t> (</a:t>
            </a:r>
            <a:r>
              <a:rPr lang="ru-RU" dirty="0" err="1"/>
              <a:t>Сабадош</a:t>
            </a:r>
            <a:r>
              <a:rPr lang="ru-RU" dirty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405614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ru-RU" b="1" dirty="0" smtClean="0"/>
              <a:t>Выборка, методы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Выборка 49 испытуемых, женщин и   мужчин. Возраст испытуемых – от 20 лет до 37 лет -  студенты </a:t>
            </a:r>
            <a:r>
              <a:rPr lang="ru-RU" dirty="0" smtClean="0"/>
              <a:t>и преподаватели МГППУ</a:t>
            </a:r>
            <a:r>
              <a:rPr lang="ru-RU" dirty="0"/>
              <a:t>.  </a:t>
            </a:r>
          </a:p>
          <a:p>
            <a:r>
              <a:rPr lang="ru-RU" dirty="0"/>
              <a:t>Для анализа данных использовались </a:t>
            </a:r>
            <a:r>
              <a:rPr lang="ru-RU" dirty="0" smtClean="0"/>
              <a:t>статистические методы : корреляционный и регрессионный </a:t>
            </a:r>
            <a:r>
              <a:rPr lang="ru-RU" dirty="0" smtClean="0"/>
              <a:t>анализы.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27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Выявлены значимые (р</a:t>
            </a:r>
            <a:r>
              <a:rPr lang="en-US" sz="2800" dirty="0" smtClean="0"/>
              <a:t>&lt;=0,05) </a:t>
            </a:r>
            <a:r>
              <a:rPr lang="ru-RU" sz="2800" dirty="0" smtClean="0"/>
              <a:t>взаимосвязи между переменными </a:t>
            </a:r>
            <a:r>
              <a:rPr lang="ru-RU" sz="2800" i="1" dirty="0" smtClean="0"/>
              <a:t>уверенности</a:t>
            </a:r>
            <a:r>
              <a:rPr lang="ru-RU" sz="2800" dirty="0" smtClean="0"/>
              <a:t>, </a:t>
            </a:r>
            <a:r>
              <a:rPr lang="ru-RU" sz="2800" i="1" dirty="0" smtClean="0"/>
              <a:t>социальной направленности </a:t>
            </a:r>
            <a:r>
              <a:rPr lang="ru-RU" sz="2800" dirty="0" smtClean="0"/>
              <a:t>и </a:t>
            </a:r>
            <a:r>
              <a:rPr lang="ru-RU" sz="2800" i="1" dirty="0" smtClean="0"/>
              <a:t>эстетической отзывчивости красоте </a:t>
            </a:r>
            <a:r>
              <a:rPr lang="ru-RU" sz="2800" dirty="0" smtClean="0"/>
              <a:t>(см. табл. 1).  </a:t>
            </a:r>
          </a:p>
          <a:p>
            <a:r>
              <a:rPr lang="ru-RU" sz="2800" dirty="0" smtClean="0"/>
              <a:t>  </a:t>
            </a:r>
            <a:r>
              <a:rPr lang="ru-RU" sz="2800" dirty="0"/>
              <a:t>Выявлены значимые </a:t>
            </a:r>
            <a:r>
              <a:rPr lang="en-US" sz="2800" dirty="0" smtClean="0"/>
              <a:t>(p&lt;=0,05) </a:t>
            </a:r>
            <a:r>
              <a:rPr lang="ru-RU" sz="2800" dirty="0" smtClean="0"/>
              <a:t>взаимосвязи </a:t>
            </a:r>
            <a:r>
              <a:rPr lang="ru-RU" sz="2800" dirty="0"/>
              <a:t>между переменными </a:t>
            </a:r>
            <a:r>
              <a:rPr lang="ru-RU" sz="2800" i="1" dirty="0" smtClean="0"/>
              <a:t>модальности восприятия </a:t>
            </a:r>
            <a:r>
              <a:rPr lang="ru-RU" sz="2800" dirty="0" smtClean="0"/>
              <a:t>и </a:t>
            </a:r>
            <a:r>
              <a:rPr lang="ru-RU" sz="2800" i="1" dirty="0"/>
              <a:t>эстетической отзывчивости </a:t>
            </a:r>
            <a:r>
              <a:rPr lang="ru-RU" sz="2800" i="1" dirty="0" smtClean="0"/>
              <a:t>красоте.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i="1" dirty="0"/>
              <a:t> </a:t>
            </a:r>
            <a:r>
              <a:rPr lang="ru-RU" sz="2800" i="1" dirty="0" smtClean="0"/>
              <a:t>    </a:t>
            </a:r>
            <a:r>
              <a:rPr lang="ru-RU" sz="2800" dirty="0" smtClean="0"/>
              <a:t>(</a:t>
            </a:r>
            <a:r>
              <a:rPr lang="ru-RU" sz="2800" dirty="0"/>
              <a:t>см. табл. </a:t>
            </a:r>
            <a:r>
              <a:rPr lang="ru-RU" sz="2800" dirty="0" smtClean="0"/>
              <a:t>2).  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         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0865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801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 Уверенность в себе и направленность личности</vt:lpstr>
      <vt:lpstr>Теоретические предпосылки</vt:lpstr>
      <vt:lpstr>Презентация PowerPoint</vt:lpstr>
      <vt:lpstr>Актуальность </vt:lpstr>
      <vt:lpstr>Презентация PowerPoint</vt:lpstr>
      <vt:lpstr>Методики и переменные</vt:lpstr>
      <vt:lpstr>Презентация PowerPoint</vt:lpstr>
      <vt:lpstr>Выборка, методы</vt:lpstr>
      <vt:lpstr>Результаты исследования</vt:lpstr>
      <vt:lpstr>Таблица 1. Коэффициенты корреляции Спирмена между переменными уверенности, социальной направленности и эстетической отзывчивости красоте</vt:lpstr>
      <vt:lpstr>Таблица 2. Коэффициенты корреляции Спирмена между переменными модальности восприятия и эстетической отзывчивости красоте</vt:lpstr>
      <vt:lpstr>Регрессионный анализ</vt:lpstr>
      <vt:lpstr>Таблица 3.   Переменные, для которых уверенность является предиктором Примечание: β – стандартизированный коэффициент регрессии;  t - критерий Стьюдента; p – статистическая значимость. </vt:lpstr>
      <vt:lpstr>Обсуждение результатов </vt:lpstr>
      <vt:lpstr>Презентация PowerPoint</vt:lpstr>
      <vt:lpstr>Выводы исследования</vt:lpstr>
      <vt:lpstr>Презентация PowerPoint</vt:lpstr>
      <vt:lpstr>Практическое применение результатов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Осознание и способы разрешения внутриличностных проблем в зависимости от индивидуальных особенностей</dc:title>
  <dc:creator>KULU</dc:creator>
  <cp:lastModifiedBy>Пользователь</cp:lastModifiedBy>
  <cp:revision>87</cp:revision>
  <dcterms:created xsi:type="dcterms:W3CDTF">2013-06-05T09:25:46Z</dcterms:created>
  <dcterms:modified xsi:type="dcterms:W3CDTF">2021-03-09T09:41:36Z</dcterms:modified>
</cp:coreProperties>
</file>