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330" r:id="rId5"/>
    <p:sldId id="333" r:id="rId6"/>
    <p:sldId id="260" r:id="rId7"/>
    <p:sldId id="334" r:id="rId8"/>
    <p:sldId id="316" r:id="rId9"/>
    <p:sldId id="315" r:id="rId10"/>
    <p:sldId id="309" r:id="rId11"/>
    <p:sldId id="314" r:id="rId12"/>
    <p:sldId id="318" r:id="rId13"/>
    <p:sldId id="335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C2C9-E1C4-4206-9B8A-651AF950C70E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4ABC-731A-4C52-ADB2-77B0DFF2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A4ABC-731A-4C52-ADB2-77B0DFF22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A4ABC-731A-4C52-ADB2-77B0DFF22F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5099-3093-4274-AAFD-91B71B814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BB154-14D2-42C8-9293-9816C248F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3900-BA0C-4792-A670-62B05A18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3B0E-1483-44F1-AFA9-E4957F75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F3CBA-5AA9-4432-A828-16B154C7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AA69-5DED-419F-A9F8-EFB9E576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0D420-DC08-43E5-AF79-8B5AA0C9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AA6C-FDF8-4E75-AF8B-F0BB97B0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4A0F6-AFE4-4AA9-B47A-95C2F057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05F44-766C-4A78-8179-844735B4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29015-0A68-4E5C-B5C7-559E9B658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A0240-CFD0-4FD0-B1C3-4DAAA39A9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A408-BC5F-476F-9A2E-6182988B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67D61-5DEB-4C07-B226-B01A3EA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612C-35FF-490A-838D-F87F33C6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E8DC-3363-4751-8FE1-A5A3E9FC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7481-74D5-4E90-BC28-70DB6A9D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6027E-3F31-41EB-99E5-B3A4F8F7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3343-6F2F-4FCF-994F-333CCA2C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BCC90-7895-4813-AB11-4DAFBAC4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F3D9-1315-412B-94ED-AF5420D5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5F855-CF59-4CC1-B0EA-BB4065B8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C2AA-CE1C-4138-9CFF-172CCEB5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13B44-6CDA-4425-B21B-9983996F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9487B-0FB7-40A8-A836-5ABB299F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9151-3CD2-4DC0-8057-E7EE43A4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8A99-F45B-48EC-880E-50231CF7F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4C2D-F492-4A56-B95E-7686677E4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FADBF-F4B8-457B-96B1-9F8C5FBC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D789F-668A-4EDA-B088-9B3C18E5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5046D-1922-4AD4-8037-EFA90400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3BCE-A60D-477D-BD2C-564FE872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DC410-A00D-47D6-A0B7-010F280D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FB7C9-A778-4BC6-85F2-9325ECCEF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ABAF8-233E-452D-82EF-8AB4CAEC9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7E59F-CAF5-4496-9B36-C53125A7E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C9335-9284-4CB7-B5A2-3BBC685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7654F2-F306-469A-B09E-DA70310E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308FD6-2ECB-411A-B6BD-2D4CCA1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5D17-DCC7-40B6-B353-91C0CAEC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F257E-7CA0-4C00-AD4D-AE655F58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AF2C2-1004-4A99-8159-47D864F0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93707-CB75-4A69-B4D0-E94E0AE1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AFAF0-CEAB-494A-9F27-0F0DC2E1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F0BCE-8584-4B47-9C3B-7A9448E4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7D20F-26F4-4EFE-860A-8D1F04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801C-75D6-493C-B653-DA025433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1410-B0C3-4AD7-8CDE-CA2F26AE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10557-3664-4347-8B98-B72CB1D8E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481C1-6EBF-4F3D-8C1B-B58B5E5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F54F4-EDA5-40C9-ADCC-41833DCD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3BC5F-258D-4F63-991C-F0E24D6C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FB04-E6EE-472A-B58C-59B1761E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15166-9B79-480D-95B1-F8529CC1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55249-8185-4FEA-99DA-0500025A6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BD120-B04D-408F-89BF-AD792C97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20D09-49D7-4369-80A7-605B9A4E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AAAEB-491F-43FD-96AD-65354C84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B1396-0E1F-444A-AB10-5DEB99B2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661B8-9734-4544-A884-6E0C6612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667F-3CC8-4BF0-97E3-18B1F8E4A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BFC2-1F7A-469C-AE83-DC9662E707A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8AA95-9976-4AD1-9089-C893C704D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7360-3DF5-4048-8824-3306B2376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EF4DF-0E4F-4EA6-865A-5C32363C5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2035.univers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3F38-AA51-4A04-9C05-1917A654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ru-RU" sz="4500" dirty="0"/>
              <a:t>Конструирование образовательных траекторий: перенос по аналогии и Модель радиуса действий.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6320A-2BAF-40FC-B9EA-DBE857700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Грант РФФИ №19-29-14115</a:t>
            </a:r>
            <a:endParaRPr lang="en-US" dirty="0"/>
          </a:p>
          <a:p>
            <a:endParaRPr lang="ru-RU" dirty="0"/>
          </a:p>
          <a:p>
            <a:r>
              <a:rPr lang="ru-RU" dirty="0"/>
              <a:t>Докладчик Дятлова Ольга Вадимовна</a:t>
            </a:r>
          </a:p>
          <a:p>
            <a:r>
              <a:rPr lang="ru-RU" dirty="0"/>
              <a:t>научный сотрудник ИП РАН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1B10E26-277C-48DF-B999-DD548C2F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79" y="818571"/>
            <a:ext cx="1530172" cy="14536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4833-CA99-4ED3-942C-BBFBA1C62D13}"/>
              </a:ext>
            </a:extLst>
          </p:cNvPr>
          <p:cNvGrpSpPr/>
          <p:nvPr/>
        </p:nvGrpSpPr>
        <p:grpSpPr>
          <a:xfrm>
            <a:off x="2378114" y="818571"/>
            <a:ext cx="9311680" cy="1454669"/>
            <a:chOff x="2378114" y="818571"/>
            <a:chExt cx="9311680" cy="14546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69D94D-BB56-4975-8A08-3015C242459A}"/>
                </a:ext>
              </a:extLst>
            </p:cNvPr>
            <p:cNvGrpSpPr/>
            <p:nvPr/>
          </p:nvGrpSpPr>
          <p:grpSpPr>
            <a:xfrm>
              <a:off x="2378114" y="818571"/>
              <a:ext cx="6135122" cy="1454669"/>
              <a:chOff x="9670437" y="437950"/>
              <a:chExt cx="38689094" cy="4731646"/>
            </a:xfrm>
          </p:grpSpPr>
          <p:pic>
            <p:nvPicPr>
              <p:cNvPr id="5" name="Picture 4" descr="A person smiling for the camera&#10;&#10;Description automatically generated">
                <a:extLst>
                  <a:ext uri="{FF2B5EF4-FFF2-40B4-BE49-F238E27FC236}">
                    <a16:creationId xmlns:a16="http://schemas.microsoft.com/office/drawing/2014/main" id="{6A19FEC8-C6D7-4084-8FF3-209943C2A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6914" y="437950"/>
                <a:ext cx="8526667" cy="472472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" name="Picture 5" descr="A close up of a person who is smiling and looking at the camera&#10;&#10;Description automatically generated">
                <a:extLst>
                  <a:ext uri="{FF2B5EF4-FFF2-40B4-BE49-F238E27FC236}">
                    <a16:creationId xmlns:a16="http://schemas.microsoft.com/office/drawing/2014/main" id="{6BDD0781-4545-4657-AC19-011ED7B89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0437" y="444670"/>
                <a:ext cx="8526667" cy="472492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" name="Picture 6" descr="A person posing for the camera&#10;&#10;Description automatically generated">
                <a:extLst>
                  <a:ext uri="{FF2B5EF4-FFF2-40B4-BE49-F238E27FC236}">
                    <a16:creationId xmlns:a16="http://schemas.microsoft.com/office/drawing/2014/main" id="{C444A269-AEF0-4D52-991A-090BDD51A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32864" y="437950"/>
                <a:ext cx="8526667" cy="472472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8" name="Picture 7" descr="A person posing for the camera&#10;&#10;Description automatically generated">
                <a:extLst>
                  <a:ext uri="{FF2B5EF4-FFF2-40B4-BE49-F238E27FC236}">
                    <a16:creationId xmlns:a16="http://schemas.microsoft.com/office/drawing/2014/main" id="{B89D1503-6A08-4244-B82A-DD01FD478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26986" y="437950"/>
                <a:ext cx="8526667" cy="472492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11" name="Picture 10" descr="A person smiling for the picture&#10;&#10;Description automatically generated with low confidence">
              <a:extLst>
                <a:ext uri="{FF2B5EF4-FFF2-40B4-BE49-F238E27FC236}">
                  <a16:creationId xmlns:a16="http://schemas.microsoft.com/office/drawing/2014/main" id="{3BDDDF4D-46F7-4B9A-A261-D2437383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399" y="818571"/>
              <a:ext cx="1352116" cy="14536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 descr="A person taking a selfie&#10;&#10;Description automatically generated">
              <a:extLst>
                <a:ext uri="{FF2B5EF4-FFF2-40B4-BE49-F238E27FC236}">
                  <a16:creationId xmlns:a16="http://schemas.microsoft.com/office/drawing/2014/main" id="{60FCCF15-2E55-4386-AB7F-E293F3E8B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678" y="818571"/>
              <a:ext cx="1352116" cy="14536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300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B830-2E21-47B4-A5E6-2CDB51B2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Параметры</a:t>
            </a:r>
            <a:endParaRPr lang="en-US" dirty="0"/>
          </a:p>
        </p:txBody>
      </p:sp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FE226658-B9DD-4982-99BE-865EA04A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4" y="1800141"/>
            <a:ext cx="11494091" cy="32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2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EA28-29F7-40F5-BEB1-3BFFF4C9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выводы по исследованию на школьниках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1A758-316D-42CD-A3A3-4F069775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Правильность выполнения заданий нельзя предсказать по формальным цифровым следам. </a:t>
            </a:r>
          </a:p>
          <a:p>
            <a:pPr lvl="1"/>
            <a:r>
              <a:rPr lang="ru-RU" dirty="0"/>
              <a:t>Не коррелирует </a:t>
            </a:r>
          </a:p>
          <a:p>
            <a:pPr lvl="2"/>
            <a:r>
              <a:rPr lang="ru-RU" dirty="0"/>
              <a:t>с временем решения, временем просмотра обучающих видео</a:t>
            </a:r>
          </a:p>
          <a:p>
            <a:pPr lvl="2"/>
            <a:r>
              <a:rPr lang="ru-RU" dirty="0"/>
              <a:t>Типами, количеством ошибок (отражают уровень применения полученных на Обучении знаний)</a:t>
            </a:r>
          </a:p>
          <a:p>
            <a:pPr lvl="2"/>
            <a:r>
              <a:rPr lang="ru-RU" dirty="0"/>
              <a:t>Обращениями к обучающим материалам во время решения задач (типам, количеством, временем просмотра)</a:t>
            </a:r>
          </a:p>
          <a:p>
            <a:pPr lvl="1"/>
            <a:r>
              <a:rPr lang="ru-RU" dirty="0"/>
              <a:t>По методу главных компонент не делиться на 2 класса</a:t>
            </a:r>
          </a:p>
          <a:p>
            <a:r>
              <a:rPr lang="ru-RU" dirty="0"/>
              <a:t>Надо искать новые </a:t>
            </a:r>
            <a:r>
              <a:rPr lang="ru-RU" dirty="0">
                <a:solidFill>
                  <a:schemeClr val="accent1"/>
                </a:solidFill>
              </a:rPr>
              <a:t>классификации Типов ошибок</a:t>
            </a:r>
            <a:endParaRPr lang="ru-RU" dirty="0"/>
          </a:p>
          <a:p>
            <a:r>
              <a:rPr lang="ru-RU" dirty="0"/>
              <a:t>Искать возможности </a:t>
            </a:r>
            <a:r>
              <a:rPr lang="ru-RU" dirty="0">
                <a:solidFill>
                  <a:schemeClr val="accent1"/>
                </a:solidFill>
              </a:rPr>
              <a:t>измерения Показателя организации полученных знаний </a:t>
            </a:r>
            <a:endParaRPr lang="ru-RU" dirty="0"/>
          </a:p>
          <a:p>
            <a:r>
              <a:rPr lang="ru-RU" dirty="0"/>
              <a:t>В аналогичных задачах одни и те же ошибки могут повторяться. Если задача решена верно, не значит, что в след раз не будет ошибки. Если совершаются ошибки, не значит, что тема не усвоена.</a:t>
            </a:r>
          </a:p>
          <a:p>
            <a:r>
              <a:rPr lang="ru-RU" dirty="0"/>
              <a:t>По-видимому существует порог: какого уровня «</a:t>
            </a:r>
            <a:r>
              <a:rPr lang="ru-RU" dirty="0" err="1"/>
              <a:t>недопереноса</a:t>
            </a:r>
            <a:r>
              <a:rPr lang="ru-RU" dirty="0"/>
              <a:t>» достаточно для перехода к следующему шагу развития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912F-B2E5-4EED-AF6C-25E90F44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хотим считать успешностью научения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A349E-8D2D-4F3A-BD61-6D82F731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Вектор переноса научения</a:t>
            </a:r>
          </a:p>
          <a:p>
            <a:endParaRPr lang="ru-RU" dirty="0"/>
          </a:p>
          <a:p>
            <a:r>
              <a:rPr lang="ru-RU" dirty="0"/>
              <a:t>Сможет ли решить задачи ?		Правильность выполнения			</a:t>
            </a:r>
          </a:p>
          <a:p>
            <a:r>
              <a:rPr lang="ru-RU" dirty="0"/>
              <a:t>Что умеет применять из урока ?	Уровень усвоения Обучения 							</a:t>
            </a:r>
            <a:r>
              <a:rPr lang="ru-RU" sz="1800" dirty="0"/>
              <a:t>Кол-во/тип информации, 	</a:t>
            </a:r>
            <a:r>
              <a:rPr lang="ru-RU" dirty="0"/>
              <a:t>								</a:t>
            </a:r>
            <a:r>
              <a:rPr lang="ru-RU" sz="1800" dirty="0"/>
              <a:t>приобретенной на этапе Обучения </a:t>
            </a:r>
            <a:r>
              <a:rPr lang="ru-RU" dirty="0"/>
              <a:t>	</a:t>
            </a:r>
          </a:p>
          <a:p>
            <a:r>
              <a:rPr lang="ru-RU" dirty="0"/>
              <a:t>Умеет ли рассуждать и думать?	Показатель организации 								полученных знаний  								</a:t>
            </a:r>
            <a:r>
              <a:rPr lang="ru-RU" sz="1800" dirty="0"/>
              <a:t>Интеграция-координация-реорганизация 							знаний в системе знаний		</a:t>
            </a:r>
          </a:p>
        </p:txBody>
      </p:sp>
    </p:spTree>
    <p:extLst>
      <p:ext uri="{BB962C8B-B14F-4D97-AF65-F5344CB8AC3E}">
        <p14:creationId xmlns:p14="http://schemas.microsoft.com/office/powerpoint/2010/main" val="119343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3BC-92C7-4B1F-9182-BD7E18E1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на будущие исследования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5857-7112-41C9-89C2-3484538F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Давать дополнительные задачи (открытые и обратные)</a:t>
            </a:r>
          </a:p>
          <a:p>
            <a:pPr lvl="1"/>
            <a:r>
              <a:rPr lang="ru-RU" dirty="0"/>
              <a:t>на понимание приобретенных знаний, а не только на умение их использовать для решения текущих задач. </a:t>
            </a:r>
          </a:p>
          <a:p>
            <a:pPr lvl="1"/>
            <a:r>
              <a:rPr lang="ru-RU" dirty="0"/>
              <a:t>Формат задач должен быть разработан для того, </a:t>
            </a:r>
            <a:r>
              <a:rPr lang="ru-RU" dirty="0">
                <a:solidFill>
                  <a:schemeClr val="accent1"/>
                </a:solidFill>
              </a:rPr>
              <a:t>чтобы измерять показатель организации полученных знаний</a:t>
            </a:r>
            <a:r>
              <a:rPr lang="ru-RU" dirty="0"/>
              <a:t>. Учесть литературу по способностям, эвристикам и пр. Учесть статьи МЦНМО: адаптировать задачи формата мат кружка к обычным задачам.</a:t>
            </a:r>
          </a:p>
          <a:p>
            <a:pPr lvl="1"/>
            <a:r>
              <a:rPr lang="ru-RU" dirty="0"/>
              <a:t>Тема: Арифметическая прогрессия</a:t>
            </a:r>
          </a:p>
          <a:p>
            <a:r>
              <a:rPr lang="ru-RU" dirty="0"/>
              <a:t>Гипотеза: </a:t>
            </a:r>
            <a:r>
              <a:rPr lang="ru-RU" dirty="0">
                <a:solidFill>
                  <a:schemeClr val="accent1"/>
                </a:solidFill>
              </a:rPr>
              <a:t>правильность выполнения контрольных задач связана с показателем организации полученных знаний в большей степени, чем с уровнем применения полученных знаний.</a:t>
            </a:r>
          </a:p>
          <a:p>
            <a:r>
              <a:rPr lang="ru-RU" dirty="0"/>
              <a:t>Разработана онлайн система для сбора данных. Доработать интерфейс</a:t>
            </a:r>
          </a:p>
          <a:p>
            <a:r>
              <a:rPr lang="ru-RU" dirty="0"/>
              <a:t>Мероприятия по привлечению испытуемых-школьников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46659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E489-BA35-4519-ACBC-123F8EB8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D8627-8B46-4420-B071-E8FC88D2A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D3ED-EBB9-493D-88D9-BB4D52F3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8F1BC-7B0D-44BC-A1BB-D449F1BB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Образование</a:t>
            </a:r>
          </a:p>
          <a:p>
            <a:r>
              <a:rPr lang="ru-RU" dirty="0"/>
              <a:t>Дистанционный формат</a:t>
            </a:r>
          </a:p>
          <a:p>
            <a:r>
              <a:rPr lang="ru-RU" dirty="0"/>
              <a:t>Школьники</a:t>
            </a:r>
          </a:p>
          <a:p>
            <a:r>
              <a:rPr lang="ru-RU" dirty="0"/>
              <a:t>Вычислительная модель</a:t>
            </a:r>
          </a:p>
          <a:p>
            <a:r>
              <a:rPr lang="ru-RU" dirty="0"/>
              <a:t>Следующий шаг развития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u-RU" b="1" u="sng" dirty="0"/>
              <a:t>Задача</a:t>
            </a:r>
            <a:r>
              <a:rPr lang="ru-RU" dirty="0"/>
              <a:t>: прогнозировать какие задания субъект может выполнить после Обучения, если структура задач включает в себя параметры действий субъекта</a:t>
            </a:r>
            <a:endParaRPr lang="en-US" dirty="0"/>
          </a:p>
        </p:txBody>
      </p:sp>
      <p:pic>
        <p:nvPicPr>
          <p:cNvPr id="4" name="Picture 3" descr="A close up of a cage&#10;&#10;Description automatically generated">
            <a:extLst>
              <a:ext uri="{FF2B5EF4-FFF2-40B4-BE49-F238E27FC236}">
                <a16:creationId xmlns:a16="http://schemas.microsoft.com/office/drawing/2014/main" id="{31A8D161-350C-4323-9393-A8461C08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39" y="1237786"/>
            <a:ext cx="6685792" cy="3760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9A49C-B109-43D0-B5F7-692E3F986885}"/>
              </a:ext>
            </a:extLst>
          </p:cNvPr>
          <p:cNvSpPr txBox="1"/>
          <p:nvPr/>
        </p:nvSpPr>
        <p:spPr>
          <a:xfrm>
            <a:off x="7301970" y="913060"/>
            <a:ext cx="30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Модель Радиуса действия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600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74D7-F5C2-48C3-82EB-1A646609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9B57-1CFE-4490-B540-66F3C598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Перенос – </a:t>
            </a:r>
            <a:r>
              <a:rPr lang="ru-RU" i="1" u="sng" dirty="0"/>
              <a:t>феномен</a:t>
            </a:r>
            <a:r>
              <a:rPr lang="ru-RU" dirty="0"/>
              <a:t>, когда опыт, приобретенный в ситуации А </a:t>
            </a:r>
            <a:r>
              <a:rPr lang="ru-RU" i="1" u="sng" dirty="0"/>
              <a:t>влияет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на опыт в ситуации В (в широком смысле)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		</a:t>
            </a:r>
          </a:p>
          <a:p>
            <a:endParaRPr lang="ru-RU" dirty="0"/>
          </a:p>
          <a:p>
            <a:r>
              <a:rPr lang="ru-RU" dirty="0"/>
              <a:t>Разные исследования делают разные акценты:</a:t>
            </a:r>
          </a:p>
          <a:p>
            <a:pPr marL="457200" lvl="1" indent="0">
              <a:buNone/>
            </a:pPr>
            <a:r>
              <a:rPr lang="ru-RU" dirty="0">
                <a:solidFill>
                  <a:srgbClr val="00B050"/>
                </a:solidFill>
              </a:rPr>
              <a:t>АВ</a:t>
            </a:r>
            <a:r>
              <a:rPr lang="ru-RU" dirty="0"/>
              <a:t> 	– сходство задач, функциональных отношений между ними -</a:t>
            </a:r>
            <a:r>
              <a:rPr lang="en-US" dirty="0"/>
              <a:t>&gt; </a:t>
            </a:r>
            <a:r>
              <a:rPr lang="ru-RU" dirty="0"/>
              <a:t>граф решения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ru-RU" dirty="0"/>
              <a:t> – генерализация</a:t>
            </a:r>
            <a:r>
              <a:rPr lang="en-US" dirty="0"/>
              <a:t> (generalization learning)</a:t>
            </a:r>
            <a:r>
              <a:rPr lang="ru-RU" dirty="0"/>
              <a:t>, общий принцип, общий механизм </a:t>
            </a:r>
          </a:p>
          <a:p>
            <a:pPr marL="457200" lvl="1" indent="0">
              <a:buNone/>
            </a:pPr>
            <a:r>
              <a:rPr lang="ru-RU" dirty="0"/>
              <a:t>	     – возможности/ограничения для разрешения конфликта (готовность к переносу, влияние внешних процедур: </a:t>
            </a:r>
            <a:r>
              <a:rPr lang="ru-RU" dirty="0" err="1"/>
              <a:t>прайминг</a:t>
            </a:r>
            <a:r>
              <a:rPr lang="ru-RU" dirty="0"/>
              <a:t>, подсказки, тренировка и пр.)</a:t>
            </a:r>
          </a:p>
          <a:p>
            <a:pPr marL="457200" lvl="1" indent="0">
              <a:buNone/>
            </a:pPr>
            <a:r>
              <a:rPr lang="ru-RU" dirty="0"/>
              <a:t>            – реорганизация знаний, ассимиляция</a:t>
            </a:r>
            <a:r>
              <a:rPr lang="en-US" dirty="0"/>
              <a:t> </a:t>
            </a:r>
            <a:r>
              <a:rPr lang="ru-RU" dirty="0"/>
              <a:t>и аккомодация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005BF6-2449-41B2-A609-D2788E424D7D}"/>
              </a:ext>
            </a:extLst>
          </p:cNvPr>
          <p:cNvGrpSpPr/>
          <p:nvPr/>
        </p:nvGrpSpPr>
        <p:grpSpPr>
          <a:xfrm>
            <a:off x="4174723" y="2688554"/>
            <a:ext cx="3068496" cy="923330"/>
            <a:chOff x="3461045" y="2320564"/>
            <a:chExt cx="3068496" cy="9233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F9FAF6-73F8-4CD2-9DD1-7E9F36A25A5E}"/>
                </a:ext>
              </a:extLst>
            </p:cNvPr>
            <p:cNvSpPr/>
            <p:nvPr/>
          </p:nvSpPr>
          <p:spPr>
            <a:xfrm>
              <a:off x="4252782" y="2320564"/>
              <a:ext cx="742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</a:t>
              </a:r>
              <a:r>
                <a:rPr lang="ru-RU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8C18171-C6FD-4414-BAE3-CDCC12280F92}"/>
                </a:ext>
              </a:extLst>
            </p:cNvPr>
            <p:cNvCxnSpPr/>
            <p:nvPr/>
          </p:nvCxnSpPr>
          <p:spPr>
            <a:xfrm>
              <a:off x="4995293" y="2782229"/>
              <a:ext cx="791737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6BC98D-A32E-4F3E-8CAC-857206A1AD7B}"/>
                </a:ext>
              </a:extLst>
            </p:cNvPr>
            <p:cNvSpPr/>
            <p:nvPr/>
          </p:nvSpPr>
          <p:spPr>
            <a:xfrm>
              <a:off x="3461045" y="2320564"/>
              <a:ext cx="6880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</a:t>
              </a:r>
              <a:r>
                <a:rPr lang="ru-RU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: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A202C7-A0DC-4DBD-884A-D8F1FDB6527A}"/>
                </a:ext>
              </a:extLst>
            </p:cNvPr>
            <p:cNvSpPr/>
            <p:nvPr/>
          </p:nvSpPr>
          <p:spPr>
            <a:xfrm>
              <a:off x="5968169" y="2320564"/>
              <a:ext cx="5613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</a:t>
              </a:r>
              <a:endPara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1FF2DB-DA8F-49BC-A5FC-00817E71C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5294" y="2962450"/>
              <a:ext cx="791736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986A62-FB25-45F9-8052-4CE4D2CA0EC7}"/>
              </a:ext>
            </a:extLst>
          </p:cNvPr>
          <p:cNvCxnSpPr>
            <a:cxnSpLocks/>
          </p:cNvCxnSpPr>
          <p:nvPr/>
        </p:nvCxnSpPr>
        <p:spPr>
          <a:xfrm>
            <a:off x="1363260" y="5097966"/>
            <a:ext cx="472522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2C43EF-0B1A-4E8D-BBFF-29A960AF98D5}"/>
              </a:ext>
            </a:extLst>
          </p:cNvPr>
          <p:cNvCxnSpPr>
            <a:cxnSpLocks/>
          </p:cNvCxnSpPr>
          <p:nvPr/>
        </p:nvCxnSpPr>
        <p:spPr>
          <a:xfrm flipH="1">
            <a:off x="1352110" y="5690781"/>
            <a:ext cx="483672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3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D583-76A0-4139-BF6F-08251B3B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6832-E514-4C8E-AE1E-39333BAAA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trike="noStrike" dirty="0" err="1">
                <a:effectLst/>
              </a:rPr>
              <a:t>Carraher</a:t>
            </a:r>
            <a:r>
              <a:rPr lang="en-US" strike="noStrike" dirty="0">
                <a:effectLst/>
              </a:rPr>
              <a:t>, Schliemann</a:t>
            </a:r>
            <a:r>
              <a:rPr lang="en-US" dirty="0"/>
              <a:t>, 2002,</a:t>
            </a:r>
            <a:r>
              <a:rPr lang="en-US" strike="noStrike" dirty="0">
                <a:effectLst/>
              </a:rPr>
              <a:t> The transfer dilemma</a:t>
            </a:r>
          </a:p>
          <a:p>
            <a:r>
              <a:rPr lang="en-US" dirty="0"/>
              <a:t>Lobato, 2006, Alternative Perspectives on the Transfer of Learning: History, Issues, and Challenges for Future Research</a:t>
            </a:r>
          </a:p>
          <a:p>
            <a:r>
              <a:rPr lang="en-US" dirty="0"/>
              <a:t>Lave, 1988, Cognition in practice: Mind, mathematics, and culture in everyday life</a:t>
            </a:r>
          </a:p>
          <a:p>
            <a:r>
              <a:rPr lang="en-US" dirty="0"/>
              <a:t>Lyn </a:t>
            </a:r>
            <a:r>
              <a:rPr lang="en-US" dirty="0" err="1"/>
              <a:t>D.English</a:t>
            </a:r>
            <a:r>
              <a:rPr lang="en-US" dirty="0"/>
              <a:t>, 1997, Mathematical reasoning. Analogies, metaphors and images. </a:t>
            </a:r>
            <a:endParaRPr lang="ru-RU" dirty="0"/>
          </a:p>
          <a:p>
            <a:r>
              <a:rPr lang="ru-RU" dirty="0"/>
              <a:t>Александров И.О., 2006,  Формирование структуры индивидуального знания</a:t>
            </a:r>
          </a:p>
          <a:p>
            <a:r>
              <a:rPr lang="ru-RU" dirty="0"/>
              <a:t>Спиридонов, Логинов, 2017, Феномен переноса в решении мыслительных задач</a:t>
            </a:r>
            <a:endParaRPr lang="en-US" dirty="0"/>
          </a:p>
          <a:p>
            <a:r>
              <a:rPr lang="en-US" dirty="0" err="1"/>
              <a:t>Helden</a:t>
            </a:r>
            <a:r>
              <a:rPr lang="en-US" dirty="0"/>
              <a:t>, Shvarts</a:t>
            </a:r>
            <a:r>
              <a:rPr lang="ru-RU" dirty="0"/>
              <a:t> (в печати)</a:t>
            </a:r>
            <a:r>
              <a:rPr lang="en-US" dirty="0"/>
              <a:t>,  Embodied transfer in mathematics learning</a:t>
            </a:r>
            <a:r>
              <a:rPr lang="ru-RU" dirty="0"/>
              <a:t>: </a:t>
            </a:r>
            <a:r>
              <a:rPr lang="en-US" dirty="0"/>
              <a:t>recognizing a unit circle as sine-graph-builder and anticipating a sine-graph-movement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9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EF07-2760-4025-A3B0-13ECF58B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6BC7-A5AC-4C95-A0AE-DC3298D8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Эксперимент 1 (Пилот)</a:t>
            </a:r>
          </a:p>
          <a:p>
            <a:pPr lvl="1"/>
            <a:r>
              <a:rPr lang="ru-RU" i="1" u="sng" dirty="0"/>
              <a:t>Цель</a:t>
            </a:r>
            <a:r>
              <a:rPr lang="ru-RU" dirty="0"/>
              <a:t> - </a:t>
            </a:r>
            <a:r>
              <a:rPr lang="ru-RU" dirty="0">
                <a:solidFill>
                  <a:schemeClr val="tx1"/>
                </a:solidFill>
              </a:rPr>
              <a:t>исследовать качественно какие действия субъекта сопровождают решения какого уровня переноса (в смысле кол-ва верно решенных задач)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Выборка: 8 не-экспертов (студенты-психологи, ЕГЭ по профильной математике 70-85 баллов), 2 эксперта (мехмат, репетиторы по школьной математике)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Тема: решение неравенств Методом интервалов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ru-RU" dirty="0"/>
          </a:p>
          <a:p>
            <a:r>
              <a:rPr lang="ru-RU" dirty="0"/>
              <a:t>Эксперимент 2</a:t>
            </a:r>
            <a:r>
              <a:rPr lang="en-US" dirty="0"/>
              <a:t> (</a:t>
            </a:r>
            <a:r>
              <a:rPr lang="ru-RU" dirty="0"/>
              <a:t>Исследование на школьниках)</a:t>
            </a:r>
          </a:p>
          <a:p>
            <a:pPr lvl="1"/>
            <a:r>
              <a:rPr lang="ru-RU" i="1" u="sng" dirty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 - исследовать возможность прогнозирования успешности научения (в смысле верно решенных задач) по формальным цифровым следам</a:t>
            </a:r>
          </a:p>
          <a:p>
            <a:pPr lvl="1"/>
            <a:r>
              <a:rPr lang="ru-RU" dirty="0"/>
              <a:t>Выборка: 41 человек, школьники, 9 класс (23 – </a:t>
            </a:r>
            <a:r>
              <a:rPr lang="ru-RU" dirty="0" err="1"/>
              <a:t>маткласс</a:t>
            </a:r>
            <a:r>
              <a:rPr lang="ru-RU" dirty="0"/>
              <a:t>, 18 – обычный)</a:t>
            </a:r>
          </a:p>
          <a:p>
            <a:pPr lvl="1"/>
            <a:r>
              <a:rPr lang="en-US" dirty="0"/>
              <a:t>LMS Moodle, </a:t>
            </a:r>
            <a:r>
              <a:rPr lang="ru-RU" dirty="0"/>
              <a:t>платформа Университет 20.35, </a:t>
            </a:r>
            <a:r>
              <a:rPr lang="en-US" b="0" i="0" dirty="0">
                <a:solidFill>
                  <a:srgbClr val="000000"/>
                </a:solidFill>
                <a:effectLst/>
                <a:hlinkClick r:id="rId2"/>
              </a:rPr>
              <a:t>https://moodle.2035.university/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ru-RU" dirty="0">
                <a:solidFill>
                  <a:srgbClr val="000000"/>
                </a:solidFill>
              </a:rPr>
              <a:t>Тема: решение Квадратичных неравенств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614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254E-DA53-4516-923F-0AD011F2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Пилот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B248-DB43-4E2C-B46C-EDF1D841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1204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Перенос положительный: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dirty="0"/>
              <a:t>Применены полученные на этапе Обучения знания (какие действия)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dirty="0"/>
              <a:t>Верно решена задача (охват верно решенных)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dirty="0"/>
              <a:t>За ограниченное время (2 часа)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A6ACECF8-6CD3-4F09-A9F0-5491E134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00" y="2140453"/>
            <a:ext cx="7377343" cy="4325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B3D95-5EE3-4410-8AD5-BCA7F30EF649}"/>
              </a:ext>
            </a:extLst>
          </p:cNvPr>
          <p:cNvSpPr txBox="1"/>
          <p:nvPr/>
        </p:nvSpPr>
        <p:spPr>
          <a:xfrm>
            <a:off x="6679579" y="1515460"/>
            <a:ext cx="3073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Тема «Метод интервалов»</a:t>
            </a:r>
            <a:endParaRPr lang="en-US" sz="2000" dirty="0"/>
          </a:p>
        </p:txBody>
      </p:sp>
      <p:pic>
        <p:nvPicPr>
          <p:cNvPr id="6" name="Picture 5" descr="A picture containing indoor, sitting, table, desk&#10;&#10;Description automatically generated">
            <a:extLst>
              <a:ext uri="{FF2B5EF4-FFF2-40B4-BE49-F238E27FC236}">
                <a16:creationId xmlns:a16="http://schemas.microsoft.com/office/drawing/2014/main" id="{8D7F382E-6115-4007-A183-F2A9C63BE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77" y="140242"/>
            <a:ext cx="1934386" cy="14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87A3-71F2-45C4-8444-579F25A6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выводы по пилоту. Что считать успешным научением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E60C-3F6F-46D3-B3BD-6DA591CC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Правильность выполнения заданий </a:t>
            </a:r>
          </a:p>
          <a:p>
            <a:pPr lvl="1"/>
            <a:r>
              <a:rPr lang="ru-RU" dirty="0"/>
              <a:t>В большей степени связана не с типом способа решения, а с владением этим способом.</a:t>
            </a:r>
          </a:p>
          <a:p>
            <a:pPr lvl="1"/>
            <a:r>
              <a:rPr lang="ru-RU" dirty="0"/>
              <a:t>Плохой критерий успешности научения – способные ученики применяют «продвинутые» способы решения, но недостаточно ими владеют и делают ошибки, в то время как другие решают «по алгоритму» и ошибок не делают.</a:t>
            </a:r>
          </a:p>
          <a:p>
            <a:r>
              <a:rPr lang="ru-RU" dirty="0">
                <a:solidFill>
                  <a:schemeClr val="accent1"/>
                </a:solidFill>
              </a:rPr>
              <a:t>Уровень применения полученных на этапе Обучения знаний</a:t>
            </a:r>
          </a:p>
          <a:p>
            <a:pPr lvl="1"/>
            <a:r>
              <a:rPr lang="ru-RU" dirty="0"/>
              <a:t>Может отрицательно коррелировать с правильностью выполнения заданий (вышеуказанный пример)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Показатель организации и использования полученных знания в системе знаний</a:t>
            </a:r>
          </a:p>
          <a:p>
            <a:pPr lvl="1"/>
            <a:r>
              <a:rPr lang="ru-RU" dirty="0"/>
              <a:t>Сопровождающие «фоновые» действия присутствуют в опыте успешных решателей.</a:t>
            </a:r>
          </a:p>
          <a:p>
            <a:pPr lvl="2"/>
            <a:r>
              <a:rPr lang="ru-RU" dirty="0"/>
              <a:t>свидетельствуют об </a:t>
            </a:r>
            <a:r>
              <a:rPr lang="ru-RU" b="1" dirty="0">
                <a:solidFill>
                  <a:srgbClr val="0070C0"/>
                </a:solidFill>
              </a:rPr>
              <a:t>интеграции и координации опыта </a:t>
            </a:r>
            <a:r>
              <a:rPr lang="ru-RU" dirty="0"/>
              <a:t>(по Бернштейну)</a:t>
            </a:r>
          </a:p>
          <a:p>
            <a:pPr lvl="2"/>
            <a:r>
              <a:rPr lang="ru-RU" dirty="0"/>
              <a:t>не являются частью способа решения</a:t>
            </a:r>
          </a:p>
          <a:p>
            <a:pPr lvl="2"/>
            <a:r>
              <a:rPr lang="ru-RU" dirty="0"/>
              <a:t>не актуализируются целенаправленно на этапе Обучения</a:t>
            </a:r>
          </a:p>
          <a:p>
            <a:pPr lvl="1"/>
            <a:r>
              <a:rPr lang="ru-RU" dirty="0"/>
              <a:t>Успешный решатель связывает полученные знания с прошлыми для решения задачи (независимо от правильности применения) (интеграция), и избирательно применяет показанный учителем способ решения задачи (координация). Применяет не только то, что было показано на Обучении и делает это не «по шаблону». Хотя это необязательно.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97403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06FFF08-A229-490B-B07E-B3AA7539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75" y="1456063"/>
            <a:ext cx="9788912" cy="49082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74AB44-DB89-434A-BD46-345BE2F2A2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Исследование на школьниках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F34F-E6C5-4137-B1B2-A9F97E57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аналогичные</a:t>
            </a:r>
            <a:endParaRPr lang="en-US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2B478CA-5A09-496D-A986-903FF9C1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5" y="1367225"/>
            <a:ext cx="6601522" cy="4987320"/>
          </a:xfrm>
        </p:spPr>
      </p:pic>
    </p:spTree>
    <p:extLst>
      <p:ext uri="{BB962C8B-B14F-4D97-AF65-F5344CB8AC3E}">
        <p14:creationId xmlns:p14="http://schemas.microsoft.com/office/powerpoint/2010/main" val="14184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945</Words>
  <Application>Microsoft Office PowerPoint</Application>
  <PresentationFormat>Widescreen</PresentationFormat>
  <Paragraphs>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Конструирование образовательных траекторий: перенос по аналогии и Модель радиуса действий.</vt:lpstr>
      <vt:lpstr>Проблема</vt:lpstr>
      <vt:lpstr>Определение</vt:lpstr>
      <vt:lpstr>Литература</vt:lpstr>
      <vt:lpstr>Эксперименты</vt:lpstr>
      <vt:lpstr>Пилот</vt:lpstr>
      <vt:lpstr>Основные выводы по пилоту. Что считать успешным научением ?</vt:lpstr>
      <vt:lpstr>PowerPoint Presentation</vt:lpstr>
      <vt:lpstr>Задачи аналогичные</vt:lpstr>
      <vt:lpstr>Параметры</vt:lpstr>
      <vt:lpstr>Основные выводы по исследованию на школьниках</vt:lpstr>
      <vt:lpstr>Что мы хотим считать успешностью научения ?</vt:lpstr>
      <vt:lpstr>Планы на будущие исследования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 научения. Проблема определения и измерения.</dc:title>
  <dc:creator>Olga Dyatlova</dc:creator>
  <cp:lastModifiedBy>Olga Dyatlova</cp:lastModifiedBy>
  <cp:revision>167</cp:revision>
  <dcterms:created xsi:type="dcterms:W3CDTF">2021-02-15T05:42:40Z</dcterms:created>
  <dcterms:modified xsi:type="dcterms:W3CDTF">2021-03-07T12:02:34Z</dcterms:modified>
</cp:coreProperties>
</file>