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7BA6-DCA7-44FE-8B78-A90345513BE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04C9-208D-41E1-A36A-23996304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7BA6-DCA7-44FE-8B78-A90345513BE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04C9-208D-41E1-A36A-23996304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7BA6-DCA7-44FE-8B78-A90345513BE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04C9-208D-41E1-A36A-23996304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7BA6-DCA7-44FE-8B78-A90345513BE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04C9-208D-41E1-A36A-23996304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7BA6-DCA7-44FE-8B78-A90345513BE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04C9-208D-41E1-A36A-23996304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7BA6-DCA7-44FE-8B78-A90345513BE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04C9-208D-41E1-A36A-23996304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7BA6-DCA7-44FE-8B78-A90345513BE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04C9-208D-41E1-A36A-23996304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7BA6-DCA7-44FE-8B78-A90345513BE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04C9-208D-41E1-A36A-23996304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7BA6-DCA7-44FE-8B78-A90345513BE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04C9-208D-41E1-A36A-23996304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7BA6-DCA7-44FE-8B78-A90345513BE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04C9-208D-41E1-A36A-23996304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7BA6-DCA7-44FE-8B78-A90345513BE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04C9-208D-41E1-A36A-23996304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07BA6-DCA7-44FE-8B78-A90345513BE6}" type="datetimeFigureOut">
              <a:rPr lang="ru-RU" smtClean="0"/>
              <a:pPr/>
              <a:t>09.03.2021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904C9-208D-41E1-A36A-239963046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980728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Особенности </a:t>
            </a:r>
            <a:r>
              <a:rPr lang="ru-RU" sz="4000" dirty="0"/>
              <a:t>движений глаз при восприятии эмоциональных экспрессий лица на материале художественных портретов</a:t>
            </a:r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4725144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Жегалло</a:t>
            </a:r>
            <a:r>
              <a:rPr lang="ru-RU" sz="2400" dirty="0" smtClean="0"/>
              <a:t> Александр Владимирович, кандидат психол. наук</a:t>
            </a:r>
          </a:p>
          <a:p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ZhegalloAV@ipran.ru </a:t>
            </a:r>
            <a:endParaRPr lang="ru-RU" sz="24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000" dirty="0" smtClean="0"/>
              <a:t>Лаборатория познавательных процессов и математической психологии </a:t>
            </a:r>
          </a:p>
          <a:p>
            <a:r>
              <a:rPr lang="ru-RU" sz="2400" dirty="0" smtClean="0"/>
              <a:t>Институт психологии РАН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Публикации:</a:t>
            </a:r>
          </a:p>
          <a:p>
            <a:endParaRPr lang="ru-RU" sz="800" b="1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err="1" smtClean="0"/>
              <a:t>Жегалло</a:t>
            </a:r>
            <a:r>
              <a:rPr lang="ru-RU" sz="2400" dirty="0" smtClean="0"/>
              <a:t> А.В. Принципы </a:t>
            </a:r>
            <a:r>
              <a:rPr lang="ru-RU" sz="2400" dirty="0"/>
              <a:t>сопоставления показателей </a:t>
            </a:r>
            <a:r>
              <a:rPr lang="ru-RU" sz="2400" dirty="0" err="1"/>
              <a:t>окуломоторной</a:t>
            </a:r>
            <a:r>
              <a:rPr lang="ru-RU" sz="2400" dirty="0"/>
              <a:t> активности при рассматривании разных типов изображений эмоциональных </a:t>
            </a:r>
            <a:r>
              <a:rPr lang="ru-RU" sz="2400" dirty="0" smtClean="0"/>
              <a:t>экспрессий  // </a:t>
            </a:r>
            <a:r>
              <a:rPr lang="ru-RU" sz="2400" dirty="0"/>
              <a:t>Отв. ред. А. Л. Журавлёв, М. А. Холодная, П. А. </a:t>
            </a:r>
            <a:r>
              <a:rPr lang="ru-RU" sz="2400" dirty="0" err="1" smtClean="0"/>
              <a:t>Сабадош</a:t>
            </a:r>
            <a:r>
              <a:rPr lang="ru-RU" sz="2400" dirty="0"/>
              <a:t>. – М.: Изд-во «Институт психологии РАН», </a:t>
            </a:r>
            <a:r>
              <a:rPr lang="ru-RU" sz="2400" dirty="0" smtClean="0"/>
              <a:t>2020</a:t>
            </a:r>
            <a:r>
              <a:rPr lang="en-US" sz="2400" dirty="0" smtClean="0"/>
              <a:t>. </a:t>
            </a:r>
            <a:r>
              <a:rPr lang="ru-RU" sz="2400" dirty="0" smtClean="0"/>
              <a:t>С. 1572 – 1581. 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 smtClean="0"/>
              <a:t>Стимульный</a:t>
            </a:r>
            <a:r>
              <a:rPr lang="ru-RU" sz="2400" b="1" dirty="0" smtClean="0"/>
              <a:t> материал</a:t>
            </a:r>
            <a:r>
              <a:rPr lang="ru-RU" sz="2400" dirty="0" smtClean="0"/>
              <a:t>:</a:t>
            </a:r>
            <a:endParaRPr lang="ru-RU" sz="2400" dirty="0" smtClean="0"/>
          </a:p>
        </p:txBody>
      </p:sp>
      <p:pic>
        <p:nvPicPr>
          <p:cNvPr id="6" name="Рисунок 5" descr="DP356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348880"/>
            <a:ext cx="2797032" cy="3240000"/>
          </a:xfrm>
          <a:prstGeom prst="rect">
            <a:avLst/>
          </a:prstGeom>
        </p:spPr>
      </p:pic>
      <p:pic>
        <p:nvPicPr>
          <p:cNvPr id="7" name="Рисунок 6" descr="DP3561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618000"/>
            <a:ext cx="2797032" cy="3240000"/>
          </a:xfrm>
          <a:prstGeom prst="rect">
            <a:avLst/>
          </a:prstGeom>
        </p:spPr>
      </p:pic>
      <p:pic>
        <p:nvPicPr>
          <p:cNvPr id="8" name="Рисунок 7" descr="DP3561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92896"/>
            <a:ext cx="2797032" cy="324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692696"/>
            <a:ext cx="8316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Гравюры </a:t>
            </a:r>
            <a:r>
              <a:rPr lang="en-US" sz="2000" dirty="0" smtClean="0"/>
              <a:t>Jean </a:t>
            </a:r>
            <a:r>
              <a:rPr lang="en-US" sz="2000" dirty="0" err="1" smtClean="0"/>
              <a:t>Audran</a:t>
            </a:r>
            <a:r>
              <a:rPr lang="en-US" sz="2000" dirty="0" smtClean="0"/>
              <a:t> </a:t>
            </a:r>
            <a:r>
              <a:rPr lang="ru-RU" sz="2000" dirty="0" smtClean="0"/>
              <a:t>по рисункам </a:t>
            </a:r>
            <a:r>
              <a:rPr lang="en-US" sz="2000" dirty="0" smtClean="0"/>
              <a:t>Charles Le </a:t>
            </a:r>
            <a:r>
              <a:rPr lang="en-US" sz="2000" dirty="0" err="1" smtClean="0"/>
              <a:t>Brun</a:t>
            </a:r>
            <a:r>
              <a:rPr lang="en-US" sz="2000" dirty="0" smtClean="0"/>
              <a:t> </a:t>
            </a:r>
            <a:r>
              <a:rPr lang="ru-RU" sz="2000" dirty="0" smtClean="0"/>
              <a:t>, </a:t>
            </a:r>
            <a:r>
              <a:rPr lang="en-US" sz="2000" dirty="0" smtClean="0"/>
              <a:t>«Conference de Monsieur le </a:t>
            </a:r>
            <a:r>
              <a:rPr lang="en-US" sz="2000" dirty="0" err="1" smtClean="0"/>
              <a:t>Brun</a:t>
            </a:r>
            <a:r>
              <a:rPr lang="en-US" sz="2000" dirty="0" smtClean="0"/>
              <a:t>, Premier </a:t>
            </a:r>
            <a:r>
              <a:rPr lang="en-US" sz="2000" dirty="0" err="1" smtClean="0"/>
              <a:t>Peintre</a:t>
            </a:r>
            <a:r>
              <a:rPr lang="en-US" sz="2000" dirty="0" smtClean="0"/>
              <a:t> du Roy de France, </a:t>
            </a:r>
            <a:r>
              <a:rPr lang="en-US" sz="2000" dirty="0" err="1" smtClean="0"/>
              <a:t>Chancelier</a:t>
            </a:r>
            <a:r>
              <a:rPr lang="en-US" sz="2000" dirty="0" smtClean="0"/>
              <a:t> Et </a:t>
            </a:r>
            <a:r>
              <a:rPr lang="en-US" sz="2000" dirty="0" err="1" smtClean="0"/>
              <a:t>Directeur</a:t>
            </a:r>
            <a:r>
              <a:rPr lang="en-US" sz="2000" dirty="0" smtClean="0"/>
              <a:t> de </a:t>
            </a:r>
            <a:r>
              <a:rPr lang="en-US" sz="2000" dirty="0" err="1" smtClean="0"/>
              <a:t>l'Academie</a:t>
            </a:r>
            <a:r>
              <a:rPr lang="en-US" sz="2000" dirty="0" smtClean="0"/>
              <a:t> de </a:t>
            </a:r>
            <a:r>
              <a:rPr lang="en-US" sz="2000" dirty="0" err="1" smtClean="0"/>
              <a:t>Peinture</a:t>
            </a:r>
            <a:r>
              <a:rPr lang="en-US" sz="2000" dirty="0" smtClean="0"/>
              <a:t> Et Sculpture, </a:t>
            </a:r>
            <a:r>
              <a:rPr lang="en-US" sz="2000" dirty="0" err="1" smtClean="0"/>
              <a:t>sur</a:t>
            </a:r>
            <a:r>
              <a:rPr lang="en-US" sz="2000" dirty="0" smtClean="0"/>
              <a:t> </a:t>
            </a:r>
            <a:r>
              <a:rPr lang="en-US" sz="2000" dirty="0" err="1" smtClean="0"/>
              <a:t>l'Expression</a:t>
            </a:r>
            <a:r>
              <a:rPr lang="en-US" sz="2000" dirty="0" smtClean="0"/>
              <a:t> </a:t>
            </a:r>
            <a:r>
              <a:rPr lang="en-US" sz="2000" dirty="0" err="1" smtClean="0"/>
              <a:t>generale</a:t>
            </a:r>
            <a:r>
              <a:rPr lang="en-US" sz="2000" dirty="0" smtClean="0"/>
              <a:t> et </a:t>
            </a:r>
            <a:r>
              <a:rPr lang="en-US" sz="2000" dirty="0" err="1" smtClean="0"/>
              <a:t>particulière</a:t>
            </a:r>
            <a:r>
              <a:rPr lang="en-US" sz="2000" dirty="0" smtClean="0"/>
              <a:t>»</a:t>
            </a:r>
            <a:r>
              <a:rPr lang="ru-RU" sz="2000" dirty="0" smtClean="0"/>
              <a:t> (</a:t>
            </a:r>
            <a:r>
              <a:rPr lang="en-US" sz="2000" dirty="0" err="1" smtClean="0"/>
              <a:t>репродукции</a:t>
            </a:r>
            <a:r>
              <a:rPr lang="en-US" sz="2000" dirty="0" smtClean="0"/>
              <a:t> </a:t>
            </a:r>
            <a:r>
              <a:rPr lang="en-US" sz="2000" dirty="0" err="1" smtClean="0"/>
              <a:t>гравюр</a:t>
            </a:r>
            <a:r>
              <a:rPr lang="en-US" sz="2000" dirty="0" smtClean="0"/>
              <a:t> </a:t>
            </a:r>
            <a:r>
              <a:rPr lang="en-US" sz="2000" dirty="0" err="1" smtClean="0"/>
              <a:t>из</a:t>
            </a:r>
            <a:r>
              <a:rPr lang="en-US" sz="2000" dirty="0" smtClean="0"/>
              <a:t> </a:t>
            </a:r>
            <a:r>
              <a:rPr lang="en-US" sz="2000" dirty="0" err="1" smtClean="0"/>
              <a:t>каталога</a:t>
            </a:r>
            <a:r>
              <a:rPr lang="en-US" sz="2000" dirty="0" smtClean="0"/>
              <a:t> </a:t>
            </a:r>
            <a:r>
              <a:rPr lang="en-US" sz="2000" dirty="0" err="1" smtClean="0"/>
              <a:t>выставки</a:t>
            </a:r>
            <a:r>
              <a:rPr lang="en-US" sz="2000" dirty="0" smtClean="0"/>
              <a:t> Metropolitan Museum  «About Face: Human Expression on Paper»</a:t>
            </a:r>
            <a:r>
              <a:rPr lang="ru-RU" sz="2000" dirty="0" smtClean="0"/>
              <a:t> - 16 изображений)</a:t>
            </a:r>
            <a:r>
              <a:rPr lang="en-US" sz="2000" dirty="0" smtClean="0"/>
              <a:t>.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Экспериментальная процедура </a:t>
            </a:r>
            <a:r>
              <a:rPr lang="ru-RU" sz="2400" dirty="0" smtClean="0"/>
              <a:t>:</a:t>
            </a:r>
          </a:p>
          <a:p>
            <a:endParaRPr lang="ru-RU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51520" y="856357"/>
            <a:ext cx="8892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Изображения  884х1024 </a:t>
            </a:r>
            <a:r>
              <a:rPr lang="en-US" sz="2000" dirty="0" err="1" smtClean="0"/>
              <a:t>px</a:t>
            </a:r>
            <a:r>
              <a:rPr lang="en-US" sz="2000" dirty="0" smtClean="0"/>
              <a:t>  </a:t>
            </a:r>
            <a:r>
              <a:rPr lang="ru-RU" sz="2000" dirty="0" smtClean="0"/>
              <a:t>демонстрировались на 17” ЖК экране разрешением 1280х1024, расстояние до экрана – 60 см. </a:t>
            </a:r>
            <a:r>
              <a:rPr lang="en-US" sz="2000" dirty="0" smtClean="0"/>
              <a:t> </a:t>
            </a:r>
            <a:r>
              <a:rPr lang="ru-RU" sz="2000" dirty="0" smtClean="0"/>
              <a:t>Регистрация движений глаз </a:t>
            </a:r>
            <a:r>
              <a:rPr lang="en-US" sz="2000" dirty="0" smtClean="0"/>
              <a:t> - </a:t>
            </a:r>
            <a:r>
              <a:rPr lang="ru-RU" sz="2000" dirty="0" err="1" smtClean="0"/>
              <a:t>айтрекер</a:t>
            </a:r>
            <a:r>
              <a:rPr lang="ru-RU" sz="2000" dirty="0" smtClean="0"/>
              <a:t> </a:t>
            </a:r>
            <a:r>
              <a:rPr lang="en-US" sz="2000" dirty="0" smtClean="0"/>
              <a:t>SMI </a:t>
            </a:r>
            <a:r>
              <a:rPr lang="en-US" sz="2000" dirty="0" err="1" smtClean="0"/>
              <a:t>REDm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Предъявление </a:t>
            </a:r>
            <a:r>
              <a:rPr lang="ru-RU" sz="2000" dirty="0" err="1" smtClean="0"/>
              <a:t>стимульного</a:t>
            </a:r>
            <a:r>
              <a:rPr lang="ru-RU" sz="2000" dirty="0" smtClean="0"/>
              <a:t> материала и регистрация ответов  -  ПО </a:t>
            </a:r>
            <a:r>
              <a:rPr lang="en-US" sz="2000" dirty="0" err="1" smtClean="0"/>
              <a:t>PxLab</a:t>
            </a:r>
            <a:r>
              <a:rPr lang="ru-RU" sz="2000" dirty="0" smtClean="0"/>
              <a:t> </a:t>
            </a:r>
          </a:p>
          <a:p>
            <a:endParaRPr lang="ru-RU" sz="2000" dirty="0" smtClean="0"/>
          </a:p>
          <a:p>
            <a:r>
              <a:rPr lang="ru-RU" sz="2000" dirty="0" smtClean="0"/>
              <a:t>Задача участников исследования состояла в свободном описании эмоционального состояния натурщиков. Время экспозиции – 30 сек. 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Детекция</a:t>
            </a:r>
            <a:r>
              <a:rPr lang="ru-RU" sz="2000" dirty="0" smtClean="0"/>
              <a:t> фиксаций выполнялась с помощью алгоритма </a:t>
            </a:r>
            <a:r>
              <a:rPr lang="en-US" sz="2000" dirty="0" smtClean="0"/>
              <a:t>I</a:t>
            </a:r>
            <a:r>
              <a:rPr lang="ru-RU" sz="2000" dirty="0" smtClean="0"/>
              <a:t>-</a:t>
            </a:r>
            <a:r>
              <a:rPr lang="en-US" sz="2000" dirty="0" smtClean="0"/>
              <a:t>DT</a:t>
            </a:r>
            <a:r>
              <a:rPr lang="ru-RU" sz="2000" dirty="0" smtClean="0"/>
              <a:t> (</a:t>
            </a:r>
            <a:r>
              <a:rPr lang="en-US" sz="2000" dirty="0" smtClean="0"/>
              <a:t>Dispersion Threshold Identification</a:t>
            </a:r>
            <a:r>
              <a:rPr lang="ru-RU" sz="2000" dirty="0" smtClean="0"/>
              <a:t>), минимальная продолжительность фиксации – 6 </a:t>
            </a:r>
            <a:r>
              <a:rPr lang="ru-RU" sz="2000" dirty="0" err="1" smtClean="0"/>
              <a:t>самплов</a:t>
            </a:r>
            <a:r>
              <a:rPr lang="ru-RU" sz="2000" dirty="0" smtClean="0"/>
              <a:t> (50 мс), пороговая дисперсия – 40 </a:t>
            </a:r>
            <a:r>
              <a:rPr lang="ru-RU" sz="2000" dirty="0" err="1" smtClean="0"/>
              <a:t>пх</a:t>
            </a:r>
            <a:r>
              <a:rPr lang="ru-RU" sz="2000" dirty="0" smtClean="0"/>
              <a:t>. </a:t>
            </a:r>
          </a:p>
          <a:p>
            <a:endParaRPr lang="ru-RU" sz="2000" dirty="0" smtClean="0"/>
          </a:p>
          <a:p>
            <a:r>
              <a:rPr lang="ru-RU" sz="2000" dirty="0" smtClean="0"/>
              <a:t>Испытуемые - студенты-психологи московских вузов, всего 29 человек, средний возраст </a:t>
            </a:r>
            <a:r>
              <a:rPr lang="en-US" sz="2000" dirty="0" smtClean="0"/>
              <a:t>m</a:t>
            </a:r>
            <a:r>
              <a:rPr lang="ru-RU" sz="2000" dirty="0" smtClean="0"/>
              <a:t>=23.4 года, </a:t>
            </a:r>
            <a:r>
              <a:rPr lang="en-US" sz="2000" dirty="0" err="1" smtClean="0"/>
              <a:t>sd</a:t>
            </a:r>
            <a:r>
              <a:rPr lang="ru-RU" sz="2000" dirty="0" smtClean="0"/>
              <a:t>=6.7; 13 мужчин, 16 женщин. 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Результаты – согласованность паттернов рассматривания</a:t>
            </a:r>
            <a:r>
              <a:rPr lang="ru-RU" sz="2400" dirty="0" smtClean="0"/>
              <a:t>: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  <p:pic>
        <p:nvPicPr>
          <p:cNvPr id="3" name="Picture 2" descr="D:\Zhegs\Science\20\IPRAS_exp_LeBren\R2\avghm\avghm_DP3561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2847048" cy="3240000"/>
          </a:xfrm>
          <a:prstGeom prst="rect">
            <a:avLst/>
          </a:prstGeom>
          <a:noFill/>
        </p:spPr>
      </p:pic>
      <p:pic>
        <p:nvPicPr>
          <p:cNvPr id="5" name="Picture 3" descr="D:\Zhegs\Science\20\IPRAS_exp_LeBren\R2\avghm\avghm_DP3561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952" y="476672"/>
            <a:ext cx="2847048" cy="3240000"/>
          </a:xfrm>
          <a:prstGeom prst="rect">
            <a:avLst/>
          </a:prstGeom>
          <a:noFill/>
        </p:spPr>
      </p:pic>
      <p:pic>
        <p:nvPicPr>
          <p:cNvPr id="6" name="Picture 4" descr="D:\Zhegs\Science\20\IPRAS_exp_LeBren\R2\avghm\avghm_DP35618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268760"/>
            <a:ext cx="2847048" cy="324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86916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Способ анализа - тепловые карты на регулярной сетке </a:t>
            </a:r>
            <a:r>
              <a:rPr lang="en-US" sz="2000" dirty="0" smtClean="0"/>
              <a:t>~ 40 </a:t>
            </a:r>
            <a:r>
              <a:rPr lang="ru-RU" sz="2000" dirty="0" err="1" smtClean="0"/>
              <a:t>х</a:t>
            </a:r>
            <a:r>
              <a:rPr lang="ru-RU" sz="2000" dirty="0" smtClean="0"/>
              <a:t> 40 </a:t>
            </a:r>
            <a:r>
              <a:rPr lang="en-US" sz="2000" dirty="0" err="1" smtClean="0"/>
              <a:t>px</a:t>
            </a:r>
            <a:r>
              <a:rPr lang="en-US" sz="2000" dirty="0" smtClean="0"/>
              <a:t> </a:t>
            </a:r>
            <a:r>
              <a:rPr lang="ru-RU" sz="2000" dirty="0" smtClean="0"/>
              <a:t>, отражающие плотность распределения взора.  Согласованность способов рассматривания разных  наблюдателей – коэффициент корреляции Пирсона между соответствующими тепловыми картами. 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Результаты – согласованность паттернов рассматривания</a:t>
            </a:r>
            <a:r>
              <a:rPr lang="ru-RU" sz="2400" dirty="0" smtClean="0"/>
              <a:t>:</a:t>
            </a:r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7504" y="692696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Расчет вариативности способов рассматривания: 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Построение усредненной по выборке тепловой карты для каждого изображения.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Расчет корреляции усредненной карты с индивидуальными тепловыми картами</a:t>
            </a:r>
          </a:p>
          <a:p>
            <a:pPr marL="457200" indent="-457200">
              <a:buAutoNum type="arabicPeriod"/>
            </a:pPr>
            <a:endParaRPr lang="ru-RU" sz="2000" dirty="0" smtClean="0"/>
          </a:p>
          <a:p>
            <a:r>
              <a:rPr lang="ru-RU" sz="2000" dirty="0" smtClean="0"/>
              <a:t>Для фотоизображений анфас из базы </a:t>
            </a:r>
            <a:r>
              <a:rPr lang="en-US" sz="2000" dirty="0" smtClean="0"/>
              <a:t>RAFD </a:t>
            </a:r>
            <a:r>
              <a:rPr lang="ru-RU" sz="2000" dirty="0" smtClean="0"/>
              <a:t>  </a:t>
            </a:r>
            <a:r>
              <a:rPr lang="en-US" sz="2000" dirty="0" smtClean="0"/>
              <a:t>m=</a:t>
            </a:r>
            <a:r>
              <a:rPr lang="ru-RU" sz="2000" dirty="0" smtClean="0"/>
              <a:t>0.88, </a:t>
            </a:r>
            <a:r>
              <a:rPr lang="en-US" sz="2000" dirty="0" smtClean="0"/>
              <a:t>IQR</a:t>
            </a:r>
            <a:r>
              <a:rPr lang="ru-RU" sz="2000" dirty="0" smtClean="0"/>
              <a:t> = 0.82 – 0.92</a:t>
            </a:r>
          </a:p>
          <a:p>
            <a:r>
              <a:rPr lang="ru-RU" sz="2000" dirty="0" smtClean="0"/>
              <a:t>Вариативность медианного значения коэффициента корреляции для разных изображений  от 0.81 до 0.92.</a:t>
            </a:r>
          </a:p>
          <a:p>
            <a:endParaRPr lang="en-US" sz="2000" dirty="0" smtClean="0"/>
          </a:p>
          <a:p>
            <a:r>
              <a:rPr lang="ru-RU" sz="2000" dirty="0" smtClean="0"/>
              <a:t>Для изображений гравюр </a:t>
            </a:r>
            <a:r>
              <a:rPr lang="en-US" sz="2000" dirty="0" smtClean="0"/>
              <a:t>Jean </a:t>
            </a:r>
            <a:r>
              <a:rPr lang="en-US" sz="2000" dirty="0" err="1" smtClean="0"/>
              <a:t>Audran</a:t>
            </a:r>
            <a:r>
              <a:rPr lang="en-US" sz="2000" dirty="0" smtClean="0"/>
              <a:t> </a:t>
            </a:r>
            <a:r>
              <a:rPr lang="ru-RU" sz="2000" dirty="0" smtClean="0"/>
              <a:t>0.88, </a:t>
            </a:r>
            <a:r>
              <a:rPr lang="en-US" sz="2000" dirty="0" smtClean="0"/>
              <a:t>IQR</a:t>
            </a:r>
            <a:r>
              <a:rPr lang="ru-RU" sz="2000" dirty="0" smtClean="0"/>
              <a:t> = 0.82 – 0.93</a:t>
            </a:r>
          </a:p>
          <a:p>
            <a:r>
              <a:rPr lang="ru-RU" sz="2000" dirty="0" smtClean="0"/>
              <a:t>Вариативность медианного значения коэффициента корреляции для  разных изображений – от 0.83 до 0.91.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941168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Рассматривание статических изображений лица разных типов характеризуется одинаково высокой когерентностью паттернов рассматривания </a:t>
            </a:r>
            <a:endParaRPr lang="ru-RU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0"/>
            <a:ext cx="7308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Результаты – параметры движений глаз</a:t>
            </a:r>
          </a:p>
          <a:p>
            <a:endParaRPr lang="ru-RU" sz="800" b="1" dirty="0"/>
          </a:p>
          <a:p>
            <a:r>
              <a:rPr lang="ru-RU" sz="2000" dirty="0"/>
              <a:t>Распределение продолжительности фиксаций имеет бимодальный вид с максимумами продолжительности, соответствующими продолжительности 50 – 100 мс и 200-250 мс. Медианная продолжительность фиксаций составляет 258 мс, </a:t>
            </a:r>
            <a:r>
              <a:rPr lang="ru-RU" sz="2000" dirty="0" err="1"/>
              <a:t>межквартильный</a:t>
            </a:r>
            <a:r>
              <a:rPr lang="ru-RU" sz="2000" dirty="0"/>
              <a:t> размах от 166 мс до 400 </a:t>
            </a:r>
            <a:r>
              <a:rPr lang="ru-RU" sz="2000" dirty="0" smtClean="0"/>
              <a:t>мс. </a:t>
            </a:r>
          </a:p>
          <a:p>
            <a:endParaRPr lang="ru-RU" sz="800" dirty="0"/>
          </a:p>
          <a:p>
            <a:r>
              <a:rPr lang="ru-RU" sz="2000" dirty="0" smtClean="0"/>
              <a:t>Индивидуальная вариативность медианной продолжительности фиксаций составляет от 166 до 400 мс.</a:t>
            </a:r>
          </a:p>
          <a:p>
            <a:endParaRPr lang="ru-RU" sz="2000" dirty="0" smtClean="0"/>
          </a:p>
        </p:txBody>
      </p:sp>
      <p:pic>
        <p:nvPicPr>
          <p:cNvPr id="5" name="Рисунок 4" descr="ris_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89648"/>
            <a:ext cx="4608512" cy="3168352"/>
          </a:xfrm>
          <a:prstGeom prst="rect">
            <a:avLst/>
          </a:prstGeom>
        </p:spPr>
      </p:pic>
      <p:pic>
        <p:nvPicPr>
          <p:cNvPr id="6" name="Рисунок 5" descr="ris_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1472" y="2924944"/>
            <a:ext cx="475252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0"/>
            <a:ext cx="7308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Результаты – параметры движений глаз</a:t>
            </a:r>
          </a:p>
          <a:p>
            <a:endParaRPr lang="ru-RU" sz="800" b="1" dirty="0"/>
          </a:p>
          <a:p>
            <a:r>
              <a:rPr lang="ru-RU" sz="2000" dirty="0"/>
              <a:t>Распределение амплитуд фиксаций имеет максимумы в диапазонах 0.4° - 0.6° и 1.2° – 1.6°; медианная амплитуда 2.5°, </a:t>
            </a:r>
            <a:r>
              <a:rPr lang="ru-RU" sz="2000" dirty="0" err="1"/>
              <a:t>межквартильный</a:t>
            </a:r>
            <a:r>
              <a:rPr lang="ru-RU" sz="2000" dirty="0"/>
              <a:t> размах 1.3° - 4.4</a:t>
            </a:r>
            <a:r>
              <a:rPr lang="ru-RU" sz="2000" dirty="0" smtClean="0"/>
              <a:t>°</a:t>
            </a:r>
          </a:p>
          <a:p>
            <a:endParaRPr lang="ru-RU" sz="800" dirty="0"/>
          </a:p>
          <a:p>
            <a:r>
              <a:rPr lang="ru-RU" sz="2000" dirty="0"/>
              <a:t>Индивидуальная вариативность медианной амплитуды </a:t>
            </a:r>
            <a:r>
              <a:rPr lang="ru-RU" sz="2000" dirty="0" err="1"/>
              <a:t>саккад</a:t>
            </a:r>
            <a:r>
              <a:rPr lang="ru-RU" sz="2000" dirty="0"/>
              <a:t> составляет от 1.6° до 4.8°</a:t>
            </a:r>
            <a:endParaRPr lang="ru-RU" sz="2000" dirty="0" smtClean="0"/>
          </a:p>
        </p:txBody>
      </p:sp>
      <p:pic>
        <p:nvPicPr>
          <p:cNvPr id="5" name="Рисунок 4" descr="ris_0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96952"/>
            <a:ext cx="4499992" cy="3412980"/>
          </a:xfrm>
          <a:prstGeom prst="rect">
            <a:avLst/>
          </a:prstGeom>
        </p:spPr>
      </p:pic>
      <p:pic>
        <p:nvPicPr>
          <p:cNvPr id="7" name="Рисунок 6" descr="ris_05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3928" y="2420888"/>
            <a:ext cx="4824536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Результаты – параметры движений </a:t>
            </a:r>
            <a:r>
              <a:rPr lang="ru-RU" sz="2400" b="1" dirty="0" smtClean="0"/>
              <a:t>глаз</a:t>
            </a:r>
            <a:r>
              <a:rPr lang="en-US" sz="2400" b="1" dirty="0" smtClean="0"/>
              <a:t>:</a:t>
            </a:r>
            <a:endParaRPr lang="ru-RU" sz="2400" b="1" dirty="0" smtClean="0"/>
          </a:p>
          <a:p>
            <a:endParaRPr lang="ru-RU" sz="800" b="1" dirty="0"/>
          </a:p>
          <a:p>
            <a:endParaRPr lang="en-US" sz="2000" dirty="0" smtClean="0"/>
          </a:p>
          <a:p>
            <a:r>
              <a:rPr lang="ru-RU" sz="2000" dirty="0" smtClean="0"/>
              <a:t>Анализ </a:t>
            </a:r>
            <a:r>
              <a:rPr lang="ru-RU" sz="2000" dirty="0" smtClean="0"/>
              <a:t>соотношения продолжительности фиксаций и амплитуды предшествующих </a:t>
            </a:r>
            <a:r>
              <a:rPr lang="ru-RU" sz="2000" dirty="0" err="1" smtClean="0"/>
              <a:t>саккад</a:t>
            </a:r>
            <a:r>
              <a:rPr lang="ru-RU" sz="2000" dirty="0" smtClean="0"/>
              <a:t> показывает слабо выраженный максимум амплитуды </a:t>
            </a:r>
            <a:r>
              <a:rPr lang="ru-RU" sz="2000" dirty="0" err="1" smtClean="0"/>
              <a:t>саккад</a:t>
            </a:r>
            <a:r>
              <a:rPr lang="ru-RU" sz="2000" dirty="0" smtClean="0"/>
              <a:t> для фиксаций продолжительностью 260 мс – 540 мс.</a:t>
            </a:r>
          </a:p>
        </p:txBody>
      </p:sp>
      <p:pic>
        <p:nvPicPr>
          <p:cNvPr id="8" name="Рисунок 7" descr="ris_0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2564904"/>
            <a:ext cx="5760640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Выводы:</a:t>
            </a:r>
          </a:p>
          <a:p>
            <a:endParaRPr lang="ru-RU" sz="800" b="1" dirty="0"/>
          </a:p>
          <a:p>
            <a:endParaRPr lang="en-US" sz="2000" dirty="0" smtClean="0"/>
          </a:p>
          <a:p>
            <a:r>
              <a:rPr lang="ru-RU" sz="2000" dirty="0" smtClean="0"/>
              <a:t>Рассматривание </a:t>
            </a:r>
            <a:r>
              <a:rPr lang="ru-RU" sz="2000" dirty="0"/>
              <a:t>художественных изображений лица подчиняется выявленным ранее </a:t>
            </a:r>
            <a:r>
              <a:rPr lang="ru-RU" sz="2000" dirty="0" smtClean="0"/>
              <a:t>для стандартизованных фотоизображений закономерностям </a:t>
            </a:r>
            <a:r>
              <a:rPr lang="ru-RU" sz="2000" dirty="0"/>
              <a:t>с учетом некоторого увеличения угловых размеров изображения</a:t>
            </a:r>
            <a:r>
              <a:rPr lang="ru-RU" sz="2000" dirty="0" smtClean="0"/>
              <a:t>.</a:t>
            </a:r>
          </a:p>
          <a:p>
            <a:endParaRPr lang="ru-RU" sz="2000" b="1" dirty="0"/>
          </a:p>
          <a:p>
            <a:r>
              <a:rPr lang="ru-RU" sz="2000" dirty="0" smtClean="0"/>
              <a:t>Рассматривание </a:t>
            </a:r>
            <a:r>
              <a:rPr lang="ru-RU" sz="2000" dirty="0"/>
              <a:t>статических изображений лица разных типов характеризуется одинаковой и при этом высокой когерентностью паттернов </a:t>
            </a:r>
            <a:r>
              <a:rPr lang="ru-RU" sz="2000" dirty="0" smtClean="0"/>
              <a:t>рассматривания.</a:t>
            </a:r>
          </a:p>
          <a:p>
            <a:endParaRPr lang="ru-RU" sz="800" b="1" dirty="0" smtClean="0"/>
          </a:p>
          <a:p>
            <a:endParaRPr lang="ru-RU" sz="800" b="1" dirty="0"/>
          </a:p>
          <a:p>
            <a:endParaRPr lang="ru-RU" sz="800" b="1" dirty="0"/>
          </a:p>
          <a:p>
            <a:pPr algn="just"/>
            <a:r>
              <a:rPr lang="ru-RU" sz="2400" b="1" dirty="0" smtClean="0"/>
              <a:t>Использованный в исследовании </a:t>
            </a:r>
            <a:r>
              <a:rPr lang="ru-RU" sz="2400" b="1" dirty="0" err="1" smtClean="0"/>
              <a:t>стимульный</a:t>
            </a:r>
            <a:r>
              <a:rPr lang="ru-RU" sz="2400" b="1" dirty="0" smtClean="0"/>
              <a:t> материал (нормативные художественные изображения эмоциональных экспрессий) находится в пределах наших адаптивных возможностей восприятия эмоциональных экспрессий лица, обеспечиваемых  действующими механизмами, сформировавшимися в онтогенезе.</a:t>
            </a:r>
            <a:endParaRPr lang="ru-RU" sz="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592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Alexander Zhegallo</dc:creator>
  <cp:lastModifiedBy>Alexander Zhegallo</cp:lastModifiedBy>
  <cp:revision>17</cp:revision>
  <dcterms:created xsi:type="dcterms:W3CDTF">2021-03-09T17:56:23Z</dcterms:created>
  <dcterms:modified xsi:type="dcterms:W3CDTF">2021-03-09T19:05:17Z</dcterms:modified>
</cp:coreProperties>
</file>