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0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5D8C-7C1F-466B-A61B-4705077ABA5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27B-2ACE-4D63-A2AE-47CFE0F39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1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5D8C-7C1F-466B-A61B-4705077ABA5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27B-2ACE-4D63-A2AE-47CFE0F39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30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5D8C-7C1F-466B-A61B-4705077ABA5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27B-2ACE-4D63-A2AE-47CFE0F39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52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5D8C-7C1F-466B-A61B-4705077ABA5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27B-2ACE-4D63-A2AE-47CFE0F39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11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5D8C-7C1F-466B-A61B-4705077ABA5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27B-2ACE-4D63-A2AE-47CFE0F39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64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5D8C-7C1F-466B-A61B-4705077ABA5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27B-2ACE-4D63-A2AE-47CFE0F39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62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5D8C-7C1F-466B-A61B-4705077ABA5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27B-2ACE-4D63-A2AE-47CFE0F39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76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5D8C-7C1F-466B-A61B-4705077ABA5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27B-2ACE-4D63-A2AE-47CFE0F39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90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5D8C-7C1F-466B-A61B-4705077ABA5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27B-2ACE-4D63-A2AE-47CFE0F39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94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5D8C-7C1F-466B-A61B-4705077ABA5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27B-2ACE-4D63-A2AE-47CFE0F39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1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5D8C-7C1F-466B-A61B-4705077ABA5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27B-2ACE-4D63-A2AE-47CFE0F39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B5D8C-7C1F-466B-A61B-4705077ABA55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B227B-2ACE-4D63-A2AE-47CFE0F39A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7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10" y="164217"/>
            <a:ext cx="1136468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           </a:t>
            </a:r>
            <a:r>
              <a:rPr lang="ru-RU" sz="2400" dirty="0" smtClean="0"/>
              <a:t>Соотношение между характеристиками </a:t>
            </a:r>
            <a:r>
              <a:rPr lang="ru-RU" sz="2400" dirty="0" smtClean="0"/>
              <a:t>реализации </a:t>
            </a:r>
            <a:endParaRPr lang="ru-RU" sz="2400" dirty="0"/>
          </a:p>
          <a:p>
            <a:pPr algn="ctr"/>
            <a:r>
              <a:rPr lang="ru-RU" sz="2400" dirty="0" smtClean="0"/>
              <a:t>    инструментального</a:t>
            </a:r>
            <a:r>
              <a:rPr lang="ru-RU" sz="2400" dirty="0" smtClean="0"/>
              <a:t> </a:t>
            </a:r>
            <a:r>
              <a:rPr lang="ru-RU" sz="2400" dirty="0" smtClean="0"/>
              <a:t>пищедобывательного </a:t>
            </a:r>
            <a:r>
              <a:rPr lang="ru-RU" sz="2400" dirty="0" smtClean="0"/>
              <a:t>поведения и </a:t>
            </a:r>
            <a:r>
              <a:rPr lang="ru-RU" sz="2400" dirty="0" smtClean="0">
                <a:cs typeface="Calibri" panose="020F0502020204030204" pitchFamily="34" charset="0"/>
              </a:rPr>
              <a:t>показателями, отражающими количество отношений между элементами структуры индивидуального опыта </a:t>
            </a:r>
            <a:endParaRPr lang="ru-RU" sz="24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Кузина </a:t>
            </a:r>
            <a:r>
              <a:rPr lang="ru-RU" dirty="0" smtClean="0"/>
              <a:t>Е.А*., </a:t>
            </a:r>
            <a:r>
              <a:rPr lang="ru-RU" dirty="0" err="1" smtClean="0"/>
              <a:t>Горкин</a:t>
            </a:r>
            <a:r>
              <a:rPr lang="ru-RU" dirty="0" smtClean="0"/>
              <a:t> А.Г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Институт психологии РАН, лаборатория </a:t>
            </a:r>
          </a:p>
          <a:p>
            <a:r>
              <a:rPr lang="ru-RU" dirty="0" smtClean="0"/>
              <a:t>психофизиологии им. В.Б. </a:t>
            </a:r>
            <a:r>
              <a:rPr lang="ru-RU" dirty="0" err="1" smtClean="0"/>
              <a:t>Швыркова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414163"/>
              </p:ext>
            </p:extLst>
          </p:nvPr>
        </p:nvGraphicFramePr>
        <p:xfrm>
          <a:off x="4478326" y="2106535"/>
          <a:ext cx="6143381" cy="461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Graph" r:id="rId3" imgW="6657840" imgH="4991040" progId="STATISTICA.Graph">
                  <p:embed/>
                </p:oleObj>
              </mc:Choice>
              <mc:Fallback>
                <p:oleObj name="Graph" r:id="rId3" imgW="6657840" imgH="4991040" progId="STATISTICA.Graph">
                  <p:embed/>
                  <p:pic>
                    <p:nvPicPr>
                      <p:cNvPr id="112" name="Объект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326" y="2106535"/>
                        <a:ext cx="6143381" cy="461412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261536" y="5715836"/>
            <a:ext cx="1028700" cy="64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284396" y="5670116"/>
            <a:ext cx="2640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и</a:t>
            </a:r>
            <a:r>
              <a:rPr lang="ru-RU" sz="1400" dirty="0" smtClean="0"/>
              <a:t>ндексы структурированности  активности нейронов</a:t>
            </a:r>
            <a:endParaRPr lang="ru-RU" sz="1400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9215816" y="5772986"/>
            <a:ext cx="122494" cy="32004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261536" y="6120738"/>
            <a:ext cx="1516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</a:t>
            </a:r>
            <a:r>
              <a:rPr lang="ru-RU" sz="1400" dirty="0" smtClean="0"/>
              <a:t>оли ошибок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43668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5208" y="0"/>
            <a:ext cx="23085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Заключение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" y="653224"/>
            <a:ext cx="11818619" cy="592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ct val="100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выраженной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межиндивидуальной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вариативности характеристик выполнения нового инструментального поведения и показателей структурированности нейронной активности в ЦП, между выбранными переменными была обнаружена высоко достоверная корреляция. </a:t>
            </a:r>
          </a:p>
          <a:p>
            <a:pPr marL="457200" indent="-457200">
              <a:spcBef>
                <a:spcPct val="10000"/>
              </a:spcBef>
              <a:spcAft>
                <a:spcPts val="1200"/>
              </a:spcAft>
              <a:buBlip>
                <a:blip r:embed="rId2"/>
              </a:buBlip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Между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параметрами поведения и нейронной активности была выявлена значимая отрицательная взаимосвязь, которая была характерна только для предложенного нами показателя структурированности нейронной активности, основанного на попарных сравнениях частоты активности нейронов в поведенческих актах.</a:t>
            </a:r>
          </a:p>
          <a:p>
            <a:pPr marL="352425" indent="-352425">
              <a:spcBef>
                <a:spcPct val="10000"/>
              </a:spcBef>
              <a:buBlip>
                <a:blip r:embed="rId2"/>
              </a:buBlip>
              <a:defRPr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 Для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навыков, выученных первым и вторым в истории обучения,  полученные закономерности выполнялись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по-    разному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: если для первого по порядку обучения цикла меньшей длительности и вариативности времени выполнения поведенческого цикла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также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соответствовала б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льшая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структурированност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ь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активности нейронов (но с меньшей достоверностью), то для второго цикла эта закономерность была слабо выражена и не достигала значимой корреляции. </a:t>
            </a:r>
          </a:p>
          <a:p>
            <a:pPr marL="352425">
              <a:spcBef>
                <a:spcPct val="10000"/>
              </a:spcBef>
              <a:spcAft>
                <a:spcPts val="1200"/>
              </a:spcAft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Таким образом, это может свидетельствовать о том, что такой показатель, как структурированность нейронной активности оказывается больше связан с общей структурой пищедобывательного домена опыта, а не с отдельными его составляющими. </a:t>
            </a:r>
          </a:p>
          <a:p>
            <a:pPr marL="352425" indent="-352425">
              <a:spcBef>
                <a:spcPct val="10000"/>
              </a:spcBef>
              <a:buBlip>
                <a:blip r:embed="rId2"/>
              </a:buBlip>
              <a:tabLst>
                <a:tab pos="352425" algn="l"/>
              </a:tabLst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Если предположить, что показатель структурированности может отражать усредненное число отношений компонентов опыта (см. Введение) в индивидуальном домене памяти индивида, то была обнаружена положительная взаимосвязь между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дифференцированностью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структуры опыта в новом пищедобывательном домене животных и поведенческими характеристиками «эффективности» выполнения выученного поведения в целом. 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56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8058" y="205740"/>
            <a:ext cx="230853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ru-RU" sz="28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Литература</a:t>
            </a:r>
            <a:endParaRPr lang="ru-RU" sz="2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590" y="1670494"/>
            <a:ext cx="1181861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813">
              <a:spcBef>
                <a:spcPts val="0"/>
              </a:spcBef>
              <a:spcAft>
                <a:spcPts val="1200"/>
              </a:spcAft>
            </a:pP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Александров И.О., Максимова Н.Е.,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Горкин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А.Г., Шевченко Д.Г., Тихомирова И. В., Филиппова Е. В., Никитин Ю. Б.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Комплексное исследование структуры индивидуального знания. Психол. Журн. 1999. 20(1): 49-69.</a:t>
            </a:r>
            <a:endParaRPr lang="ru-RU" altLang="ru-RU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alt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Горкин</a:t>
            </a:r>
            <a:r>
              <a:rPr lang="ru-RU" alt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А.Г., Кузина Е.А., </a:t>
            </a:r>
            <a:r>
              <a:rPr lang="ru-RU" alt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Ивлиева</a:t>
            </a:r>
            <a:r>
              <a:rPr lang="ru-RU" alt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Н.П., Соловьева О.А., Александров Ю.И. </a:t>
            </a: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Паттерны активности нейронов </a:t>
            </a:r>
            <a:r>
              <a:rPr lang="ru-RU" alt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ретросплениальной</a:t>
            </a: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 области коры в инструментальном пищедобывательном поведении у крыс разного возраста. </a:t>
            </a:r>
            <a:r>
              <a:rPr lang="ru-RU" alt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жВНД</a:t>
            </a: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. 2017. </a:t>
            </a:r>
            <a:r>
              <a:rPr lang="en-US" altLang="ru-RU" dirty="0">
                <a:latin typeface="Calibri" panose="020F0502020204030204" pitchFamily="34" charset="0"/>
                <a:cs typeface="Calibri" panose="020F0502020204030204" pitchFamily="34" charset="0"/>
              </a:rPr>
              <a:t>V. </a:t>
            </a: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67(3</a:t>
            </a:r>
            <a:r>
              <a:rPr lang="en-US" altLang="ru-RU" dirty="0">
                <a:latin typeface="Calibri" panose="020F0502020204030204" pitchFamily="34" charset="0"/>
                <a:cs typeface="Calibri" panose="020F0502020204030204" pitchFamily="34" charset="0"/>
              </a:rPr>
              <a:t>). P.</a:t>
            </a: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 1-7</a:t>
            </a:r>
            <a:r>
              <a:rPr lang="en-US" altLang="ru-RU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alt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altLang="ru-RU" i="1" dirty="0">
                <a:latin typeface="Calibri" panose="020F0502020204030204" pitchFamily="34" charset="0"/>
                <a:cs typeface="Calibri" panose="020F0502020204030204" pitchFamily="34" charset="0"/>
              </a:rPr>
              <a:t>Кузина Е.А., Александров, Ю.И. </a:t>
            </a: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Особенности нейронного обеспечения инструментального поведения, сформированного одно-и многоэтапным способами, </a:t>
            </a:r>
            <a:r>
              <a:rPr lang="ru-RU" alt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жВНД</a:t>
            </a: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, 2019. Т. 69. №5, </a:t>
            </a:r>
            <a:r>
              <a:rPr lang="en-US" altLang="ru-RU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. 601-617.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Alexandrov</a:t>
            </a:r>
            <a:r>
              <a:rPr lang="en-US" alt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Yu.I</a:t>
            </a:r>
            <a:r>
              <a:rPr lang="en-US" altLang="ru-RU" i="1" dirty="0">
                <a:latin typeface="Calibri" panose="020F0502020204030204" pitchFamily="34" charset="0"/>
                <a:cs typeface="Calibri" panose="020F0502020204030204" pitchFamily="34" charset="0"/>
              </a:rPr>
              <a:t>., </a:t>
            </a:r>
            <a:r>
              <a:rPr lang="en-US" alt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Sozinov</a:t>
            </a:r>
            <a:r>
              <a:rPr lang="en-US" alt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A.A., </a:t>
            </a:r>
            <a:r>
              <a:rPr lang="en-US" alt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Svarnik</a:t>
            </a:r>
            <a:r>
              <a:rPr lang="en-US" alt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O.E., </a:t>
            </a:r>
            <a:r>
              <a:rPr lang="en-US" alt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Gorkin</a:t>
            </a:r>
            <a:r>
              <a:rPr lang="en-US" alt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A.G., </a:t>
            </a:r>
            <a:r>
              <a:rPr lang="en-US" alt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Kuzina</a:t>
            </a:r>
            <a:r>
              <a:rPr lang="en-US" alt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E.A., </a:t>
            </a:r>
            <a:r>
              <a:rPr lang="en-US" alt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Gavrilov</a:t>
            </a:r>
            <a:r>
              <a:rPr lang="en-US" alt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V.V.  </a:t>
            </a:r>
            <a:r>
              <a:rPr lang="en-US" altLang="ru-RU" dirty="0">
                <a:latin typeface="Calibri" panose="020F0502020204030204" pitchFamily="34" charset="0"/>
                <a:cs typeface="Calibri" panose="020F0502020204030204" pitchFamily="34" charset="0"/>
              </a:rPr>
              <a:t>Neuronal Bases of Systemic Organization of Behavior // Systems Neuroscience, Advances in Neurobiology. A. Cheung-Hoi Yu, L. Li (eds.). 2018. V. 21. P. 1-33</a:t>
            </a: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i="1" dirty="0">
                <a:latin typeface="Calibri" panose="020F0502020204030204" pitchFamily="34" charset="0"/>
                <a:cs typeface="Calibri" panose="020F0502020204030204" pitchFamily="34" charset="0"/>
              </a:rPr>
              <a:t>McKenzie S., Keene C.S., Farovik A., Bladon J., Place R., et al. </a:t>
            </a:r>
            <a:r>
              <a:rPr lang="en-US" altLang="ru-RU" dirty="0">
                <a:latin typeface="Calibri" panose="020F0502020204030204" pitchFamily="34" charset="0"/>
                <a:cs typeface="Calibri" panose="020F0502020204030204" pitchFamily="34" charset="0"/>
              </a:rPr>
              <a:t>Representation of memories in the cortical-hippocampal system: Results from the application of population similarity analyses. </a:t>
            </a:r>
            <a:r>
              <a:rPr lang="en-US" alt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Neurobiol</a:t>
            </a:r>
            <a:r>
              <a:rPr lang="en-US" altLang="ru-RU" dirty="0">
                <a:latin typeface="Calibri" panose="020F0502020204030204" pitchFamily="34" charset="0"/>
                <a:cs typeface="Calibri" panose="020F0502020204030204" pitchFamily="34" charset="0"/>
              </a:rPr>
              <a:t>. Learn. Mem. 2016. V. 134, P. 178–91</a:t>
            </a: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362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6114" y="360470"/>
            <a:ext cx="1187268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Структура опыта индивида может быть описана через наборы компонентов, представленных функциональными системами целостных взаимодействий организма со средой (поведенческих актов),  и отношениями между компонентами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Швырков, 1995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 экспериментальных исследованиях на животных компоненты опыта реконструируются на основе классификации активности групп нейронов, специализированных относительно конкретных актов поведения. А отношения – через закономерности активности специализированных нейронов в других актах анализируемого поведения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Александров и др., 1999; Швырков, 1995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Нейроны, специализированные относительно систем разного возраста, вовлекаются в формирование нового поведенческого акта неравномерно. Феноменологически это проявляется в том, что значительная часть корковых нейронов имеет закономерные, но не специфические (постоянные) активации в изучаемом поведении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Alexandrov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et al.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2018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McKenzie et al., 2018)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Была показана связь показателя неравномерности частоты активности в актах </a:t>
            </a:r>
            <a:r>
              <a:rPr lang="ru-RU" b="1" i="1" dirty="0">
                <a:latin typeface="Calibri" panose="020F0502020204030204" pitchFamily="34" charset="0"/>
                <a:cs typeface="Calibri" panose="020F0502020204030204" pitchFamily="34" charset="0"/>
              </a:rPr>
              <a:t>циклического поведения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ЦП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) у разных групп нейронов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ретросплениальной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коры с дифференцированностью нового домена опыта животных (Кузина, Александров, 2019).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На основе результатов исследования особенностей нейронного обеспечения сходного инструментального поведения у животных разного возраста было сделано предположение о том, что количество достоверных различий между активностью нейрона в разных актах ЦП может быть использовано в качестве косвенного показателя количества отношений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элементов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опыта, представленных в активности нейрона (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Горкин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 др., 2017). </a:t>
            </a:r>
          </a:p>
          <a:p>
            <a:pPr marL="457200" indent="-457200">
              <a:buBlip>
                <a:blip r:embed="rId2"/>
              </a:buBlip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Эти показатели отражают  </a:t>
            </a:r>
            <a:r>
              <a:rPr lang="ru-RU" b="1" i="1" dirty="0">
                <a:latin typeface="Calibri" panose="020F0502020204030204" pitchFamily="34" charset="0"/>
                <a:cs typeface="Calibri" panose="020F0502020204030204" pitchFamily="34" charset="0"/>
              </a:rPr>
              <a:t>структурированность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активности клеток при реализации поведения. </a:t>
            </a:r>
          </a:p>
          <a:p>
            <a:pPr marL="457200" indent="-457200">
              <a:buBlip>
                <a:blip r:embed="rId3"/>
              </a:buBlip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Есть ли связь  и какая между характеристиками поведения и  показателями структурированности активности корковых нейронов?</a:t>
            </a:r>
          </a:p>
        </p:txBody>
      </p:sp>
    </p:spTree>
    <p:extLst>
      <p:ext uri="{BB962C8B-B14F-4D97-AF65-F5344CB8AC3E}">
        <p14:creationId xmlns:p14="http://schemas.microsoft.com/office/powerpoint/2010/main" val="271717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0362" y="261258"/>
            <a:ext cx="191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Методика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48" y="911269"/>
            <a:ext cx="4117784" cy="29350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90362" y="1409281"/>
            <a:ext cx="71419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Испытуемые: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Самцы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крыс линии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Long-Evans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(n=8, 7-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месяца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Поведенческая модель: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Циклическое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пищедобывательное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поведение (ЦП).</a:t>
            </a:r>
          </a:p>
          <a:p>
            <a:r>
              <a:rPr lang="ru-RU" sz="2000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Процедура: 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 сессия = 10-15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циклов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 левой (</a:t>
            </a:r>
            <a:r>
              <a:rPr lang="ru-RU" sz="2000" dirty="0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 и правой(</a:t>
            </a:r>
            <a:r>
              <a:rPr lang="ru-RU" sz="2000" dirty="0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 стороне с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нажатием на педаль для получения пищи из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кормушки.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378" y="4254309"/>
            <a:ext cx="112835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Обучение</a:t>
            </a:r>
            <a:r>
              <a:rPr lang="ru-RU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Первому навыку все крысы обучались по отдельным этапам: 1) подход и захват пищи из кормушки, 2) отход от кормушки, 3) подход к педали, 4) нажатие на педаль.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Один этап = 1 сессия обучения в день.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Второй навык – цикл с нажатием на педаль и захватом пищи из кормушки на другой стороне камеры - за один этап.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Последний этап обучения – смены эффективных сторон каждые 10-15 циклов.  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6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64" y="606589"/>
            <a:ext cx="2500018" cy="2673097"/>
          </a:xfrm>
          <a:prstGeom prst="rect">
            <a:avLst/>
          </a:prstGeom>
        </p:spPr>
      </p:pic>
      <p:cxnSp>
        <p:nvCxnSpPr>
          <p:cNvPr id="3" name="Прямая со стрелкой 2"/>
          <p:cNvCxnSpPr/>
          <p:nvPr/>
        </p:nvCxnSpPr>
        <p:spPr>
          <a:xfrm>
            <a:off x="1973920" y="1834604"/>
            <a:ext cx="59694" cy="21706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20038" y="997421"/>
            <a:ext cx="83477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Активность отдельных нейронов 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ретросплениальной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дисгранулярной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коры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(A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P = 4.5–5; L=1.1-1.2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регистрировали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с помощью стеклянных 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микроэлекродов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2-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ом на частоте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кГц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во время реализации ЦП.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Каждый пищедобывательный цикл был поделен на 5 поведенческих актов, соответствующих стадиям обучения первому навыку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0362" y="261258"/>
            <a:ext cx="191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Методика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8548" y="3413365"/>
                <a:ext cx="11710736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ru-RU" sz="2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У всех нейронов рассчитывали частоту импульсной активности в каждом из 10 актов ЦП (5 на левой и 5 на правой сторонах камеры). Если частота нейрона во всех реализациях какого-либо акта была в 1,5 раза выше, чем средняя частота за все время сессии регистрации, такие нейроны относили к специализированным относительно ЦП.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ru-RU" sz="2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Неравномерность частоты активности в 10 актах (непараметрический критерий Фридмана). </a:t>
                </a:r>
                <a:r>
                  <a:rPr lang="ru-RU" sz="20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Структурированной (СА) </a:t>
                </a:r>
                <a:r>
                  <a:rPr lang="ru-RU" sz="2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считалась активность при достоверных значениях этого критерия.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ru-RU" sz="2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Число значимых попарных различий частот между всеми актами ЦП (0-45) (непараметрический критерий </a:t>
                </a:r>
                <a:r>
                  <a:rPr lang="ru-RU" sz="2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Вилкоксона</a:t>
                </a:r>
                <a:r>
                  <a:rPr lang="ru-RU" sz="2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);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ru-RU" sz="2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Длительность  (сек) и вариативность (коэффициент вариации без % -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ru-RU" sz="20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000" i="1" smtClean="0">
                        <a:latin typeface="Cambria Math" panose="02040503050406030204" pitchFamily="18" charset="0"/>
                      </a:rPr>
                      <m:t>𝑠𝑑</m:t>
                    </m:r>
                    <m:r>
                      <a:rPr lang="ru-RU" sz="200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ru-RU" sz="20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2000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ru-RU" sz="2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выполнения ЦП.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ru-RU" sz="2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Относительное число неэффективных циклов по отношению к эффективным в каждой сессии регистрации.</a:t>
                </a:r>
                <a:endParaRPr lang="ru-RU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ru-RU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48" y="3413365"/>
                <a:ext cx="11710736" cy="3785652"/>
              </a:xfrm>
              <a:prstGeom prst="rect">
                <a:avLst/>
              </a:prstGeom>
              <a:blipFill>
                <a:blip r:embed="rId3"/>
                <a:stretch>
                  <a:fillRect l="-573" t="-1127" r="-10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3220038" y="2793696"/>
            <a:ext cx="7975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Обработка и анализ показателей поведения и активности нейронов</a:t>
            </a:r>
            <a:endParaRPr lang="ru-RU" sz="2000" i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94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8279" y="117174"/>
            <a:ext cx="191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Результаты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74480" y="692621"/>
            <a:ext cx="11089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Растры и гистограммы активности двух нейронов РК, специализированного (</a:t>
            </a:r>
            <a:r>
              <a:rPr lang="ru-RU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слева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 и нет (</a:t>
            </a:r>
            <a:r>
              <a:rPr lang="ru-RU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справа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 со структурированной активностью (СА).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17" y="1569908"/>
            <a:ext cx="3837100" cy="51470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32420" y="1272170"/>
            <a:ext cx="74595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Обозначения:</a:t>
            </a:r>
          </a:p>
          <a:p>
            <a:endParaRPr lang="ru-RU" sz="2000" i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Растры отдельных 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спайков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клеток, усредненные от каждого из 5 поведенческих актов на левой (верхний график) и правой (нижний график) стороне экспериментальной камеры. В верхнем левом углу показаны формы 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спайков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этих клеток (суперпозиция). Цифрами обозначены номера реализаций. </a:t>
            </a:r>
          </a:p>
          <a:p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Внизу приведена гистограмма накопленных событий (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спайков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). Ширина 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бина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100 </a:t>
            </a:r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мс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Актограмма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ЦП:  </a:t>
            </a:r>
            <a:r>
              <a:rPr lang="en-US" sz="2000" b="1" dirty="0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отход от кормушки;  </a:t>
            </a:r>
            <a:r>
              <a:rPr lang="en-US" sz="2000" b="1" dirty="0" err="1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подход к педали;  </a:t>
            </a:r>
            <a:r>
              <a:rPr lang="en-US" sz="2000" b="1" dirty="0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нажатие на педаль; </a:t>
            </a:r>
            <a:r>
              <a:rPr lang="en-US" sz="2000" b="1" dirty="0" err="1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подход к кормушке;  </a:t>
            </a:r>
            <a:r>
              <a:rPr lang="en-US" sz="2000" b="1" dirty="0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ru-RU" sz="2000" b="1" dirty="0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захват пищи из кормушки.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Нормализованная частота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и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вероятность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активации в 10 </a:t>
            </a:r>
            <a:r>
              <a:rPr lang="ru-RU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актах ЦП. </a:t>
            </a:r>
            <a:r>
              <a:rPr lang="en-US" sz="2000" b="1" dirty="0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акты на левой стороне камеры;  </a:t>
            </a:r>
            <a:r>
              <a:rPr lang="en-US" sz="2000" b="1" dirty="0" smtClean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акты на правой стороне</a:t>
            </a:r>
          </a:p>
          <a:p>
            <a:endParaRPr lang="ru-RU" sz="20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i="1" dirty="0" smtClean="0">
              <a:solidFill>
                <a:srgbClr val="C00000"/>
              </a:solidFill>
            </a:endParaRPr>
          </a:p>
          <a:p>
            <a:endParaRPr lang="ru-RU" sz="2000" i="1" dirty="0">
              <a:solidFill>
                <a:srgbClr val="C0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4235117" y="2069432"/>
            <a:ext cx="497304" cy="0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4235116" y="3348311"/>
            <a:ext cx="497303" cy="433136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3946358" y="3649579"/>
            <a:ext cx="786062" cy="1275347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122821" y="6079958"/>
            <a:ext cx="609598" cy="0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57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78068" y="82476"/>
            <a:ext cx="191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Результаты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11365" y="640394"/>
            <a:ext cx="11089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Межиндивидуальная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вариативность показателей поведения у животных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401227"/>
              </p:ext>
            </p:extLst>
          </p:nvPr>
        </p:nvGraphicFramePr>
        <p:xfrm>
          <a:off x="553487" y="1187497"/>
          <a:ext cx="3761242" cy="301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128" name="Объект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87" y="1187497"/>
                        <a:ext cx="3761242" cy="30122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524422"/>
              </p:ext>
            </p:extLst>
          </p:nvPr>
        </p:nvGraphicFramePr>
        <p:xfrm>
          <a:off x="652515" y="4087489"/>
          <a:ext cx="3662214" cy="2853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Graph" r:id="rId5" imgW="5943600" imgH="4457880" progId="STATISTICA.Graph">
                  <p:embed/>
                </p:oleObj>
              </mc:Choice>
              <mc:Fallback>
                <p:oleObj name="Graph" r:id="rId5" imgW="5943600" imgH="4457880" progId="STATISTICA.Graph">
                  <p:embed/>
                  <p:pic>
                    <p:nvPicPr>
                      <p:cNvPr id="130" name="Объект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515" y="4087489"/>
                        <a:ext cx="3662214" cy="285334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660899"/>
              </p:ext>
            </p:extLst>
          </p:nvPr>
        </p:nvGraphicFramePr>
        <p:xfrm>
          <a:off x="4778068" y="1220987"/>
          <a:ext cx="3992694" cy="2994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Graph" r:id="rId7" imgW="5943600" imgH="4457880" progId="STATISTICA.Graph">
                  <p:embed/>
                </p:oleObj>
              </mc:Choice>
              <mc:Fallback>
                <p:oleObj name="Graph" r:id="rId7" imgW="5943600" imgH="4457880" progId="STATISTICA.Graph">
                  <p:embed/>
                  <p:pic>
                    <p:nvPicPr>
                      <p:cNvPr id="152" name="Объект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068" y="1220987"/>
                        <a:ext cx="3992694" cy="299452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13757" y="4568119"/>
            <a:ext cx="672223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0955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Значимые различия  были обнаружены между показателями времени циклов и долей неэффективных  у крыс 1, 8 и 3, с одной стороны, и животными </a:t>
            </a: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r8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4, 5, 6.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770762" y="1234400"/>
            <a:ext cx="2985326" cy="2478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0955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 оси абсцисс показаны номера крыс.</a:t>
            </a:r>
          </a:p>
          <a:p>
            <a:pPr marR="20955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R="20955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Синим и красным цветом – первая и вторая стороны обучения, соответственно.</a:t>
            </a:r>
          </a:p>
        </p:txBody>
      </p:sp>
    </p:spTree>
    <p:extLst>
      <p:ext uri="{BB962C8B-B14F-4D97-AF65-F5344CB8AC3E}">
        <p14:creationId xmlns:p14="http://schemas.microsoft.com/office/powerpoint/2010/main" val="357731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8068" y="82476"/>
            <a:ext cx="191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Результаты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8757" y="605696"/>
            <a:ext cx="11502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Перекрытие распределений, созданных на основе разных показателей структурированности </a:t>
            </a:r>
          </a:p>
          <a:p>
            <a:pPr algn="ctr"/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активности (СА) нейронов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98" y="1313582"/>
            <a:ext cx="5563013" cy="414506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834" y="3142254"/>
            <a:ext cx="3804234" cy="24386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8751" y="3055638"/>
            <a:ext cx="1170533" cy="41481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402" y="4897344"/>
            <a:ext cx="3804234" cy="24386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4103" y="3055638"/>
            <a:ext cx="1170533" cy="37798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2181" y="4897344"/>
            <a:ext cx="1170533" cy="37798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1978" y="4891248"/>
            <a:ext cx="1164437" cy="38408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72999" y="5380073"/>
            <a:ext cx="67892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0955"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НЧф:1  = равномерная частоты активности во всех 10 актах ЦП;</a:t>
            </a:r>
          </a:p>
          <a:p>
            <a:pPr marR="20955"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НЧф:2, 3,4 = значимое различие частот при сравнении 10 актов ЦП и 5  актов на каждой из двух сторон клетки (4); наличие достоверных различий в двух (3) и одной (2) из сравниваемых </a:t>
            </a:r>
            <a:r>
              <a:rPr lang="ru-RU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подвыборок</a:t>
            </a: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актов.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46863" y="2479332"/>
            <a:ext cx="2438933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НЧф1 = нейроны с </a:t>
            </a:r>
            <a:r>
              <a:rPr lang="ru-RU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НСА</a:t>
            </a:r>
          </a:p>
          <a:p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+</a:t>
            </a:r>
          </a:p>
          <a:p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НЧф2+НЧф3+НЧф4 = нейроны с </a:t>
            </a:r>
            <a:r>
              <a:rPr lang="ru-RU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СА</a:t>
            </a:r>
            <a:endParaRPr lang="ru-RU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7507705" y="3470450"/>
            <a:ext cx="689811" cy="173785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08290" y="2392845"/>
            <a:ext cx="3519849" cy="248036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962275" y="5152398"/>
            <a:ext cx="51875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0955"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Суммарное число нейронов у всех крыс = 504.  «Спец.» нейроны – специализированные нейроны, среднее значение СА по индексу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ПРв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у них было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24±9;</a:t>
            </a:r>
          </a:p>
          <a:p>
            <a:pPr marR="20955"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Среднее значение СА у </a:t>
            </a:r>
            <a:r>
              <a:rPr lang="ru-RU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неспец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нейронов =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15±8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074573" y="1327195"/>
            <a:ext cx="53778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Объединение подгрупп клеток с разными значениями показателя </a:t>
            </a:r>
            <a:r>
              <a:rPr lang="ru-R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ПРв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в 2 категории</a:t>
            </a:r>
          </a:p>
        </p:txBody>
      </p:sp>
    </p:spTree>
    <p:extLst>
      <p:ext uri="{BB962C8B-B14F-4D97-AF65-F5344CB8AC3E}">
        <p14:creationId xmlns:p14="http://schemas.microsoft.com/office/powerpoint/2010/main" val="1104464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8068" y="82476"/>
            <a:ext cx="191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Результаты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8757" y="605696"/>
            <a:ext cx="6063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Паттерны средних значений показателей СА   и параметров ЦП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767" y="1530516"/>
            <a:ext cx="5181601" cy="38876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28083" y="605696"/>
            <a:ext cx="6063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Корреляции между характеристиками</a:t>
            </a:r>
          </a:p>
          <a:p>
            <a:pPr algn="ctr"/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ЦП и показателями СА</a:t>
            </a:r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2674" y="1530516"/>
            <a:ext cx="4764505" cy="31233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272" y="5430189"/>
            <a:ext cx="12047622" cy="172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2095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Между всеми тремя параметрами ЦП были значимые положи-тельные корреляции. (Большим значениям соответствовало «плохое» поведение).</a:t>
            </a:r>
          </a:p>
          <a:p>
            <a:pPr marL="285750" marR="20955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Только один из показателей СА был связан с поведением: среднее значение числа попарных различий по </a:t>
            </a:r>
            <a:r>
              <a:rPr lang="ru-RU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Вилкоксону</a:t>
            </a: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ru-RU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ПРв</a:t>
            </a: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на выборке нейронов у  каждого животного достоверно коррелировало со всеми характеристиками ЦП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20955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28083" y="4771858"/>
            <a:ext cx="52138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P.S. </a:t>
            </a:r>
            <a:r>
              <a:rPr lang="ru-RU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Все показатели на графике даны нормированных в условных единицах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075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8068" y="82476"/>
            <a:ext cx="191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Результаты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30" y="1128916"/>
            <a:ext cx="5413300" cy="35167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542" y="4645636"/>
            <a:ext cx="2400479" cy="20651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0061" y="513363"/>
            <a:ext cx="11189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Соотношение параметров поведения и показателей СА при реализации первого и второго по порядку обучения навыка ЦП</a:t>
            </a:r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7840" y="1128917"/>
            <a:ext cx="5543550" cy="351672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1133" y="4645636"/>
            <a:ext cx="2211438" cy="213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496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1470</Words>
  <Application>Microsoft Office PowerPoint</Application>
  <PresentationFormat>Широкоэкранный</PresentationFormat>
  <Paragraphs>89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STATISTICA Graph</vt:lpstr>
      <vt:lpstr>Graph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NOP109A</cp:lastModifiedBy>
  <cp:revision>36</cp:revision>
  <dcterms:created xsi:type="dcterms:W3CDTF">2021-03-12T12:07:12Z</dcterms:created>
  <dcterms:modified xsi:type="dcterms:W3CDTF">2021-03-12T18:30:11Z</dcterms:modified>
</cp:coreProperties>
</file>