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sldIdLst>
    <p:sldId id="257" r:id="rId2"/>
    <p:sldId id="258" r:id="rId3"/>
    <p:sldId id="260" r:id="rId4"/>
    <p:sldId id="261" r:id="rId5"/>
    <p:sldId id="259" r:id="rId6"/>
    <p:sldId id="262" r:id="rId7"/>
    <p:sldId id="263" r:id="rId8"/>
    <p:sldId id="264" r:id="rId9"/>
    <p:sldId id="265" r:id="rId10"/>
    <p:sldId id="266" r:id="rId11"/>
    <p:sldId id="267" r:id="rId12"/>
    <p:sldId id="268" r:id="rId13"/>
    <p:sldId id="269" r:id="rId14"/>
    <p:sldId id="273" r:id="rId15"/>
    <p:sldId id="274"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324" y="-8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642538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1840669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254610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747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280018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2631559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1786209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2018909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318582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201304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371586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421038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3355961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157940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3276622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74172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5898F52-2787-4BA2-BBBC-9395E9F86D50}"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8B8A27-DF03-4546-BA93-21C967D57E5C}" type="slidenum">
              <a:rPr lang="en-US" smtClean="0"/>
              <a:pPr/>
              <a:t>‹#›</a:t>
            </a:fld>
            <a:endParaRPr lang="en-US"/>
          </a:p>
        </p:txBody>
      </p:sp>
    </p:spTree>
    <p:extLst>
      <p:ext uri="{BB962C8B-B14F-4D97-AF65-F5344CB8AC3E}">
        <p14:creationId xmlns:p14="http://schemas.microsoft.com/office/powerpoint/2010/main" val="186727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5898F52-2787-4BA2-BBBC-9395E9F86D50}" type="datetimeFigureOut">
              <a:rPr lang="en-US" smtClean="0"/>
              <a:pPr/>
              <a:t>3/11/2021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1246876205"/>
      </p:ext>
    </p:extLst>
  </p:cSld>
  <p:clrMap bg1="dk1" tx1="lt1" bg2="dk2"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 id="21474839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7FD41B-A4EC-4FF8-80CF-5F95E9D4ADCA}"/>
              </a:ext>
            </a:extLst>
          </p:cNvPr>
          <p:cNvSpPr>
            <a:spLocks noGrp="1"/>
          </p:cNvSpPr>
          <p:nvPr>
            <p:ph type="title"/>
          </p:nvPr>
        </p:nvSpPr>
        <p:spPr>
          <a:xfrm>
            <a:off x="740378" y="2102409"/>
            <a:ext cx="10486945" cy="1489204"/>
          </a:xfrm>
        </p:spPr>
        <p:txBody>
          <a:bodyPr/>
          <a:lstStyle/>
          <a:p>
            <a:pPr algn="ct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Влияние практики осознанного наблюдения за</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собственным внутренним состоянием</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на творческое мышление</a:t>
            </a:r>
            <a:endParaRPr lang="ru-RU"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00AE73B-DC81-4755-835C-9F1AE20380EF}"/>
              </a:ext>
            </a:extLst>
          </p:cNvPr>
          <p:cNvSpPr>
            <a:spLocks noGrp="1"/>
          </p:cNvSpPr>
          <p:nvPr>
            <p:ph idx="1"/>
          </p:nvPr>
        </p:nvSpPr>
        <p:spPr>
          <a:xfrm>
            <a:off x="5842795" y="4364611"/>
            <a:ext cx="5384528" cy="4195481"/>
          </a:xfrm>
        </p:spPr>
        <p:txBody>
          <a:bodyPr/>
          <a:lstStyle/>
          <a:p>
            <a:pPr marL="0" indent="0">
              <a:buNone/>
            </a:pPr>
            <a:r>
              <a:rPr lang="ru-RU" dirty="0">
                <a:latin typeface="Times New Roman" panose="02020603050405020304" pitchFamily="18" charset="0"/>
                <a:cs typeface="Times New Roman" panose="02020603050405020304" pitchFamily="18" charset="0"/>
              </a:rPr>
              <a:t>Автор работы:</a:t>
            </a:r>
          </a:p>
          <a:p>
            <a:pPr marL="0" indent="0">
              <a:buNone/>
            </a:pPr>
            <a:r>
              <a:rPr lang="ru-RU" dirty="0">
                <a:latin typeface="Times New Roman" panose="02020603050405020304" pitchFamily="18" charset="0"/>
                <a:cs typeface="Times New Roman" panose="02020603050405020304" pitchFamily="18" charset="0"/>
              </a:rPr>
              <a:t>Лаптева Надежда Михайловна</a:t>
            </a:r>
          </a:p>
          <a:p>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Лаборатория психологии и психофизиологии творчества</a:t>
            </a:r>
          </a:p>
        </p:txBody>
      </p:sp>
    </p:spTree>
    <p:extLst>
      <p:ext uri="{BB962C8B-B14F-4D97-AF65-F5344CB8AC3E}">
        <p14:creationId xmlns:p14="http://schemas.microsoft.com/office/powerpoint/2010/main" val="3841238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FED282-6554-4672-A04B-EA64758227DC}"/>
              </a:ext>
            </a:extLst>
          </p:cNvPr>
          <p:cNvSpPr>
            <a:spLocks noGrp="1"/>
          </p:cNvSpPr>
          <p:nvPr>
            <p:ph idx="1"/>
          </p:nvPr>
        </p:nvSpPr>
        <p:spPr>
          <a:xfrm>
            <a:off x="875017" y="1685273"/>
            <a:ext cx="9404350" cy="4564698"/>
          </a:xfrm>
        </p:spPr>
        <p:txBody>
          <a:bodyPr>
            <a:normAutofit fontScale="92500"/>
          </a:bodyPr>
          <a:lstStyle/>
          <a:p>
            <a:pPr marL="0" indent="0" algn="just">
              <a:buNone/>
            </a:pPr>
            <a:r>
              <a:rPr lang="ru-RU" sz="2000" dirty="0">
                <a:latin typeface="Times New Roman" panose="02020603050405020304" pitchFamily="18" charset="0"/>
                <a:ea typeface="Times New Roman" panose="02020603050405020304" pitchFamily="18" charset="0"/>
              </a:rPr>
              <a:t>	При анализе результатов у</a:t>
            </a:r>
            <a:r>
              <a:rPr lang="ru-RU" sz="2000" dirty="0">
                <a:effectLst/>
                <a:latin typeface="Times New Roman" panose="02020603050405020304" pitchFamily="18" charset="0"/>
                <a:ea typeface="Times New Roman" panose="02020603050405020304" pitchFamily="18" charset="0"/>
              </a:rPr>
              <a:t> каждого участника были подсчитаны 3 показателя:</a:t>
            </a:r>
          </a:p>
          <a:p>
            <a:pPr marL="0" indent="0" algn="just">
              <a:buNone/>
            </a:pPr>
            <a:r>
              <a:rPr lang="ru-RU" sz="2000" dirty="0">
                <a:effectLst/>
                <a:latin typeface="Times New Roman" panose="02020603050405020304" pitchFamily="18" charset="0"/>
                <a:ea typeface="Times New Roman" panose="02020603050405020304" pitchFamily="18" charset="0"/>
              </a:rPr>
              <a:t>	1) Балл беглости </a:t>
            </a:r>
            <a:r>
              <a:rPr lang="ru-RU" sz="2000" dirty="0">
                <a:latin typeface="Times New Roman" panose="02020603050405020304" pitchFamily="18" charset="0"/>
                <a:ea typeface="Times New Roman" panose="02020603050405020304" pitchFamily="18" charset="0"/>
              </a:rPr>
              <a:t>-</a:t>
            </a:r>
            <a:r>
              <a:rPr lang="ru-RU" sz="2000" dirty="0">
                <a:effectLst/>
                <a:latin typeface="Times New Roman" panose="02020603050405020304" pitchFamily="18" charset="0"/>
                <a:ea typeface="Times New Roman" panose="02020603050405020304" pitchFamily="18" charset="0"/>
              </a:rPr>
              <a:t> количество ответов, сгенерированных участником;</a:t>
            </a:r>
            <a:endParaRPr lang="ru-RU" sz="2000" dirty="0">
              <a:latin typeface="Times New Roman" panose="02020603050405020304" pitchFamily="18" charset="0"/>
              <a:ea typeface="Times New Roman" panose="02020603050405020304" pitchFamily="18" charset="0"/>
            </a:endParaRPr>
          </a:p>
          <a:p>
            <a:pPr marL="0" indent="0" algn="just">
              <a:buNone/>
            </a:pPr>
            <a:r>
              <a:rPr lang="ru-RU" sz="2000" dirty="0">
                <a:effectLst/>
                <a:latin typeface="Times New Roman" panose="02020603050405020304" pitchFamily="18" charset="0"/>
                <a:ea typeface="Times New Roman" panose="02020603050405020304" pitchFamily="18" charset="0"/>
              </a:rPr>
              <a:t>	2) Балл гибкости – число крупных категорий, </a:t>
            </a:r>
            <a:r>
              <a:rPr lang="ru-RU" sz="2000" dirty="0">
                <a:latin typeface="Times New Roman" panose="02020603050405020304" pitchFamily="18" charset="0"/>
                <a:ea typeface="Times New Roman" panose="02020603050405020304" pitchFamily="18" charset="0"/>
              </a:rPr>
              <a:t>сгенерированных </a:t>
            </a:r>
            <a:r>
              <a:rPr lang="ru-RU" sz="2000" dirty="0">
                <a:effectLst/>
                <a:latin typeface="Times New Roman" panose="02020603050405020304" pitchFamily="18" charset="0"/>
                <a:ea typeface="Times New Roman" panose="02020603050405020304" pitchFamily="18" charset="0"/>
              </a:rPr>
              <a:t>участником (относительный показатель, делится на количество ответов участника);</a:t>
            </a:r>
          </a:p>
          <a:p>
            <a:pPr marL="0" indent="0" algn="just">
              <a:buNone/>
            </a:pPr>
            <a:r>
              <a:rPr lang="ru-RU" sz="2000" dirty="0">
                <a:effectLst/>
                <a:latin typeface="Times New Roman" panose="02020603050405020304" pitchFamily="18" charset="0"/>
                <a:ea typeface="Times New Roman" panose="02020603050405020304" pitchFamily="18" charset="0"/>
              </a:rPr>
              <a:t>	Примеры крупных категорий: использовать спичку для получения огня, как плавучий материал, как изоляционный материл, как строительный материал, использовать спичку в качестве палочки и др.</a:t>
            </a:r>
          </a:p>
          <a:p>
            <a:pPr marL="0" indent="0" algn="just">
              <a:buNone/>
            </a:pPr>
            <a:r>
              <a:rPr lang="ru-RU" sz="2000" dirty="0">
                <a:effectLst/>
                <a:latin typeface="Times New Roman" panose="02020603050405020304" pitchFamily="18" charset="0"/>
                <a:ea typeface="Times New Roman" panose="02020603050405020304" pitchFamily="18" charset="0"/>
              </a:rPr>
              <a:t>	3) Балл оригинальности, который был получен путём усреднения </a:t>
            </a:r>
            <a:r>
              <a:rPr lang="ru-RU" sz="2000" dirty="0">
                <a:latin typeface="Times New Roman" panose="02020603050405020304" pitchFamily="18" charset="0"/>
                <a:ea typeface="Times New Roman" panose="02020603050405020304" pitchFamily="18" charset="0"/>
              </a:rPr>
              <a:t>баллов  </a:t>
            </a:r>
            <a:r>
              <a:rPr lang="ru-RU" sz="2000" dirty="0">
                <a:effectLst/>
                <a:latin typeface="Times New Roman" panose="02020603050405020304" pitchFamily="18" charset="0"/>
                <a:ea typeface="Times New Roman" panose="02020603050405020304" pitchFamily="18" charset="0"/>
              </a:rPr>
              <a:t>оригинальности каждого из ответов участника.</a:t>
            </a:r>
          </a:p>
          <a:p>
            <a:pPr marL="0" indent="0" algn="just">
              <a:buNone/>
            </a:pPr>
            <a:r>
              <a:rPr lang="ru-RU" sz="2000" dirty="0">
                <a:effectLst/>
                <a:latin typeface="Times New Roman" panose="02020603050405020304" pitchFamily="18" charset="0"/>
                <a:ea typeface="Times New Roman" panose="02020603050405020304" pitchFamily="18" charset="0"/>
              </a:rPr>
              <a:t>	Оригинальность каждого ответа была рассчитана исходя из частоты его встречаемости в многочисленной выборке предыдущего исследования. Она о</a:t>
            </a:r>
            <a:r>
              <a:rPr lang="ru-RU" dirty="0">
                <a:latin typeface="Times New Roman" panose="02020603050405020304" pitchFamily="18" charset="0"/>
                <a:ea typeface="Times New Roman" panose="02020603050405020304" pitchFamily="18" charset="0"/>
              </a:rPr>
              <a:t>ценивалась по шкале от 1 до 6 баллов. Например, высший балл оригинальности 6 присваивался наиболее уникальным ответам участника, которые встречаются</a:t>
            </a:r>
            <a:r>
              <a:rPr lang="ru-RU" sz="2000" dirty="0">
                <a:effectLst/>
                <a:latin typeface="Times New Roman" panose="02020603050405020304" pitchFamily="18" charset="0"/>
                <a:ea typeface="Times New Roman" panose="02020603050405020304" pitchFamily="18" charset="0"/>
              </a:rPr>
              <a:t> менее, чем в 3% случаях.</a:t>
            </a:r>
            <a:endParaRPr lang="ru-RU" sz="2000" dirty="0">
              <a:latin typeface="Times New Roman" panose="02020603050405020304" pitchFamily="18" charset="0"/>
            </a:endParaRPr>
          </a:p>
        </p:txBody>
      </p:sp>
      <p:sp>
        <p:nvSpPr>
          <p:cNvPr id="4" name="Заголовок 1">
            <a:extLst>
              <a:ext uri="{FF2B5EF4-FFF2-40B4-BE49-F238E27FC236}">
                <a16:creationId xmlns:a16="http://schemas.microsoft.com/office/drawing/2014/main" id="{6806A74D-9B1E-4EA1-B637-7334E30E53C5}"/>
              </a:ext>
            </a:extLst>
          </p:cNvPr>
          <p:cNvSpPr>
            <a:spLocks noGrp="1"/>
          </p:cNvSpPr>
          <p:nvPr>
            <p:ph type="title"/>
          </p:nvPr>
        </p:nvSpPr>
        <p:spPr>
          <a:xfrm>
            <a:off x="646113" y="377023"/>
            <a:ext cx="9404350" cy="1400175"/>
          </a:xfrm>
        </p:spPr>
        <p:txBody>
          <a:bodyPr/>
          <a:lstStyle/>
          <a:p>
            <a:pPr algn="ctr"/>
            <a:r>
              <a:rPr lang="ru-RU" sz="2800" b="1" dirty="0">
                <a:latin typeface="Times New Roman" panose="02020603050405020304" pitchFamily="18" charset="0"/>
                <a:cs typeface="Times New Roman" panose="02020603050405020304" pitchFamily="18" charset="0"/>
              </a:rPr>
              <a:t>Анализ результатов</a:t>
            </a:r>
          </a:p>
        </p:txBody>
      </p:sp>
    </p:spTree>
    <p:extLst>
      <p:ext uri="{BB962C8B-B14F-4D97-AF65-F5344CB8AC3E}">
        <p14:creationId xmlns:p14="http://schemas.microsoft.com/office/powerpoint/2010/main" val="176121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EC87C8-73A3-4DC7-81C6-D9018C78F541}"/>
              </a:ext>
            </a:extLst>
          </p:cNvPr>
          <p:cNvSpPr>
            <a:spLocks noGrp="1"/>
          </p:cNvSpPr>
          <p:nvPr>
            <p:ph type="title"/>
          </p:nvPr>
        </p:nvSpPr>
        <p:spPr>
          <a:xfrm>
            <a:off x="646111" y="203200"/>
            <a:ext cx="9404723" cy="1400530"/>
          </a:xfrm>
        </p:spPr>
        <p:txBody>
          <a:bodyPr/>
          <a:lstStyle/>
          <a:p>
            <a:pPr algn="ctr"/>
            <a:r>
              <a:rPr lang="ru-RU" sz="2800" b="1" dirty="0">
                <a:latin typeface="Times New Roman" panose="02020603050405020304" pitchFamily="18" charset="0"/>
                <a:cs typeface="Times New Roman" panose="02020603050405020304" pitchFamily="18" charset="0"/>
              </a:rPr>
              <a:t>Анализ результатов</a:t>
            </a: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D50E172-4DF4-4B7B-90B5-F8E6F1746A02}"/>
              </a:ext>
            </a:extLst>
          </p:cNvPr>
          <p:cNvSpPr>
            <a:spLocks noGrp="1"/>
          </p:cNvSpPr>
          <p:nvPr>
            <p:ph idx="1"/>
          </p:nvPr>
        </p:nvSpPr>
        <p:spPr>
          <a:xfrm>
            <a:off x="198924" y="1131216"/>
            <a:ext cx="10680569" cy="5726784"/>
          </a:xfrm>
        </p:spPr>
        <p:txBody>
          <a:bodyPr>
            <a:normAutofit fontScale="62500" lnSpcReduction="20000"/>
          </a:bodyPr>
          <a:lstStyle/>
          <a:p>
            <a:pPr marL="0" indent="0" algn="just">
              <a:buNone/>
            </a:pPr>
            <a:r>
              <a:rPr lang="ru-RU" sz="2500" dirty="0">
                <a:latin typeface="Times New Roman" panose="02020603050405020304" pitchFamily="18" charset="0"/>
                <a:cs typeface="Times New Roman" panose="02020603050405020304" pitchFamily="18" charset="0"/>
              </a:rPr>
              <a:t>	 Анализ результатов производился с помощью </a:t>
            </a:r>
            <a:r>
              <a:rPr lang="en-US" sz="2500" dirty="0">
                <a:latin typeface="Times New Roman" panose="02020603050405020304" pitchFamily="18" charset="0"/>
                <a:cs typeface="Times New Roman" panose="02020603050405020304" pitchFamily="18" charset="0"/>
              </a:rPr>
              <a:t>ANOVA</a:t>
            </a:r>
            <a:r>
              <a:rPr lang="ru-RU" sz="2500" dirty="0">
                <a:latin typeface="Times New Roman" panose="02020603050405020304" pitchFamily="18" charset="0"/>
                <a:cs typeface="Times New Roman" panose="02020603050405020304" pitchFamily="18" charset="0"/>
              </a:rPr>
              <a:t> (один фактор – наличие</a:t>
            </a:r>
            <a:r>
              <a:rPr lang="en-US" sz="2500" dirty="0">
                <a:latin typeface="Times New Roman" panose="02020603050405020304" pitchFamily="18" charset="0"/>
                <a:cs typeface="Times New Roman" panose="02020603050405020304" pitchFamily="18" charset="0"/>
              </a:rPr>
              <a:t>/</a:t>
            </a:r>
            <a:r>
              <a:rPr lang="ru-RU" sz="2500" dirty="0">
                <a:latin typeface="Times New Roman" panose="02020603050405020304" pitchFamily="18" charset="0"/>
                <a:cs typeface="Times New Roman" panose="02020603050405020304" pitchFamily="18" charset="0"/>
              </a:rPr>
              <a:t>отсутствие</a:t>
            </a:r>
            <a:r>
              <a:rPr lang="en-US" sz="2500" dirty="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предварительной практики осознанного наблюдения). Результаты сравнения успешности выполнения задачи теста «Необычное использование» в экспериментальной и контрольной группе по трём показателям:</a:t>
            </a:r>
          </a:p>
          <a:p>
            <a:pPr marL="0" indent="0">
              <a:buNone/>
            </a:pPr>
            <a:endParaRPr lang="ru-RU" sz="2500" dirty="0">
              <a:latin typeface="Times New Roman" panose="02020603050405020304" pitchFamily="18" charset="0"/>
              <a:cs typeface="Times New Roman" panose="02020603050405020304" pitchFamily="18" charset="0"/>
            </a:endParaRPr>
          </a:p>
          <a:p>
            <a:r>
              <a:rPr lang="ru-RU" sz="2500" dirty="0">
                <a:latin typeface="Times New Roman" panose="02020603050405020304" pitchFamily="18" charset="0"/>
                <a:cs typeface="Times New Roman" panose="02020603050405020304" pitchFamily="18" charset="0"/>
              </a:rPr>
              <a:t>Беглость</a:t>
            </a:r>
            <a:endParaRPr lang="en-US" sz="2500" dirty="0">
              <a:latin typeface="Times New Roman" panose="02020603050405020304" pitchFamily="18" charset="0"/>
              <a:cs typeface="Times New Roman" panose="02020603050405020304" pitchFamily="18" charset="0"/>
            </a:endParaRPr>
          </a:p>
          <a:p>
            <a:pPr marL="0" indent="0">
              <a:buNone/>
            </a:pPr>
            <a:r>
              <a:rPr lang="ru-RU" sz="2500" dirty="0">
                <a:latin typeface="Times New Roman" panose="02020603050405020304" pitchFamily="18" charset="0"/>
                <a:cs typeface="Times New Roman" panose="02020603050405020304" pitchFamily="18" charset="0"/>
              </a:rPr>
              <a:t>Экспериментальная группа: </a:t>
            </a:r>
            <a:r>
              <a:rPr lang="en-US" sz="2500" dirty="0">
                <a:latin typeface="Times New Roman" panose="02020603050405020304" pitchFamily="18" charset="0"/>
                <a:cs typeface="Times New Roman" panose="02020603050405020304" pitchFamily="18" charset="0"/>
              </a:rPr>
              <a:t>M =</a:t>
            </a:r>
            <a:r>
              <a:rPr lang="ru-RU" sz="2500" dirty="0">
                <a:latin typeface="Times New Roman" panose="02020603050405020304" pitchFamily="18" charset="0"/>
                <a:cs typeface="Times New Roman" panose="02020603050405020304" pitchFamily="18" charset="0"/>
              </a:rPr>
              <a:t> 6,8</a:t>
            </a:r>
            <a:r>
              <a:rPr lang="en-US" sz="2500" dirty="0">
                <a:latin typeface="Times New Roman" panose="02020603050405020304" pitchFamily="18" charset="0"/>
                <a:cs typeface="Times New Roman" panose="02020603050405020304" pitchFamily="18" charset="0"/>
              </a:rPr>
              <a:t> , SD = </a:t>
            </a:r>
            <a:r>
              <a:rPr lang="ru-RU" sz="2500" dirty="0">
                <a:latin typeface="Times New Roman" panose="02020603050405020304" pitchFamily="18" charset="0"/>
                <a:cs typeface="Times New Roman" panose="02020603050405020304" pitchFamily="18" charset="0"/>
              </a:rPr>
              <a:t>3,3</a:t>
            </a:r>
          </a:p>
          <a:p>
            <a:pPr marL="0" indent="0">
              <a:buNone/>
            </a:pPr>
            <a:r>
              <a:rPr lang="ru-RU" sz="2500" dirty="0">
                <a:latin typeface="Times New Roman" panose="02020603050405020304" pitchFamily="18" charset="0"/>
                <a:cs typeface="Times New Roman" panose="02020603050405020304" pitchFamily="18" charset="0"/>
              </a:rPr>
              <a:t>Контрольная группа: </a:t>
            </a:r>
            <a:r>
              <a:rPr lang="en-US" sz="2500" dirty="0">
                <a:latin typeface="Times New Roman" panose="02020603050405020304" pitchFamily="18" charset="0"/>
                <a:cs typeface="Times New Roman" panose="02020603050405020304" pitchFamily="18" charset="0"/>
              </a:rPr>
              <a:t>M =</a:t>
            </a:r>
            <a:r>
              <a:rPr lang="ru-RU" sz="2500" dirty="0">
                <a:latin typeface="Times New Roman" panose="02020603050405020304" pitchFamily="18" charset="0"/>
                <a:cs typeface="Times New Roman" panose="02020603050405020304" pitchFamily="18" charset="0"/>
              </a:rPr>
              <a:t> 7,6</a:t>
            </a:r>
            <a:r>
              <a:rPr lang="en-US" sz="2500" dirty="0">
                <a:latin typeface="Times New Roman" panose="02020603050405020304" pitchFamily="18" charset="0"/>
                <a:cs typeface="Times New Roman" panose="02020603050405020304" pitchFamily="18" charset="0"/>
              </a:rPr>
              <a:t> , SD = </a:t>
            </a:r>
            <a:r>
              <a:rPr lang="ru-RU" sz="2500" dirty="0">
                <a:latin typeface="Times New Roman" panose="02020603050405020304" pitchFamily="18" charset="0"/>
                <a:cs typeface="Times New Roman" panose="02020603050405020304" pitchFamily="18" charset="0"/>
              </a:rPr>
              <a:t>2,9</a:t>
            </a:r>
          </a:p>
          <a:p>
            <a:pPr marL="0" indent="0">
              <a:buNone/>
            </a:pPr>
            <a:r>
              <a:rPr lang="en-US" sz="2500" dirty="0">
                <a:latin typeface="Times New Roman" panose="02020603050405020304" pitchFamily="18" charset="0"/>
                <a:ea typeface="Times New Roman" panose="02020603050405020304" pitchFamily="18" charset="0"/>
                <a:cs typeface="Times New Roman" panose="02020603050405020304" pitchFamily="18" charset="0"/>
              </a:rPr>
              <a:t>ANOVA </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не показал значимых различий между группами: </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500" dirty="0">
                <a:effectLst/>
                <a:latin typeface="Times New Roman" panose="02020603050405020304" pitchFamily="18" charset="0"/>
                <a:ea typeface="Times New Roman" panose="02020603050405020304" pitchFamily="18" charset="0"/>
                <a:cs typeface="Times New Roman" panose="02020603050405020304" pitchFamily="18" charset="0"/>
              </a:rPr>
              <a:t>134</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2,195</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p =0.</a:t>
            </a:r>
            <a:r>
              <a:rPr lang="ru-RU" sz="2500" dirty="0">
                <a:effectLst/>
                <a:latin typeface="Times New Roman" panose="02020603050405020304" pitchFamily="18" charset="0"/>
                <a:ea typeface="Times New Roman" panose="02020603050405020304" pitchFamily="18" charset="0"/>
                <a:cs typeface="Times New Roman" panose="02020603050405020304" pitchFamily="18" charset="0"/>
              </a:rPr>
              <a:t>141</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ru-RU" sz="2500" dirty="0">
              <a:latin typeface="Times New Roman" panose="02020603050405020304" pitchFamily="18" charset="0"/>
              <a:cs typeface="Times New Roman" panose="02020603050405020304" pitchFamily="18" charset="0"/>
            </a:endParaRPr>
          </a:p>
          <a:p>
            <a:r>
              <a:rPr lang="ru-RU" sz="2500" dirty="0">
                <a:latin typeface="Times New Roman" panose="02020603050405020304" pitchFamily="18" charset="0"/>
                <a:cs typeface="Times New Roman" panose="02020603050405020304" pitchFamily="18" charset="0"/>
              </a:rPr>
              <a:t>Гибкость</a:t>
            </a:r>
          </a:p>
          <a:p>
            <a:pPr marL="0" indent="0">
              <a:buNone/>
            </a:pPr>
            <a:r>
              <a:rPr lang="ru-RU" sz="2500" dirty="0">
                <a:latin typeface="Times New Roman" panose="02020603050405020304" pitchFamily="18" charset="0"/>
                <a:cs typeface="Times New Roman" panose="02020603050405020304" pitchFamily="18" charset="0"/>
              </a:rPr>
              <a:t>Экспериментальная группа: </a:t>
            </a:r>
            <a:r>
              <a:rPr lang="en-US" sz="2500" dirty="0">
                <a:latin typeface="Times New Roman" panose="02020603050405020304" pitchFamily="18" charset="0"/>
                <a:cs typeface="Times New Roman" panose="02020603050405020304" pitchFamily="18" charset="0"/>
              </a:rPr>
              <a:t>M =</a:t>
            </a:r>
            <a:r>
              <a:rPr lang="ru-RU" sz="2500" dirty="0">
                <a:latin typeface="Times New Roman" panose="02020603050405020304" pitchFamily="18" charset="0"/>
                <a:cs typeface="Times New Roman" panose="02020603050405020304" pitchFamily="18" charset="0"/>
              </a:rPr>
              <a:t> 0,56</a:t>
            </a:r>
            <a:r>
              <a:rPr lang="en-US" sz="2500" dirty="0">
                <a:latin typeface="Times New Roman" panose="02020603050405020304" pitchFamily="18" charset="0"/>
                <a:cs typeface="Times New Roman" panose="02020603050405020304" pitchFamily="18" charset="0"/>
              </a:rPr>
              <a:t>, SD = </a:t>
            </a:r>
            <a:r>
              <a:rPr lang="ru-RU" sz="2500" dirty="0">
                <a:latin typeface="Times New Roman" panose="02020603050405020304" pitchFamily="18" charset="0"/>
                <a:cs typeface="Times New Roman" panose="02020603050405020304" pitchFamily="18" charset="0"/>
              </a:rPr>
              <a:t>0,28</a:t>
            </a:r>
          </a:p>
          <a:p>
            <a:pPr marL="0" indent="0">
              <a:buNone/>
            </a:pPr>
            <a:r>
              <a:rPr lang="ru-RU" sz="2500" dirty="0">
                <a:latin typeface="Times New Roman" panose="02020603050405020304" pitchFamily="18" charset="0"/>
                <a:cs typeface="Times New Roman" panose="02020603050405020304" pitchFamily="18" charset="0"/>
              </a:rPr>
              <a:t>Контрольная группа: </a:t>
            </a:r>
            <a:r>
              <a:rPr lang="en-US" sz="2500" dirty="0">
                <a:latin typeface="Times New Roman" panose="02020603050405020304" pitchFamily="18" charset="0"/>
                <a:cs typeface="Times New Roman" panose="02020603050405020304" pitchFamily="18" charset="0"/>
              </a:rPr>
              <a:t>M = </a:t>
            </a:r>
            <a:r>
              <a:rPr lang="ru-RU" sz="2500" dirty="0">
                <a:latin typeface="Times New Roman" panose="02020603050405020304" pitchFamily="18" charset="0"/>
                <a:cs typeface="Times New Roman" panose="02020603050405020304" pitchFamily="18" charset="0"/>
              </a:rPr>
              <a:t>0,46</a:t>
            </a:r>
            <a:r>
              <a:rPr lang="en-US" sz="2500" dirty="0">
                <a:latin typeface="Times New Roman" panose="02020603050405020304" pitchFamily="18" charset="0"/>
                <a:cs typeface="Times New Roman" panose="02020603050405020304" pitchFamily="18" charset="0"/>
              </a:rPr>
              <a:t>, SD = </a:t>
            </a:r>
            <a:r>
              <a:rPr lang="ru-RU" sz="2500" dirty="0">
                <a:latin typeface="Times New Roman" panose="02020603050405020304" pitchFamily="18" charset="0"/>
                <a:cs typeface="Times New Roman" panose="02020603050405020304" pitchFamily="18" charset="0"/>
              </a:rPr>
              <a:t>0,18</a:t>
            </a:r>
          </a:p>
          <a:p>
            <a:pPr marL="0" indent="0">
              <a:buNone/>
            </a:pPr>
            <a:r>
              <a:rPr lang="en-US" sz="2500" dirty="0">
                <a:latin typeface="Times New Roman" panose="02020603050405020304" pitchFamily="18" charset="0"/>
                <a:ea typeface="Times New Roman" panose="02020603050405020304" pitchFamily="18" charset="0"/>
                <a:cs typeface="Times New Roman" panose="02020603050405020304" pitchFamily="18" charset="0"/>
              </a:rPr>
              <a:t>ANOVA</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 показал значимые различия между группами: </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500" dirty="0">
                <a:effectLst/>
                <a:latin typeface="Times New Roman" panose="02020603050405020304" pitchFamily="18" charset="0"/>
                <a:ea typeface="Times New Roman" panose="02020603050405020304" pitchFamily="18" charset="0"/>
                <a:cs typeface="Times New Roman" panose="02020603050405020304" pitchFamily="18" charset="0"/>
              </a:rPr>
              <a:t>134</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500" dirty="0">
                <a:effectLst/>
                <a:latin typeface="Times New Roman" panose="02020603050405020304" pitchFamily="18" charset="0"/>
                <a:ea typeface="Times New Roman" panose="02020603050405020304" pitchFamily="18" charset="0"/>
                <a:cs typeface="Times New Roman" panose="02020603050405020304" pitchFamily="18" charset="0"/>
              </a:rPr>
              <a:t>5,576</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p =0.</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02</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ru-RU" sz="2500" dirty="0">
              <a:latin typeface="Times New Roman" panose="02020603050405020304" pitchFamily="18" charset="0"/>
              <a:cs typeface="Times New Roman" panose="02020603050405020304" pitchFamily="18" charset="0"/>
            </a:endParaRPr>
          </a:p>
          <a:p>
            <a:r>
              <a:rPr lang="ru-RU" sz="2500" dirty="0">
                <a:latin typeface="Times New Roman" panose="02020603050405020304" pitchFamily="18" charset="0"/>
                <a:cs typeface="Times New Roman" panose="02020603050405020304" pitchFamily="18" charset="0"/>
              </a:rPr>
              <a:t>Оригинальность</a:t>
            </a:r>
          </a:p>
          <a:p>
            <a:pPr marL="0" indent="0">
              <a:buNone/>
            </a:pPr>
            <a:r>
              <a:rPr lang="ru-RU" sz="2500" dirty="0">
                <a:latin typeface="Times New Roman" panose="02020603050405020304" pitchFamily="18" charset="0"/>
                <a:cs typeface="Times New Roman" panose="02020603050405020304" pitchFamily="18" charset="0"/>
              </a:rPr>
              <a:t>Экспериментальная группа: </a:t>
            </a:r>
            <a:r>
              <a:rPr lang="en-US" sz="2500" dirty="0">
                <a:latin typeface="Times New Roman" panose="02020603050405020304" pitchFamily="18" charset="0"/>
                <a:cs typeface="Times New Roman" panose="02020603050405020304" pitchFamily="18" charset="0"/>
              </a:rPr>
              <a:t>M =</a:t>
            </a:r>
            <a:r>
              <a:rPr lang="ru-RU" sz="2500" dirty="0">
                <a:latin typeface="Times New Roman" panose="02020603050405020304" pitchFamily="18" charset="0"/>
                <a:cs typeface="Times New Roman" panose="02020603050405020304" pitchFamily="18" charset="0"/>
              </a:rPr>
              <a:t> 4,2</a:t>
            </a:r>
            <a:r>
              <a:rPr lang="en-US" sz="2500" dirty="0">
                <a:latin typeface="Times New Roman" panose="02020603050405020304" pitchFamily="18" charset="0"/>
                <a:cs typeface="Times New Roman" panose="02020603050405020304" pitchFamily="18" charset="0"/>
              </a:rPr>
              <a:t> , SD =</a:t>
            </a:r>
            <a:r>
              <a:rPr lang="ru-RU" sz="2500" dirty="0">
                <a:latin typeface="Times New Roman" panose="02020603050405020304" pitchFamily="18" charset="0"/>
                <a:cs typeface="Times New Roman" panose="02020603050405020304" pitchFamily="18" charset="0"/>
              </a:rPr>
              <a:t> 0,41</a:t>
            </a:r>
          </a:p>
          <a:p>
            <a:pPr marL="0" indent="0">
              <a:buNone/>
            </a:pPr>
            <a:r>
              <a:rPr lang="ru-RU" sz="2500" dirty="0">
                <a:latin typeface="Times New Roman" panose="02020603050405020304" pitchFamily="18" charset="0"/>
                <a:cs typeface="Times New Roman" panose="02020603050405020304" pitchFamily="18" charset="0"/>
              </a:rPr>
              <a:t>Контрольная группа: </a:t>
            </a:r>
            <a:r>
              <a:rPr lang="en-US" sz="2500" dirty="0">
                <a:latin typeface="Times New Roman" panose="02020603050405020304" pitchFamily="18" charset="0"/>
                <a:cs typeface="Times New Roman" panose="02020603050405020304" pitchFamily="18" charset="0"/>
              </a:rPr>
              <a:t>M =</a:t>
            </a:r>
            <a:r>
              <a:rPr lang="ru-RU" sz="2500" dirty="0">
                <a:latin typeface="Times New Roman" panose="02020603050405020304" pitchFamily="18" charset="0"/>
                <a:cs typeface="Times New Roman" panose="02020603050405020304" pitchFamily="18" charset="0"/>
              </a:rPr>
              <a:t> 4,2</a:t>
            </a:r>
            <a:r>
              <a:rPr lang="en-US" sz="2500" dirty="0">
                <a:latin typeface="Times New Roman" panose="02020603050405020304" pitchFamily="18" charset="0"/>
                <a:cs typeface="Times New Roman" panose="02020603050405020304" pitchFamily="18" charset="0"/>
              </a:rPr>
              <a:t> , SD = </a:t>
            </a:r>
            <a:r>
              <a:rPr lang="ru-RU" sz="2500" dirty="0">
                <a:latin typeface="Times New Roman" panose="02020603050405020304" pitchFamily="18" charset="0"/>
                <a:cs typeface="Times New Roman" panose="02020603050405020304" pitchFamily="18" charset="0"/>
              </a:rPr>
              <a:t>0,35</a:t>
            </a:r>
          </a:p>
          <a:p>
            <a:pPr marL="0" indent="0">
              <a:buNone/>
            </a:pPr>
            <a:r>
              <a:rPr lang="en-US" sz="2500" dirty="0">
                <a:latin typeface="Times New Roman" panose="02020603050405020304" pitchFamily="18" charset="0"/>
                <a:ea typeface="Times New Roman" panose="02020603050405020304" pitchFamily="18" charset="0"/>
                <a:cs typeface="Times New Roman" panose="02020603050405020304" pitchFamily="18" charset="0"/>
              </a:rPr>
              <a:t>ANOVA </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не показал значимых различий между группами: </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500" dirty="0">
                <a:effectLst/>
                <a:latin typeface="Times New Roman" panose="02020603050405020304" pitchFamily="18" charset="0"/>
                <a:ea typeface="Times New Roman" panose="02020603050405020304" pitchFamily="18" charset="0"/>
                <a:cs typeface="Times New Roman" panose="02020603050405020304" pitchFamily="18" charset="0"/>
              </a:rPr>
              <a:t>106</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500" dirty="0">
                <a:effectLst/>
                <a:latin typeface="Times New Roman" panose="02020603050405020304" pitchFamily="18" charset="0"/>
                <a:ea typeface="Times New Roman" panose="02020603050405020304" pitchFamily="18" charset="0"/>
                <a:cs typeface="Times New Roman" panose="02020603050405020304" pitchFamily="18" charset="0"/>
              </a:rPr>
              <a:t> 0,823</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 p =0.</a:t>
            </a:r>
            <a:r>
              <a:rPr lang="ru-RU" sz="2500" dirty="0">
                <a:latin typeface="Times New Roman" panose="02020603050405020304" pitchFamily="18" charset="0"/>
                <a:ea typeface="Times New Roman" panose="02020603050405020304" pitchFamily="18" charset="0"/>
                <a:cs typeface="Times New Roman" panose="02020603050405020304" pitchFamily="18" charset="0"/>
              </a:rPr>
              <a:t>366</a:t>
            </a:r>
            <a:r>
              <a:rPr lang="en-US" sz="25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5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91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E2121C-EF18-4FC1-9B23-664478FC9437}"/>
              </a:ext>
            </a:extLst>
          </p:cNvPr>
          <p:cNvSpPr>
            <a:spLocks noGrp="1"/>
          </p:cNvSpPr>
          <p:nvPr>
            <p:ph type="title"/>
          </p:nvPr>
        </p:nvSpPr>
        <p:spPr/>
        <p:txBody>
          <a:bodyPr/>
          <a:lstStyle/>
          <a:p>
            <a:pPr algn="ctr"/>
            <a:r>
              <a:rPr lang="ru-RU" sz="2800" b="1" dirty="0">
                <a:latin typeface="Times New Roman" panose="02020603050405020304" pitchFamily="18" charset="0"/>
                <a:cs typeface="Times New Roman" panose="02020603050405020304" pitchFamily="18" charset="0"/>
              </a:rPr>
              <a:t>Вывод о фальсификации</a:t>
            </a:r>
            <a:r>
              <a:rPr lang="en-US" sz="2800" b="1" dirty="0">
                <a:latin typeface="Times New Roman" panose="02020603050405020304" pitchFamily="18" charset="0"/>
                <a:cs typeface="Times New Roman" panose="02020603050405020304" pitchFamily="18" charset="0"/>
              </a:rPr>
              <a:t>/</a:t>
            </a:r>
            <a:r>
              <a:rPr lang="ru-RU" sz="2800" b="1" dirty="0">
                <a:latin typeface="Times New Roman" panose="02020603050405020304" pitchFamily="18" charset="0"/>
                <a:cs typeface="Times New Roman" panose="02020603050405020304" pitchFamily="18" charset="0"/>
              </a:rPr>
              <a:t>верификации гипотезы</a:t>
            </a:r>
          </a:p>
        </p:txBody>
      </p:sp>
      <p:sp>
        <p:nvSpPr>
          <p:cNvPr id="3" name="Объект 2">
            <a:extLst>
              <a:ext uri="{FF2B5EF4-FFF2-40B4-BE49-F238E27FC236}">
                <a16:creationId xmlns:a16="http://schemas.microsoft.com/office/drawing/2014/main" id="{D22774DE-57FD-4E11-A409-1D9774089F36}"/>
              </a:ext>
            </a:extLst>
          </p:cNvPr>
          <p:cNvSpPr>
            <a:spLocks noGrp="1"/>
          </p:cNvSpPr>
          <p:nvPr>
            <p:ph idx="1"/>
          </p:nvPr>
        </p:nvSpPr>
        <p:spPr/>
        <p:txBody>
          <a:bodyPr/>
          <a:lstStyle/>
          <a:p>
            <a:pPr marL="0" indent="0" algn="just">
              <a:buNone/>
            </a:pPr>
            <a:r>
              <a:rPr lang="ru-RU" dirty="0">
                <a:latin typeface="Times New Roman" panose="02020603050405020304" pitchFamily="18" charset="0"/>
                <a:ea typeface="Times New Roman" panose="02020603050405020304" pitchFamily="18" charset="0"/>
              </a:rPr>
              <a:t>	Таким образом, гипотеза частично подтвердилась.</a:t>
            </a:r>
          </a:p>
          <a:p>
            <a:pPr marL="0" indent="0" algn="just">
              <a:buNone/>
            </a:pPr>
            <a:r>
              <a:rPr lang="ru-RU" dirty="0">
                <a:latin typeface="Times New Roman" panose="02020603050405020304" pitchFamily="18" charset="0"/>
                <a:ea typeface="Times New Roman" panose="02020603050405020304" pitchFamily="18" charset="0"/>
              </a:rPr>
              <a:t>	Проведённое исследование показывает наличие положительного влияния </a:t>
            </a:r>
            <a:r>
              <a:rPr lang="ru-RU" sz="2000" dirty="0">
                <a:effectLst/>
                <a:latin typeface="Times New Roman" panose="02020603050405020304" pitchFamily="18" charset="0"/>
                <a:ea typeface="Times New Roman" panose="02020603050405020304" pitchFamily="18" charset="0"/>
              </a:rPr>
              <a:t> практики осознанного наблюдения за собственным внутренним состоянием на решение творческой дивергентной задачи, которое заключается в повышении гибкости мышления.</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9870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04FA3C-B662-4CE9-B2F4-AEA1412A9D32}"/>
              </a:ext>
            </a:extLst>
          </p:cNvPr>
          <p:cNvSpPr>
            <a:spLocks noGrp="1"/>
          </p:cNvSpPr>
          <p:nvPr>
            <p:ph type="title"/>
          </p:nvPr>
        </p:nvSpPr>
        <p:spPr/>
        <p:txBody>
          <a:bodyPr/>
          <a:lstStyle/>
          <a:p>
            <a:pPr algn="ctr"/>
            <a:r>
              <a:rPr lang="ru-RU" sz="2800" b="1" dirty="0">
                <a:latin typeface="Times New Roman" panose="02020603050405020304" pitchFamily="18" charset="0"/>
                <a:cs typeface="Times New Roman" panose="02020603050405020304" pitchFamily="18" charset="0"/>
              </a:rPr>
              <a:t>Обсуждение результатов</a:t>
            </a:r>
          </a:p>
        </p:txBody>
      </p:sp>
      <p:sp>
        <p:nvSpPr>
          <p:cNvPr id="3" name="Объект 2">
            <a:extLst>
              <a:ext uri="{FF2B5EF4-FFF2-40B4-BE49-F238E27FC236}">
                <a16:creationId xmlns:a16="http://schemas.microsoft.com/office/drawing/2014/main" id="{4F2BF5EC-93FE-4D75-8899-10900A5551C3}"/>
              </a:ext>
            </a:extLst>
          </p:cNvPr>
          <p:cNvSpPr>
            <a:spLocks noGrp="1"/>
          </p:cNvSpPr>
          <p:nvPr>
            <p:ph idx="1"/>
          </p:nvPr>
        </p:nvSpPr>
        <p:spPr>
          <a:xfrm>
            <a:off x="645130" y="1395168"/>
            <a:ext cx="9404723" cy="4901938"/>
          </a:xfrm>
        </p:spPr>
        <p:txBody>
          <a:bodyPr>
            <a:normAutofit fontScale="92500" lnSpcReduction="10000"/>
          </a:bodyPr>
          <a:lstStyle/>
          <a:p>
            <a:pPr marL="0" indent="0" algn="just">
              <a:buNone/>
            </a:pPr>
            <a:r>
              <a:rPr lang="ru-RU" sz="1800" dirty="0">
                <a:latin typeface="Times New Roman" panose="02020603050405020304" pitchFamily="18" charset="0"/>
                <a:ea typeface="Times New Roman" panose="02020603050405020304" pitchFamily="18" charset="0"/>
              </a:rPr>
              <a:t>	Интерпретируя полученные результаты мы выдвинули несколько предположений, претендующих на объяснение положительного эффекта практики осознанного наблюдения.</a:t>
            </a:r>
          </a:p>
          <a:p>
            <a:pPr marL="0" indent="0" algn="just">
              <a:buNone/>
            </a:pPr>
            <a:r>
              <a:rPr lang="ru-RU" sz="1800" dirty="0">
                <a:latin typeface="Times New Roman" panose="02020603050405020304" pitchFamily="18" charset="0"/>
                <a:ea typeface="Times New Roman" panose="02020603050405020304" pitchFamily="18" charset="0"/>
              </a:rPr>
              <a:t>	Согласно первому предположению</a:t>
            </a:r>
            <a:r>
              <a:rPr lang="ru-RU" sz="1800" dirty="0">
                <a:effectLst/>
                <a:latin typeface="Times New Roman" panose="02020603050405020304" pitchFamily="18" charset="0"/>
                <a:ea typeface="Times New Roman" panose="02020603050405020304" pitchFamily="18" charset="0"/>
              </a:rPr>
              <a:t>, у </a:t>
            </a:r>
            <a:r>
              <a:rPr lang="ru-RU" sz="1800" dirty="0">
                <a:latin typeface="Times New Roman" panose="02020603050405020304" pitchFamily="18" charset="0"/>
                <a:ea typeface="Times New Roman" panose="02020603050405020304" pitchFamily="18" charset="0"/>
              </a:rPr>
              <a:t>испытуемых экспериментальной группы вследствие  практики осознанности</a:t>
            </a:r>
            <a:r>
              <a:rPr lang="ru-RU" sz="1800" dirty="0">
                <a:effectLst/>
                <a:latin typeface="Times New Roman" panose="02020603050405020304" pitchFamily="18" charset="0"/>
                <a:ea typeface="Times New Roman" panose="02020603050405020304" pitchFamily="18" charset="0"/>
              </a:rPr>
              <a:t> при решении дивергентной задачи внимание было распределено между текущей мыслительной задачей и многочисленными фоновыми процессами, сопровождающими процесс решения (телесными ощущениями, эмоциями, мыслями и др.) Это могло привести к активации бессознательного режима работы над задачей, который, как было показано сторонниками теории бессознательной работы (</a:t>
            </a:r>
            <a:r>
              <a:rPr lang="ru-RU" sz="1800" dirty="0" err="1">
                <a:effectLst/>
                <a:latin typeface="Times New Roman" panose="02020603050405020304" pitchFamily="18" charset="0"/>
                <a:ea typeface="Times New Roman" panose="02020603050405020304" pitchFamily="18" charset="0"/>
              </a:rPr>
              <a:t>Dijksterhuis</a:t>
            </a:r>
            <a:r>
              <a:rPr lang="ru-RU"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et al</a:t>
            </a:r>
            <a:r>
              <a:rPr lang="ru-RU" sz="1800" dirty="0">
                <a:effectLst/>
                <a:latin typeface="Times New Roman" panose="02020603050405020304" pitchFamily="18" charset="0"/>
                <a:ea typeface="Times New Roman" panose="02020603050405020304" pitchFamily="18" charset="0"/>
              </a:rPr>
              <a:t>., 2006), положительно сказывается на успешности решения многих типов задач. Мышление, по их мнению, можно условно разделить на два процесса – сознательный и бессознательный. Сознательный процесс предполагает фокусировку внимания на целевой задаче и использование логических преобразований, тогда как бессознательный процесс происходит в моменты переключения внимания с основной задачи на побочные. Бессознательный процесс, обеспечивающий </a:t>
            </a:r>
            <a:r>
              <a:rPr lang="ru-RU" sz="1800" dirty="0" err="1">
                <a:effectLst/>
                <a:latin typeface="Times New Roman" panose="02020603050405020304" pitchFamily="18" charset="0"/>
                <a:ea typeface="Times New Roman" panose="02020603050405020304" pitchFamily="18" charset="0"/>
              </a:rPr>
              <a:t>расфокусировку</a:t>
            </a:r>
            <a:r>
              <a:rPr lang="ru-RU" sz="1800" dirty="0">
                <a:effectLst/>
                <a:latin typeface="Times New Roman" panose="02020603050405020304" pitchFamily="18" charset="0"/>
                <a:ea typeface="Times New Roman" panose="02020603050405020304" pitchFamily="18" charset="0"/>
              </a:rPr>
              <a:t> внимания, способствует решению творческих задач за счёт поиска и интегрирования разнородной информации, большая часть из которой недоступна для сознательного процесса.</a:t>
            </a:r>
          </a:p>
          <a:p>
            <a:pPr marL="0" indent="0" algn="just">
              <a:buNone/>
            </a:pPr>
            <a:r>
              <a:rPr lang="ru-RU" sz="1800" dirty="0">
                <a:effectLst/>
                <a:latin typeface="Times New Roman" panose="02020603050405020304" pitchFamily="18" charset="0"/>
                <a:ea typeface="Times New Roman" panose="02020603050405020304" pitchFamily="18" charset="0"/>
              </a:rPr>
              <a:t>	Таким образом, мы предполагаем, что возможным механизмом, за счёт которого практика осознанного наблюдения влияет на гибкость мышления, может быть включение бессознательного режима работы над задачей, в котором, благодаря расфокусированному вниманию, человеку легче переключаться между разнообразными и не связанными друг с другом идеями.</a:t>
            </a:r>
          </a:p>
          <a:p>
            <a:pPr marL="0" indent="0">
              <a:buNone/>
            </a:pPr>
            <a:endParaRPr lang="ru-RU" dirty="0"/>
          </a:p>
        </p:txBody>
      </p:sp>
    </p:spTree>
    <p:extLst>
      <p:ext uri="{BB962C8B-B14F-4D97-AF65-F5344CB8AC3E}">
        <p14:creationId xmlns:p14="http://schemas.microsoft.com/office/powerpoint/2010/main" val="4231263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C9FDBC-4975-46C3-AC2E-F3483975E4E2}"/>
              </a:ext>
            </a:extLst>
          </p:cNvPr>
          <p:cNvSpPr>
            <a:spLocks noGrp="1"/>
          </p:cNvSpPr>
          <p:nvPr>
            <p:ph type="title"/>
          </p:nvPr>
        </p:nvSpPr>
        <p:spPr/>
        <p:txBody>
          <a:bodyPr/>
          <a:lstStyle/>
          <a:p>
            <a:pPr algn="ctr"/>
            <a:r>
              <a:rPr lang="ru-RU" sz="2800" b="1" dirty="0">
                <a:latin typeface="Times New Roman" panose="02020603050405020304" pitchFamily="18" charset="0"/>
                <a:cs typeface="Times New Roman" panose="02020603050405020304" pitchFamily="18" charset="0"/>
              </a:rPr>
              <a:t>Обсуждение результатов</a:t>
            </a:r>
            <a:endParaRPr lang="ru-RU" sz="2800" dirty="0"/>
          </a:p>
        </p:txBody>
      </p:sp>
      <p:sp>
        <p:nvSpPr>
          <p:cNvPr id="3" name="Объект 2">
            <a:extLst>
              <a:ext uri="{FF2B5EF4-FFF2-40B4-BE49-F238E27FC236}">
                <a16:creationId xmlns:a16="http://schemas.microsoft.com/office/drawing/2014/main" id="{A2B4D33C-CF4C-4F0C-AED4-06375150CD8A}"/>
              </a:ext>
            </a:extLst>
          </p:cNvPr>
          <p:cNvSpPr>
            <a:spLocks noGrp="1"/>
          </p:cNvSpPr>
          <p:nvPr>
            <p:ph idx="1"/>
          </p:nvPr>
        </p:nvSpPr>
        <p:spPr>
          <a:xfrm>
            <a:off x="645132" y="1159498"/>
            <a:ext cx="9404722" cy="5088902"/>
          </a:xfrm>
        </p:spPr>
        <p:txBody>
          <a:bodyPr>
            <a:noAutofit/>
          </a:bodyPr>
          <a:lstStyle/>
          <a:p>
            <a:pPr marL="457200" lvl="1" indent="0" algn="just">
              <a:buNone/>
            </a:pPr>
            <a:r>
              <a:rPr lang="ru-RU" sz="1600" dirty="0">
                <a:effectLst/>
                <a:latin typeface="Times New Roman" panose="02020603050405020304" pitchFamily="18" charset="0"/>
                <a:ea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Полученные </a:t>
            </a:r>
            <a:r>
              <a:rPr lang="ru-RU" dirty="0">
                <a:latin typeface="Times New Roman" panose="02020603050405020304" pitchFamily="18" charset="0"/>
                <a:ea typeface="Times New Roman" panose="02020603050405020304" pitchFamily="18" charset="0"/>
              </a:rPr>
              <a:t>результаты также </a:t>
            </a:r>
            <a:r>
              <a:rPr lang="ru-RU" dirty="0">
                <a:effectLst/>
                <a:latin typeface="Times New Roman" panose="02020603050405020304" pitchFamily="18" charset="0"/>
                <a:ea typeface="Times New Roman" panose="02020603050405020304" pitchFamily="18" charset="0"/>
              </a:rPr>
              <a:t>можно рассмотреть с позиции концепции «воплощённого познания» (</a:t>
            </a:r>
            <a:r>
              <a:rPr lang="ru-RU" dirty="0" err="1">
                <a:effectLst/>
                <a:latin typeface="Times New Roman" panose="02020603050405020304" pitchFamily="18" charset="0"/>
                <a:ea typeface="Times New Roman" panose="02020603050405020304" pitchFamily="18" charset="0"/>
              </a:rPr>
              <a:t>embodied</a:t>
            </a:r>
            <a:r>
              <a:rPr lang="ru-RU" dirty="0">
                <a:effectLst/>
                <a:latin typeface="Times New Roman" panose="02020603050405020304" pitchFamily="18" charset="0"/>
                <a:ea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rPr>
              <a:t>cognition</a:t>
            </a:r>
            <a:r>
              <a:rPr lang="ru-RU" dirty="0">
                <a:effectLst/>
                <a:latin typeface="Times New Roman" panose="02020603050405020304" pitchFamily="18" charset="0"/>
                <a:ea typeface="Times New Roman" panose="02020603050405020304" pitchFamily="18" charset="0"/>
              </a:rPr>
              <a:t>), подхода, который получил широкое распространение в современной когнитивной науке. Исследователи этого направления подчёркивают роль телесной организации и опыта взаимодействия организма со средой в функционировании различных познавательных процессов. В рамках направления «воплощённое познание» было проведено немало экспериментов, в которых было доказано существование взаимосвязи между сенсомоторным опытом и креативностью </a:t>
            </a:r>
            <a:r>
              <a:rPr lang="ru-RU" sz="1800" dirty="0">
                <a:effectLst/>
                <a:latin typeface="Times New Roman" panose="02020603050405020304" pitchFamily="18" charset="0"/>
                <a:ea typeface="Times New Roman" panose="02020603050405020304" pitchFamily="18" charset="0"/>
              </a:rPr>
              <a:t>(</a:t>
            </a:r>
            <a:r>
              <a:rPr lang="ru-RU" sz="1800" dirty="0" err="1">
                <a:effectLst/>
                <a:latin typeface="Times New Roman" panose="02020603050405020304" pitchFamily="18" charset="0"/>
                <a:ea typeface="Times New Roman" panose="02020603050405020304" pitchFamily="18" charset="0"/>
              </a:rPr>
              <a:t>Slepian</a:t>
            </a:r>
            <a:r>
              <a:rPr lang="ru-RU" sz="1800" dirty="0">
                <a:effectLst/>
                <a:latin typeface="Times New Roman" panose="02020603050405020304" pitchFamily="18" charset="0"/>
                <a:ea typeface="Times New Roman" panose="02020603050405020304" pitchFamily="18" charset="0"/>
              </a:rPr>
              <a:t> &amp; </a:t>
            </a:r>
            <a:r>
              <a:rPr lang="ru-RU" sz="1800" dirty="0" err="1">
                <a:effectLst/>
                <a:latin typeface="Times New Roman" panose="02020603050405020304" pitchFamily="18" charset="0"/>
                <a:ea typeface="Times New Roman" panose="02020603050405020304" pitchFamily="18" charset="0"/>
              </a:rPr>
              <a:t>Ambady</a:t>
            </a:r>
            <a:r>
              <a:rPr lang="ru-RU" sz="1800" dirty="0">
                <a:effectLst/>
                <a:latin typeface="Times New Roman" panose="02020603050405020304" pitchFamily="18" charset="0"/>
                <a:ea typeface="Times New Roman" panose="02020603050405020304" pitchFamily="18" charset="0"/>
              </a:rPr>
              <a:t>, 2012)</a:t>
            </a:r>
            <a:r>
              <a:rPr lang="ru-RU" dirty="0">
                <a:effectLst/>
                <a:latin typeface="Times New Roman" panose="02020603050405020304" pitchFamily="18" charset="0"/>
                <a:ea typeface="Times New Roman" panose="02020603050405020304" pitchFamily="18" charset="0"/>
              </a:rPr>
              <a:t>.</a:t>
            </a:r>
          </a:p>
          <a:p>
            <a:pPr marL="457200" lvl="1" indent="0" algn="just">
              <a:buNone/>
            </a:pPr>
            <a:r>
              <a:rPr lang="ru-RU" dirty="0">
                <a:latin typeface="Times New Roman" panose="02020603050405020304" pitchFamily="18" charset="0"/>
                <a:ea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Тренировка осознанности в нашем эксперименте заключалась в последовательном переключении внимания с одной части тела на другую с фокусировкой внимания каждой зоне. Можно предположить, что благодаря такой тренировке улучшается не только «гибкость» внимания, связанная с лёгкостью переключения внимания на различные части тела, но и гибкость дивергентного мышления, связанная с переключением внимания на различные свойства представляемого объекта (спички). Благодаря такой тренировке человек в меньшей степени «застревает» на одном свойстве спички и получает больше возможности переключаться на другие свойства, найдя каждому из них применение. </a:t>
            </a:r>
          </a:p>
          <a:p>
            <a:pPr marL="457200" lvl="1" indent="0" algn="just">
              <a:buNone/>
            </a:pPr>
            <a:endParaRPr lang="ru-RU" dirty="0"/>
          </a:p>
        </p:txBody>
      </p:sp>
    </p:spTree>
    <p:extLst>
      <p:ext uri="{BB962C8B-B14F-4D97-AF65-F5344CB8AC3E}">
        <p14:creationId xmlns:p14="http://schemas.microsoft.com/office/powerpoint/2010/main" val="328247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EAFA0E-4327-44AF-95EC-0323CEFAB186}"/>
              </a:ext>
            </a:extLst>
          </p:cNvPr>
          <p:cNvSpPr>
            <a:spLocks noGrp="1"/>
          </p:cNvSpPr>
          <p:nvPr>
            <p:ph type="title"/>
          </p:nvPr>
        </p:nvSpPr>
        <p:spPr/>
        <p:txBody>
          <a:bodyPr/>
          <a:lstStyle/>
          <a:p>
            <a:pPr algn="ctr"/>
            <a:r>
              <a:rPr lang="ru-RU" sz="2800" b="1" dirty="0">
                <a:latin typeface="Times New Roman" panose="02020603050405020304" pitchFamily="18" charset="0"/>
                <a:cs typeface="Times New Roman" panose="02020603050405020304" pitchFamily="18" charset="0"/>
              </a:rPr>
              <a:t>Обсуждение результатов</a:t>
            </a:r>
            <a:endParaRPr lang="ru-RU" sz="2800" dirty="0"/>
          </a:p>
        </p:txBody>
      </p:sp>
      <p:sp>
        <p:nvSpPr>
          <p:cNvPr id="3" name="Объект 2">
            <a:extLst>
              <a:ext uri="{FF2B5EF4-FFF2-40B4-BE49-F238E27FC236}">
                <a16:creationId xmlns:a16="http://schemas.microsoft.com/office/drawing/2014/main" id="{CCC1B242-EA41-4AD7-810F-C48BB751B873}"/>
              </a:ext>
            </a:extLst>
          </p:cNvPr>
          <p:cNvSpPr>
            <a:spLocks noGrp="1"/>
          </p:cNvSpPr>
          <p:nvPr>
            <p:ph idx="1"/>
          </p:nvPr>
        </p:nvSpPr>
        <p:spPr>
          <a:xfrm>
            <a:off x="1104293" y="1609858"/>
            <a:ext cx="8946541" cy="4195481"/>
          </a:xfrm>
        </p:spPr>
        <p:txBody>
          <a:bodyPr>
            <a:normAutofit/>
          </a:bodyPr>
          <a:lstStyle/>
          <a:p>
            <a:pPr marL="0" indent="0" algn="just">
              <a:buNone/>
            </a:pPr>
            <a:r>
              <a:rPr lang="ru-RU" sz="1800" b="0" i="0" u="none" strike="noStrike" baseline="0" dirty="0">
                <a:latin typeface="Arial" panose="020B0604020202020204" pitchFamily="34" charset="0"/>
              </a:rPr>
              <a:t>	Другое предположение исходит из результата первого эксперимента настоящей научно-исследовательской работы, проведённого в 2019 году. В нём было показано, что процедура телесной релаксации, сходная по содержанию с практикой осознанного наблюдения за внутренним состоянием, приводит к значимому ослаблению процессов когнитивного торможения. Это было показано на тесте Струпа с негативным </a:t>
            </a:r>
            <a:r>
              <a:rPr lang="ru-RU" sz="1800" b="0" i="0" u="none" strike="noStrike" baseline="0" dirty="0" err="1">
                <a:latin typeface="Arial" panose="020B0604020202020204" pitchFamily="34" charset="0"/>
              </a:rPr>
              <a:t>праймингом</a:t>
            </a:r>
            <a:r>
              <a:rPr lang="ru-RU" sz="1800" b="0" i="0" u="none" strike="noStrike" baseline="0" dirty="0">
                <a:latin typeface="Arial" panose="020B0604020202020204" pitchFamily="34" charset="0"/>
              </a:rPr>
              <a:t>.</a:t>
            </a:r>
          </a:p>
          <a:p>
            <a:pPr marL="0" indent="0" algn="just">
              <a:buNone/>
            </a:pPr>
            <a:r>
              <a:rPr lang="ru-RU" sz="1800" b="0" i="0" u="none" strike="noStrike" baseline="0" dirty="0">
                <a:latin typeface="Arial" panose="020B0604020202020204" pitchFamily="34" charset="0"/>
              </a:rPr>
              <a:t>	Можно предположить, что </a:t>
            </a:r>
            <a:r>
              <a:rPr lang="ru-RU" sz="1800" dirty="0">
                <a:latin typeface="Arial" panose="020B0604020202020204" pitchFamily="34" charset="0"/>
              </a:rPr>
              <a:t>в настоящем эксперименте вследствие практики  также возникает </a:t>
            </a:r>
            <a:r>
              <a:rPr lang="ru-RU" sz="1800" b="0" i="0" u="none" strike="noStrike" baseline="0" dirty="0">
                <a:latin typeface="Arial" panose="020B0604020202020204" pitchFamily="34" charset="0"/>
              </a:rPr>
              <a:t>ослабление процессов торможения при решении задачи на необычное использование спички. Оно способствует более лёгкой переключаемости испытуемых между разнородными идеями, поскольку одна идея использования спички (например, </a:t>
            </a:r>
            <a:r>
              <a:rPr lang="ru-RU" sz="1800" dirty="0">
                <a:latin typeface="Arial" panose="020B0604020202020204" pitchFamily="34" charset="0"/>
              </a:rPr>
              <a:t>«в качестве палочки») не </a:t>
            </a:r>
            <a:r>
              <a:rPr lang="ru-RU" sz="1800" b="0" i="0" u="none" strike="noStrike" baseline="0" dirty="0" err="1">
                <a:latin typeface="Arial" panose="020B0604020202020204" pitchFamily="34" charset="0"/>
              </a:rPr>
              <a:t>оттормаживает</a:t>
            </a:r>
            <a:r>
              <a:rPr lang="ru-RU" sz="1800" b="0" i="0" u="none" strike="noStrike" baseline="0" dirty="0">
                <a:latin typeface="Arial" panose="020B0604020202020204" pitchFamily="34" charset="0"/>
              </a:rPr>
              <a:t> идеи другого рода (например, «для получения огня»).</a:t>
            </a:r>
          </a:p>
        </p:txBody>
      </p:sp>
    </p:spTree>
    <p:extLst>
      <p:ext uri="{BB962C8B-B14F-4D97-AF65-F5344CB8AC3E}">
        <p14:creationId xmlns:p14="http://schemas.microsoft.com/office/powerpoint/2010/main" val="549661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F50416-E253-45AE-8D97-CF418CE26513}"/>
              </a:ext>
            </a:extLst>
          </p:cNvPr>
          <p:cNvSpPr>
            <a:spLocks noGrp="1"/>
          </p:cNvSpPr>
          <p:nvPr>
            <p:ph type="title"/>
          </p:nvPr>
        </p:nvSpPr>
        <p:spPr/>
        <p:txBody>
          <a:bodyPr/>
          <a:lstStyle/>
          <a:p>
            <a:pPr algn="ctr"/>
            <a:r>
              <a:rPr lang="ru-RU" sz="2800" b="1" dirty="0">
                <a:latin typeface="Times New Roman" panose="02020603050405020304" pitchFamily="18" charset="0"/>
                <a:cs typeface="Times New Roman" panose="02020603050405020304" pitchFamily="18" charset="0"/>
              </a:rPr>
              <a:t>Выводы</a:t>
            </a:r>
          </a:p>
        </p:txBody>
      </p:sp>
      <p:sp>
        <p:nvSpPr>
          <p:cNvPr id="3" name="Объект 2">
            <a:extLst>
              <a:ext uri="{FF2B5EF4-FFF2-40B4-BE49-F238E27FC236}">
                <a16:creationId xmlns:a16="http://schemas.microsoft.com/office/drawing/2014/main" id="{4946A81C-78BF-4522-B397-733401356DBB}"/>
              </a:ext>
            </a:extLst>
          </p:cNvPr>
          <p:cNvSpPr>
            <a:spLocks noGrp="1"/>
          </p:cNvSpPr>
          <p:nvPr>
            <p:ph idx="1"/>
          </p:nvPr>
        </p:nvSpPr>
        <p:spPr>
          <a:xfrm>
            <a:off x="1104293" y="2052918"/>
            <a:ext cx="8946541" cy="4195481"/>
          </a:xfrm>
        </p:spPr>
        <p:txBody>
          <a:bodyPr/>
          <a:lstStyle/>
          <a:p>
            <a:pPr indent="0" algn="just">
              <a:buNone/>
            </a:pPr>
            <a:r>
              <a:rPr lang="ru-RU" sz="1800" dirty="0">
                <a:effectLst/>
                <a:latin typeface="Times New Roman" panose="02020603050405020304" pitchFamily="18" charset="0"/>
                <a:ea typeface="Times New Roman" panose="02020603050405020304" pitchFamily="18" charset="0"/>
              </a:rPr>
              <a:t>	</a:t>
            </a:r>
            <a:r>
              <a:rPr lang="ru-RU" sz="1800" dirty="0">
                <a:latin typeface="Times New Roman" panose="02020603050405020304" pitchFamily="18" charset="0"/>
                <a:ea typeface="Times New Roman" panose="02020603050405020304" pitchFamily="18" charset="0"/>
              </a:rPr>
              <a:t>Э</a:t>
            </a:r>
            <a:r>
              <a:rPr lang="ru-RU" sz="1800" dirty="0">
                <a:effectLst/>
                <a:latin typeface="Times New Roman" panose="02020603050405020304" pitchFamily="18" charset="0"/>
                <a:ea typeface="Times New Roman" panose="02020603050405020304" pitchFamily="18" charset="0"/>
              </a:rPr>
              <a:t>кспериментальное исследование 2020 года </a:t>
            </a:r>
            <a:r>
              <a:rPr lang="ru-RU" sz="1800" dirty="0">
                <a:latin typeface="Times New Roman" panose="02020603050405020304" pitchFamily="18" charset="0"/>
                <a:ea typeface="Times New Roman" panose="02020603050405020304" pitchFamily="18" charset="0"/>
              </a:rPr>
              <a:t>п</a:t>
            </a:r>
            <a:r>
              <a:rPr lang="ru-RU" sz="1800" dirty="0">
                <a:effectLst/>
                <a:latin typeface="Times New Roman" panose="02020603050405020304" pitchFamily="18" charset="0"/>
                <a:ea typeface="Times New Roman" panose="02020603050405020304" pitchFamily="18" charset="0"/>
              </a:rPr>
              <a:t>оказало, что онлайн методика </a:t>
            </a:r>
            <a:r>
              <a:rPr lang="ru-RU" sz="1800" dirty="0" err="1">
                <a:effectLst/>
                <a:latin typeface="Times New Roman" panose="02020603050405020304" pitchFamily="18" charset="0"/>
                <a:ea typeface="Times New Roman" panose="02020603050405020304" pitchFamily="18" charset="0"/>
              </a:rPr>
              <a:t>преднастройки</a:t>
            </a:r>
            <a:r>
              <a:rPr lang="ru-RU" sz="1800" dirty="0">
                <a:effectLst/>
                <a:latin typeface="Times New Roman" panose="02020603050405020304" pitchFamily="18" charset="0"/>
                <a:ea typeface="Times New Roman" panose="02020603050405020304" pitchFamily="18" charset="0"/>
              </a:rPr>
              <a:t> на осознанность («</a:t>
            </a:r>
            <a:r>
              <a:rPr lang="ru-RU" sz="1800" dirty="0" err="1">
                <a:effectLst/>
                <a:latin typeface="Times New Roman" panose="02020603050405020304" pitchFamily="18" charset="0"/>
                <a:ea typeface="Times New Roman" panose="02020603050405020304" pitchFamily="18" charset="0"/>
              </a:rPr>
              <a:t>mindfulness</a:t>
            </a:r>
            <a:r>
              <a:rPr lang="ru-RU" sz="1800" dirty="0">
                <a:effectLst/>
                <a:latin typeface="Times New Roman" panose="02020603050405020304" pitchFamily="18" charset="0"/>
                <a:ea typeface="Times New Roman" panose="02020603050405020304" pitchFamily="18" charset="0"/>
              </a:rPr>
              <a:t>») влияет на успешность решения дивергентных задач. На выборке, состоящей из 134 человек, было показано, что практика осознанного наблюдения за собственным внутренним состоянием положительно влияет на показатель гибкости мышления, но не влияет на показатели беглости и оригинальности.</a:t>
            </a:r>
          </a:p>
          <a:p>
            <a:pPr indent="0" algn="just">
              <a:buNone/>
            </a:pPr>
            <a:r>
              <a:rPr lang="ru-RU" sz="1800" dirty="0">
                <a:effectLst/>
                <a:latin typeface="Times New Roman" panose="02020603050405020304" pitchFamily="18" charset="0"/>
                <a:ea typeface="Times New Roman" panose="02020603050405020304" pitchFamily="18" charset="0"/>
              </a:rPr>
              <a:t>	Полученные р</a:t>
            </a:r>
            <a:r>
              <a:rPr lang="ru-RU" sz="1800" dirty="0">
                <a:latin typeface="Times New Roman" panose="02020603050405020304" pitchFamily="18" charset="0"/>
                <a:ea typeface="Times New Roman" panose="02020603050405020304" pitchFamily="18" charset="0"/>
              </a:rPr>
              <a:t>езультаты обсуждаются с позиции концепции «воплощённое познание», с позиции теории бессознательной работы, а также исходя из идей о связи между творчеством и механизмом когнитивного растормаживания </a:t>
            </a:r>
            <a:r>
              <a:rPr lang="ru-RU" sz="1800" dirty="0">
                <a:effectLst/>
                <a:latin typeface="Times New Roman" panose="02020603050405020304" pitchFamily="18" charset="0"/>
                <a:ea typeface="Calibri" panose="020F0502020204030204" pitchFamily="34" charset="0"/>
              </a:rPr>
              <a:t>(</a:t>
            </a:r>
            <a:r>
              <a:rPr lang="ru-RU" sz="1800" dirty="0" err="1">
                <a:effectLst/>
                <a:latin typeface="Times New Roman" panose="02020603050405020304" pitchFamily="18" charset="0"/>
                <a:ea typeface="Calibri" panose="020F0502020204030204" pitchFamily="34" charset="0"/>
              </a:rPr>
              <a:t>Eysenck</a:t>
            </a:r>
            <a:r>
              <a:rPr lang="ru-RU" sz="1800" dirty="0">
                <a:effectLst/>
                <a:latin typeface="Times New Roman" panose="02020603050405020304" pitchFamily="18" charset="0"/>
                <a:ea typeface="Calibri" panose="020F0502020204030204" pitchFamily="34" charset="0"/>
              </a:rPr>
              <a:t>, 1995) </a:t>
            </a:r>
            <a:r>
              <a:rPr lang="ru-RU" sz="1800" dirty="0">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0" algn="just">
              <a:buNone/>
            </a:pPr>
            <a:endParaRPr lang="ru-RU" dirty="0"/>
          </a:p>
        </p:txBody>
      </p:sp>
    </p:spTree>
    <p:extLst>
      <p:ext uri="{BB962C8B-B14F-4D97-AF65-F5344CB8AC3E}">
        <p14:creationId xmlns:p14="http://schemas.microsoft.com/office/powerpoint/2010/main" val="2911499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E62790-0EFE-43D7-A077-3AB3FC4A88ED}"/>
              </a:ext>
            </a:extLst>
          </p:cNvPr>
          <p:cNvSpPr>
            <a:spLocks noGrp="1"/>
          </p:cNvSpPr>
          <p:nvPr>
            <p:ph type="title"/>
          </p:nvPr>
        </p:nvSpPr>
        <p:spPr>
          <a:xfrm>
            <a:off x="646109" y="326504"/>
            <a:ext cx="9404723" cy="1400530"/>
          </a:xfrm>
        </p:spPr>
        <p:txBody>
          <a:bodyPr/>
          <a:lstStyle/>
          <a:p>
            <a:pPr algn="ctr"/>
            <a:r>
              <a:rPr lang="ru-RU" sz="2800" b="1" dirty="0">
                <a:latin typeface="Times New Roman" panose="02020603050405020304" pitchFamily="18" charset="0"/>
                <a:cs typeface="Times New Roman" panose="02020603050405020304" pitchFamily="18" charset="0"/>
              </a:rPr>
              <a:t>Список литературы</a:t>
            </a:r>
          </a:p>
        </p:txBody>
      </p:sp>
      <p:sp>
        <p:nvSpPr>
          <p:cNvPr id="3" name="Объект 2">
            <a:extLst>
              <a:ext uri="{FF2B5EF4-FFF2-40B4-BE49-F238E27FC236}">
                <a16:creationId xmlns:a16="http://schemas.microsoft.com/office/drawing/2014/main" id="{BC3074AC-114B-4F0D-B46F-19C0F8FE44E9}"/>
              </a:ext>
            </a:extLst>
          </p:cNvPr>
          <p:cNvSpPr>
            <a:spLocks noGrp="1"/>
          </p:cNvSpPr>
          <p:nvPr>
            <p:ph idx="1"/>
          </p:nvPr>
        </p:nvSpPr>
        <p:spPr>
          <a:xfrm>
            <a:off x="875201" y="945881"/>
            <a:ext cx="8946541" cy="4195481"/>
          </a:xfrm>
        </p:spPr>
        <p:txBody>
          <a:bodyPr>
            <a:noAutofit/>
          </a:bodyPr>
          <a:lstStyle/>
          <a:p>
            <a:pPr indent="449580"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Дьяков Д.Г.,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Слонова</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А.И. Практики осознанности в развитии когнитивной сферы. Консультативная психология и психотерапия 2019. Т. 27. № 1. С. 30—47.</a:t>
            </a:r>
          </a:p>
          <a:p>
            <a:pPr indent="449580" algn="just"/>
            <a:r>
              <a:rPr lang="en-US" sz="1400" dirty="0" err="1">
                <a:effectLst/>
                <a:latin typeface="Times New Roman" panose="02020603050405020304" pitchFamily="18" charset="0"/>
                <a:ea typeface="Times New Roman" panose="02020603050405020304" pitchFamily="18" charset="0"/>
              </a:rPr>
              <a:t>Dijksterhuis</a:t>
            </a:r>
            <a:r>
              <a:rPr lang="en-US" sz="1400" dirty="0">
                <a:effectLst/>
                <a:latin typeface="Times New Roman" panose="02020603050405020304" pitchFamily="18" charset="0"/>
                <a:ea typeface="Times New Roman" panose="02020603050405020304" pitchFamily="18" charset="0"/>
              </a:rPr>
              <a:t>, A., &amp; </a:t>
            </a:r>
            <a:r>
              <a:rPr lang="en-US" sz="1400" dirty="0" err="1">
                <a:effectLst/>
                <a:latin typeface="Times New Roman" panose="02020603050405020304" pitchFamily="18" charset="0"/>
                <a:ea typeface="Times New Roman" panose="02020603050405020304" pitchFamily="18" charset="0"/>
              </a:rPr>
              <a:t>Meurs</a:t>
            </a:r>
            <a:r>
              <a:rPr lang="en-US" sz="1400" dirty="0">
                <a:effectLst/>
                <a:latin typeface="Times New Roman" panose="02020603050405020304" pitchFamily="18" charset="0"/>
                <a:ea typeface="Times New Roman" panose="02020603050405020304" pitchFamily="18" charset="0"/>
              </a:rPr>
              <a:t>, T. (2006). Where creativity resides: the generative power of unconscious thought. Consciousness and Cognition. 15(1). 135–146. doi:10.1016/j.concog.2005.04.007</a:t>
            </a:r>
            <a:endParaRPr lang="ru-RU" sz="1400" dirty="0">
              <a:effectLst/>
              <a:latin typeface="Times New Roman" panose="02020603050405020304" pitchFamily="18" charset="0"/>
              <a:ea typeface="Times New Roman" panose="02020603050405020304" pitchFamily="18" charset="0"/>
            </a:endParaRPr>
          </a:p>
          <a:p>
            <a:pPr indent="449580" algn="just"/>
            <a:r>
              <a:rPr lang="en-US" sz="1400" dirty="0">
                <a:latin typeface="Times New Roman" panose="02020603050405020304" pitchFamily="18" charset="0"/>
                <a:cs typeface="Times New Roman" panose="02020603050405020304" pitchFamily="18" charset="0"/>
              </a:rPr>
              <a:t>Eysenck, H.J. (1995). Genius: The natural history of creativity. Cambridge UP, Cambridge.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Gough HG: A creative personality scale for the adjective check list. J Pers Soc Psychol 1979, 37:1398–1405.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Guilford, J. P., Christensen P. R., Merrifield, P. R., Wilson, R. C. (1978). Alternative</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uses: manual of instructions and interpretations. Orange, CA: Sheridan Psychological</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Services.</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Hennessey BA, Amabile TM: Creativity.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Annu</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Rev Psychol 2010, 61:569–598.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Kabat-Zinn, J. (1990). Full catastrophe living: A practical guide to mindfulness, meditation, and healing. Nova York: Delacorte.</a:t>
            </a:r>
          </a:p>
          <a:p>
            <a:pPr indent="449580" algn="just"/>
            <a:r>
              <a:rPr lang="en-US" sz="1400" dirty="0">
                <a:latin typeface="Times New Roman" panose="02020603050405020304" pitchFamily="18" charset="0"/>
                <a:cs typeface="Times New Roman" panose="02020603050405020304" pitchFamily="18" charset="0"/>
              </a:rPr>
              <a:t>Lazar S., Kerr C.E., Wasserman R.H., et al. Meditation experience is associated with increased cortical thickness // </a:t>
            </a:r>
            <a:r>
              <a:rPr lang="en-US" sz="1400" dirty="0" err="1">
                <a:latin typeface="Times New Roman" panose="02020603050405020304" pitchFamily="18" charset="0"/>
                <a:cs typeface="Times New Roman" panose="02020603050405020304" pitchFamily="18" charset="0"/>
              </a:rPr>
              <a:t>NeuroReport</a:t>
            </a:r>
            <a:r>
              <a:rPr lang="en-US" sz="1400" dirty="0">
                <a:latin typeface="Times New Roman" panose="02020603050405020304" pitchFamily="18" charset="0"/>
                <a:cs typeface="Times New Roman" panose="02020603050405020304" pitchFamily="18" charset="0"/>
              </a:rPr>
              <a:t>. 2005. Vol. 16 (17). P. 1893—1897.</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Lebuda</a:t>
            </a:r>
            <a:r>
              <a:rPr lang="en-US" sz="1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I.,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Zabelina</a:t>
            </a:r>
            <a:r>
              <a:rPr lang="en-US" sz="1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Karwowski</a:t>
            </a:r>
            <a:r>
              <a:rPr lang="en-US" sz="1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M. (2016). Mind full of ideas: A meta-analysis of the mindfulness–creativity. Personality and Individual Differences. 93. 22-26. doi.org/10.1016/j.paid.2015.09.040</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49580" algn="just"/>
            <a:r>
              <a:rPr lang="en-US" sz="1400" dirty="0" err="1">
                <a:latin typeface="Times New Roman" panose="02020603050405020304" pitchFamily="18" charset="0"/>
                <a:cs typeface="Times New Roman" panose="02020603050405020304" pitchFamily="18" charset="0"/>
              </a:rPr>
              <a:t>Ostafin</a:t>
            </a:r>
            <a:r>
              <a:rPr lang="en-US" sz="1400" dirty="0">
                <a:latin typeface="Times New Roman" panose="02020603050405020304" pitchFamily="18" charset="0"/>
                <a:cs typeface="Times New Roman" panose="02020603050405020304" pitchFamily="18" charset="0"/>
              </a:rPr>
              <a:t>, B. D., &amp; </a:t>
            </a:r>
            <a:r>
              <a:rPr lang="en-US" sz="1400" dirty="0" err="1">
                <a:latin typeface="Times New Roman" panose="02020603050405020304" pitchFamily="18" charset="0"/>
                <a:cs typeface="Times New Roman" panose="02020603050405020304" pitchFamily="18" charset="0"/>
              </a:rPr>
              <a:t>Kassman</a:t>
            </a:r>
            <a:r>
              <a:rPr lang="en-US" sz="1400" dirty="0">
                <a:latin typeface="Times New Roman" panose="02020603050405020304" pitchFamily="18" charset="0"/>
                <a:cs typeface="Times New Roman" panose="02020603050405020304" pitchFamily="18" charset="0"/>
              </a:rPr>
              <a:t>, K. T. (2012). Stepping</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out of history: Mindfulness improves insight problem solving. Consciousness and Cognition, 21,</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1031–1036</a:t>
            </a:r>
            <a:endParaRPr lang="ru-RU" sz="1400" dirty="0">
              <a:latin typeface="Times New Roman" panose="02020603050405020304" pitchFamily="18" charset="0"/>
              <a:cs typeface="Times New Roman" panose="02020603050405020304" pitchFamily="18" charset="0"/>
            </a:endParaRPr>
          </a:p>
          <a:p>
            <a:pPr indent="449580" algn="just"/>
            <a:r>
              <a:rPr lang="en-US" sz="1400" dirty="0">
                <a:latin typeface="Times New Roman" panose="02020603050405020304" pitchFamily="18" charset="0"/>
                <a:cs typeface="Times New Roman" panose="02020603050405020304" pitchFamily="18" charset="0"/>
              </a:rPr>
              <a:t>Slepian, M. L., &amp; </a:t>
            </a:r>
            <a:r>
              <a:rPr lang="en-US" sz="1400" dirty="0" err="1">
                <a:latin typeface="Times New Roman" panose="02020603050405020304" pitchFamily="18" charset="0"/>
                <a:cs typeface="Times New Roman" panose="02020603050405020304" pitchFamily="18" charset="0"/>
              </a:rPr>
              <a:t>Ambady</a:t>
            </a:r>
            <a:r>
              <a:rPr lang="en-US" sz="1400" dirty="0">
                <a:latin typeface="Times New Roman" panose="02020603050405020304" pitchFamily="18" charset="0"/>
                <a:cs typeface="Times New Roman" panose="02020603050405020304" pitchFamily="18" charset="0"/>
              </a:rPr>
              <a:t>, N. Fluid movement and creativity. Journal of Experimental Psychology: General, 2012. №141, 625–629.</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9599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C6FBC09-A41E-402F-A586-071E3487A6BD}"/>
              </a:ext>
            </a:extLst>
          </p:cNvPr>
          <p:cNvSpPr>
            <a:spLocks noGrp="1"/>
          </p:cNvSpPr>
          <p:nvPr>
            <p:ph idx="1"/>
          </p:nvPr>
        </p:nvSpPr>
        <p:spPr>
          <a:xfrm>
            <a:off x="1423823" y="1477883"/>
            <a:ext cx="8946541" cy="4195481"/>
          </a:xfrm>
        </p:spPr>
        <p:txBody>
          <a:bodyPr/>
          <a:lstStyle/>
          <a:p>
            <a:pPr marL="0" indent="0" algn="ctr">
              <a:buNone/>
            </a:pPr>
            <a:endParaRPr lang="ru-RU" dirty="0"/>
          </a:p>
          <a:p>
            <a:pPr marL="0" indent="0" algn="ctr">
              <a:buNone/>
            </a:pPr>
            <a:endParaRPr lang="ru-RU" dirty="0"/>
          </a:p>
          <a:p>
            <a:pPr marL="0" indent="0" algn="ctr">
              <a:buNone/>
            </a:pPr>
            <a:endParaRPr lang="ru-RU" dirty="0"/>
          </a:p>
          <a:p>
            <a:pPr marL="0" indent="0" algn="ctr">
              <a:buNone/>
            </a:pPr>
            <a:endParaRPr lang="ru-RU" dirty="0"/>
          </a:p>
          <a:p>
            <a:pPr marL="0" indent="0" algn="ctr">
              <a:buNone/>
            </a:pPr>
            <a:r>
              <a:rPr lang="ru-RU" sz="2800" b="1" dirty="0">
                <a:latin typeface="Times New Roman" panose="02020603050405020304" pitchFamily="18" charset="0"/>
                <a:cs typeface="Times New Roman" panose="02020603050405020304" pitchFamily="18" charset="0"/>
              </a:rPr>
              <a:t>Благодарю за внимание!</a:t>
            </a:r>
          </a:p>
        </p:txBody>
      </p:sp>
    </p:spTree>
    <p:extLst>
      <p:ext uri="{BB962C8B-B14F-4D97-AF65-F5344CB8AC3E}">
        <p14:creationId xmlns:p14="http://schemas.microsoft.com/office/powerpoint/2010/main" val="392424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C4A893-CAC2-45AD-A83C-C88DEB631C4A}"/>
              </a:ext>
            </a:extLst>
          </p:cNvPr>
          <p:cNvSpPr>
            <a:spLocks noGrp="1"/>
          </p:cNvSpPr>
          <p:nvPr>
            <p:ph type="title"/>
          </p:nvPr>
        </p:nvSpPr>
        <p:spPr>
          <a:xfrm>
            <a:off x="800755" y="149808"/>
            <a:ext cx="9591398" cy="933022"/>
          </a:xfrm>
        </p:spPr>
        <p:txBody>
          <a:bodyPr/>
          <a:lstStyle/>
          <a:p>
            <a:pPr algn="ctr"/>
            <a:r>
              <a:rPr lang="ru-RU" sz="2800" b="1" kern="50" dirty="0">
                <a:effectLst/>
                <a:latin typeface="Times New Roman" panose="02020603050405020304" pitchFamily="18" charset="0"/>
                <a:ea typeface="SimSun" panose="02010600030101010101" pitchFamily="2" charset="-122"/>
                <a:cs typeface="Arial" panose="020B0604020202020204" pitchFamily="34" charset="0"/>
              </a:rPr>
              <a:t>Методолого-теоретические основания исследования</a:t>
            </a:r>
            <a:endParaRPr lang="ru-RU" sz="2800" b="1" dirty="0"/>
          </a:p>
        </p:txBody>
      </p:sp>
      <p:sp>
        <p:nvSpPr>
          <p:cNvPr id="3" name="Объект 2">
            <a:extLst>
              <a:ext uri="{FF2B5EF4-FFF2-40B4-BE49-F238E27FC236}">
                <a16:creationId xmlns:a16="http://schemas.microsoft.com/office/drawing/2014/main" id="{3B0F71BC-D0EB-4164-8219-B451EC36273F}"/>
              </a:ext>
            </a:extLst>
          </p:cNvPr>
          <p:cNvSpPr>
            <a:spLocks noGrp="1"/>
          </p:cNvSpPr>
          <p:nvPr>
            <p:ph idx="1"/>
          </p:nvPr>
        </p:nvSpPr>
        <p:spPr>
          <a:xfrm>
            <a:off x="279346" y="1506163"/>
            <a:ext cx="11061099" cy="4195481"/>
          </a:xfrm>
        </p:spPr>
        <p:txBody>
          <a:bodyPr>
            <a:normAutofit/>
          </a:bodyPr>
          <a:lstStyle/>
          <a:p>
            <a:pPr marL="457200" lvl="1" indent="0" algn="just">
              <a:buNone/>
            </a:pPr>
            <a:r>
              <a:rPr lang="ru-RU" sz="2000" dirty="0">
                <a:effectLst/>
                <a:latin typeface="+mn-lt"/>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Традиционно способность человека генерировать творческие решения исследовалась как относительно стабильная индивидуальная характеристика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Gough</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1979). В последние десятилетия она стала изучаться как свойство, которое меняется в зависимости от состояния человека и ситуации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Hennessey</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2010). </a:t>
            </a:r>
          </a:p>
          <a:p>
            <a:pPr marL="457200" lvl="1" indent="0" algn="just">
              <a:buNone/>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Перспективной задачей в области психологии мышления является выявление факторов, способствующих увеличению успешности решения творческих задач.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Многие исследования показали, что одним из таких факторов является осознанность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mindfulness</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что подтверждается метааналитическими данными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Lebuda</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et al</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2016). </a:t>
            </a:r>
          </a:p>
          <a:p>
            <a:pPr marL="457200" lvl="1" indent="0" algn="jus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Под этим термином понимают безоценочную фокусировку внимания на текущем моменте. Это одна из форм переживания происходящего, при которой собственные ощущения, эмоции и мысли отслеживаются непосредственно, не подвергаясь анализу и критическим суждениям (Дьяков,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Слонова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2019).</a:t>
            </a:r>
          </a:p>
          <a:p>
            <a:endParaRPr lang="ru-RU" dirty="0"/>
          </a:p>
        </p:txBody>
      </p:sp>
    </p:spTree>
    <p:extLst>
      <p:ext uri="{BB962C8B-B14F-4D97-AF65-F5344CB8AC3E}">
        <p14:creationId xmlns:p14="http://schemas.microsoft.com/office/powerpoint/2010/main" val="340380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32ED79-A998-4A9A-990A-A6CB01AFD997}"/>
              </a:ext>
            </a:extLst>
          </p:cNvPr>
          <p:cNvSpPr>
            <a:spLocks noGrp="1"/>
          </p:cNvSpPr>
          <p:nvPr>
            <p:ph type="title"/>
          </p:nvPr>
        </p:nvSpPr>
        <p:spPr>
          <a:xfrm>
            <a:off x="519111" y="152855"/>
            <a:ext cx="9817642" cy="1400530"/>
          </a:xfrm>
        </p:spPr>
        <p:txBody>
          <a:bodyPr/>
          <a:lstStyle/>
          <a:p>
            <a:pPr algn="ctr"/>
            <a:r>
              <a:rPr lang="ru-RU" sz="2800" b="1" kern="50" dirty="0">
                <a:effectLst/>
                <a:latin typeface="Times New Roman" panose="02020603050405020304" pitchFamily="18" charset="0"/>
                <a:ea typeface="SimSun" panose="02010600030101010101" pitchFamily="2" charset="-122"/>
                <a:cs typeface="Arial" panose="020B0604020202020204" pitchFamily="34" charset="0"/>
              </a:rPr>
              <a:t>Методолого-теоретические основания исследования</a:t>
            </a:r>
            <a:endParaRPr lang="ru-RU" sz="2800" dirty="0"/>
          </a:p>
        </p:txBody>
      </p:sp>
      <p:sp>
        <p:nvSpPr>
          <p:cNvPr id="3" name="Объект 2">
            <a:extLst>
              <a:ext uri="{FF2B5EF4-FFF2-40B4-BE49-F238E27FC236}">
                <a16:creationId xmlns:a16="http://schemas.microsoft.com/office/drawing/2014/main" id="{FDC027F4-3702-4859-BFA7-D418C295B456}"/>
              </a:ext>
            </a:extLst>
          </p:cNvPr>
          <p:cNvSpPr>
            <a:spLocks noGrp="1"/>
          </p:cNvSpPr>
          <p:nvPr>
            <p:ph idx="1"/>
          </p:nvPr>
        </p:nvSpPr>
        <p:spPr/>
        <p:txBody>
          <a:bodyPr/>
          <a:lstStyle/>
          <a:p>
            <a:pPr marL="0" indent="0" algn="just">
              <a:buNone/>
            </a:pPr>
            <a:r>
              <a:rPr lang="ru-RU" sz="180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О</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снователь подхода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mindfulness</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Дж.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Кабат-Зинн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в рамках программы, направленной на снижение стресса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Mindfulness-Based</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Stress</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Reduction</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разработал технологию тренировки осознанности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Kabat-Zinn</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1990).</a:t>
            </a:r>
            <a:endParaRPr lang="ru-RU"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	В последнее время эта технология вызывает заметный интерес не только в практической психологии, но и в научном сообществе, особенно после обнаружения эмпирических доказательств ее положительного влияния на деятельность мозга с использованием аппарата </a:t>
            </a:r>
            <a:r>
              <a:rPr lang="ru-RU" dirty="0" err="1">
                <a:latin typeface="Times New Roman" panose="02020603050405020304" pitchFamily="18" charset="0"/>
                <a:cs typeface="Times New Roman" panose="02020603050405020304" pitchFamily="18" charset="0"/>
              </a:rPr>
              <a:t>фМРТ</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(Lazar</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et al., 2005)</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5639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9D50DE-BA8B-4BFD-9160-418802595F3A}"/>
              </a:ext>
            </a:extLst>
          </p:cNvPr>
          <p:cNvSpPr>
            <a:spLocks noGrp="1"/>
          </p:cNvSpPr>
          <p:nvPr>
            <p:ph type="title"/>
          </p:nvPr>
        </p:nvSpPr>
        <p:spPr>
          <a:xfrm>
            <a:off x="645130" y="161321"/>
            <a:ext cx="9404723" cy="1400530"/>
          </a:xfrm>
        </p:spPr>
        <p:txBody>
          <a:bodyPr/>
          <a:lstStyle/>
          <a:p>
            <a:pPr algn="ctr"/>
            <a:r>
              <a:rPr lang="ru-RU" sz="2800" b="1" kern="50" dirty="0">
                <a:effectLst/>
                <a:latin typeface="Times New Roman" panose="02020603050405020304" pitchFamily="18" charset="0"/>
                <a:ea typeface="SimSun" panose="02010600030101010101" pitchFamily="2" charset="-122"/>
                <a:cs typeface="Arial" panose="020B0604020202020204" pitchFamily="34" charset="0"/>
              </a:rPr>
              <a:t>Методолого-теоретические основания исследования</a:t>
            </a:r>
            <a:endParaRPr lang="ru-RU" sz="2800" dirty="0"/>
          </a:p>
        </p:txBody>
      </p:sp>
      <p:sp>
        <p:nvSpPr>
          <p:cNvPr id="3" name="Объект 2">
            <a:extLst>
              <a:ext uri="{FF2B5EF4-FFF2-40B4-BE49-F238E27FC236}">
                <a16:creationId xmlns:a16="http://schemas.microsoft.com/office/drawing/2014/main" id="{79F61017-7B98-488E-A319-FF5EB984B18E}"/>
              </a:ext>
            </a:extLst>
          </p:cNvPr>
          <p:cNvSpPr>
            <a:spLocks noGrp="1"/>
          </p:cNvSpPr>
          <p:nvPr>
            <p:ph idx="1"/>
          </p:nvPr>
        </p:nvSpPr>
        <p:spPr/>
        <p:txBody>
          <a:bodyPr/>
          <a:lstStyle/>
          <a:p>
            <a:pPr marL="0" indent="0" algn="just">
              <a:buNone/>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При анализе литературы были обнаружены эмпирические исследования, в которых показано, что после специальных медитаций, направленных на развитие «осознанности</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увеличивается креативность. Например, в исследовании Б.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Остафин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К.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Кассман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2012 года было показано влияние осознанности по отношению к собственным внутренним состояниям на решение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инсайтных</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задач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Ostafin</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Kassman</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2012). Упомянутый выше анализ И.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Лебуда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2016 года также содержит свидетельства положительного влияния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mindfulness</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на другие типы творческих задач, в частности, задачи на дивергентное мышление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Lebuda</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et al</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2016).</a:t>
            </a:r>
          </a:p>
          <a:p>
            <a:endParaRPr lang="ru-RU" dirty="0"/>
          </a:p>
        </p:txBody>
      </p:sp>
    </p:spTree>
    <p:extLst>
      <p:ext uri="{BB962C8B-B14F-4D97-AF65-F5344CB8AC3E}">
        <p14:creationId xmlns:p14="http://schemas.microsoft.com/office/powerpoint/2010/main" val="253106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3F1E7E-910E-4505-B1B6-FB1164F2A6DE}"/>
              </a:ext>
            </a:extLst>
          </p:cNvPr>
          <p:cNvSpPr>
            <a:spLocks noGrp="1"/>
          </p:cNvSpPr>
          <p:nvPr>
            <p:ph type="title"/>
          </p:nvPr>
        </p:nvSpPr>
        <p:spPr>
          <a:xfrm>
            <a:off x="933978" y="0"/>
            <a:ext cx="9404723" cy="1400530"/>
          </a:xfrm>
        </p:spPr>
        <p:txBody>
          <a:bodyPr/>
          <a:lstStyle/>
          <a:p>
            <a:pPr algn="ctr"/>
            <a:r>
              <a:rPr lang="ru-RU" sz="2800" b="1" dirty="0">
                <a:latin typeface="Times New Roman" panose="02020603050405020304" pitchFamily="18" charset="0"/>
                <a:cs typeface="Times New Roman" panose="02020603050405020304" pitchFamily="18" charset="0"/>
              </a:rPr>
              <a:t>Цель и гипотеза</a:t>
            </a:r>
          </a:p>
        </p:txBody>
      </p:sp>
      <p:sp>
        <p:nvSpPr>
          <p:cNvPr id="3" name="Объект 2">
            <a:extLst>
              <a:ext uri="{FF2B5EF4-FFF2-40B4-BE49-F238E27FC236}">
                <a16:creationId xmlns:a16="http://schemas.microsoft.com/office/drawing/2014/main" id="{0511F12B-EA6F-4BF1-88B7-4F79D66B0FAD}"/>
              </a:ext>
            </a:extLst>
          </p:cNvPr>
          <p:cNvSpPr>
            <a:spLocks noGrp="1"/>
          </p:cNvSpPr>
          <p:nvPr>
            <p:ph idx="1"/>
          </p:nvPr>
        </p:nvSpPr>
        <p:spPr>
          <a:xfrm>
            <a:off x="646111" y="1159498"/>
            <a:ext cx="11099687" cy="5533534"/>
          </a:xfrm>
        </p:spPr>
        <p:txBody>
          <a:bodyPr>
            <a:normAutofit fontScale="62500" lnSpcReduction="20000"/>
          </a:bodyPr>
          <a:lstStyle/>
          <a:p>
            <a:pPr marL="0" indent="0">
              <a:buNone/>
            </a:pPr>
            <a:r>
              <a:rPr lang="ru-RU" sz="2900" dirty="0">
                <a:effectLst/>
                <a:latin typeface="Times New Roman" panose="02020603050405020304" pitchFamily="18" charset="0"/>
                <a:ea typeface="Times New Roman" panose="02020603050405020304" pitchFamily="18" charset="0"/>
              </a:rPr>
              <a:t>	</a:t>
            </a:r>
            <a:r>
              <a:rPr lang="ru-RU" sz="3200" u="sng" dirty="0">
                <a:effectLst/>
                <a:latin typeface="Times New Roman" panose="02020603050405020304" pitchFamily="18" charset="0"/>
                <a:ea typeface="Times New Roman" panose="02020603050405020304" pitchFamily="18" charset="0"/>
              </a:rPr>
              <a:t>Цель серии исследований</a:t>
            </a:r>
          </a:p>
          <a:p>
            <a:pPr marL="0" indent="0">
              <a:buNone/>
            </a:pPr>
            <a:r>
              <a:rPr lang="ru-RU" sz="3200" dirty="0">
                <a:latin typeface="Times New Roman" panose="02020603050405020304" pitchFamily="18" charset="0"/>
                <a:ea typeface="Times New Roman" panose="02020603050405020304" pitchFamily="18" charset="0"/>
              </a:rPr>
              <a:t>	Изучить когнитивные механизмы, за счёт которых практика осознанного наблюдения способствует повышению креативности.</a:t>
            </a:r>
          </a:p>
          <a:p>
            <a:pPr marL="0" indent="0">
              <a:buNone/>
            </a:pPr>
            <a:endParaRPr lang="ru-RU" sz="3200" dirty="0">
              <a:latin typeface="Times New Roman" panose="02020603050405020304" pitchFamily="18" charset="0"/>
              <a:ea typeface="Times New Roman" panose="02020603050405020304" pitchFamily="18" charset="0"/>
            </a:endParaRPr>
          </a:p>
          <a:p>
            <a:pPr marL="0" indent="0">
              <a:buNone/>
            </a:pPr>
            <a:r>
              <a:rPr lang="ru-RU" sz="3200" dirty="0">
                <a:effectLst/>
                <a:latin typeface="Times New Roman" panose="02020603050405020304" pitchFamily="18" charset="0"/>
                <a:ea typeface="Times New Roman" panose="02020603050405020304" pitchFamily="18" charset="0"/>
              </a:rPr>
              <a:t>	</a:t>
            </a:r>
            <a:r>
              <a:rPr lang="ru-RU" sz="3200" u="sng" dirty="0">
                <a:effectLst/>
                <a:latin typeface="Times New Roman" panose="02020603050405020304" pitchFamily="18" charset="0"/>
                <a:ea typeface="Times New Roman" panose="02020603050405020304" pitchFamily="18" charset="0"/>
              </a:rPr>
              <a:t>Цель настоящего исследования</a:t>
            </a:r>
          </a:p>
          <a:p>
            <a:pPr marL="0" indent="0">
              <a:buNone/>
            </a:pPr>
            <a:r>
              <a:rPr lang="ru-RU" sz="3200" dirty="0">
                <a:latin typeface="Times New Roman" panose="02020603050405020304" pitchFamily="18" charset="0"/>
                <a:ea typeface="Times New Roman" panose="02020603050405020304" pitchFamily="18" charset="0"/>
              </a:rPr>
              <a:t>	</a:t>
            </a:r>
            <a:r>
              <a:rPr lang="ru-RU" sz="3200" dirty="0">
                <a:effectLst/>
                <a:latin typeface="Times New Roman" panose="02020603050405020304" pitchFamily="18" charset="0"/>
                <a:ea typeface="Times New Roman" panose="02020603050405020304" pitchFamily="18" charset="0"/>
              </a:rPr>
              <a:t>Настоящее исследование направлено на проверку того, будет ли разработанная онлайн процедура преднастройки на осознанность по отношению к собственным внутренним состояниям влиять на успешность решения творческих задач.</a:t>
            </a:r>
          </a:p>
          <a:p>
            <a:pPr marL="0" indent="0">
              <a:buNone/>
            </a:pPr>
            <a:r>
              <a:rPr lang="ru-RU" sz="3200" dirty="0">
                <a:effectLst/>
                <a:latin typeface="Times New Roman" panose="02020603050405020304" pitchFamily="18" charset="0"/>
                <a:ea typeface="Times New Roman" panose="02020603050405020304" pitchFamily="18" charset="0"/>
              </a:rPr>
              <a:t>	В том случае, если разработанная онлайн процедура окажется эффективной и будет положительно влиять на креативность, то в дальнейшем она будет использована для изучения когнитивных механизмов этого влияния. </a:t>
            </a:r>
          </a:p>
          <a:p>
            <a:pPr marL="0" indent="0">
              <a:buNone/>
            </a:pPr>
            <a:endParaRPr lang="ru-RU" sz="3200" dirty="0">
              <a:latin typeface="Times New Roman" panose="02020603050405020304" pitchFamily="18" charset="0"/>
              <a:ea typeface="Times New Roman" panose="02020603050405020304" pitchFamily="18" charset="0"/>
            </a:endParaRPr>
          </a:p>
          <a:p>
            <a:pPr marL="0" indent="0">
              <a:buNone/>
            </a:pPr>
            <a:r>
              <a:rPr lang="ru-RU" sz="3200" dirty="0">
                <a:latin typeface="Times New Roman" panose="02020603050405020304" pitchFamily="18" charset="0"/>
                <a:ea typeface="Times New Roman" panose="02020603050405020304" pitchFamily="18" charset="0"/>
              </a:rPr>
              <a:t>	</a:t>
            </a:r>
            <a:r>
              <a:rPr lang="ru-RU" sz="3200" u="sng" dirty="0">
                <a:latin typeface="Times New Roman" panose="02020603050405020304" pitchFamily="18" charset="0"/>
                <a:ea typeface="Times New Roman" panose="02020603050405020304" pitchFamily="18" charset="0"/>
              </a:rPr>
              <a:t>Гипотеза</a:t>
            </a:r>
            <a:endParaRPr lang="en-US" sz="3200" u="sng" dirty="0">
              <a:latin typeface="Times New Roman" panose="02020603050405020304" pitchFamily="18" charset="0"/>
              <a:ea typeface="Times New Roman" panose="02020603050405020304" pitchFamily="18" charset="0"/>
            </a:endParaRPr>
          </a:p>
          <a:p>
            <a:pPr marL="0" indent="0">
              <a:buNone/>
            </a:pPr>
            <a:r>
              <a:rPr lang="ru-RU" sz="3200" dirty="0">
                <a:effectLst/>
                <a:latin typeface="Times New Roman" panose="02020603050405020304" pitchFamily="18" charset="0"/>
                <a:ea typeface="Times New Roman" panose="02020603050405020304" pitchFamily="18" charset="0"/>
              </a:rPr>
              <a:t>	В соответствии с гипотезой исследования, ожидается, что разработанная экспериментальная процедура воспроизведёт результаты уже существующих исследований и покажет положительный эффект практики осознанного наблюдения на решение творческих задач.</a:t>
            </a:r>
            <a:endParaRPr lang="en-US" sz="3200" dirty="0">
              <a:effectLst/>
              <a:latin typeface="Times New Roman" panose="02020603050405020304" pitchFamily="18" charset="0"/>
              <a:ea typeface="Times New Roman" panose="02020603050405020304" pitchFamily="18" charset="0"/>
            </a:endParaRPr>
          </a:p>
          <a:p>
            <a:pPr marL="0" indent="0">
              <a:buNone/>
            </a:pPr>
            <a:r>
              <a:rPr lang="en-US" sz="3200" dirty="0">
                <a:effectLst/>
                <a:latin typeface="Times New Roman" panose="02020603050405020304" pitchFamily="18" charset="0"/>
                <a:ea typeface="Times New Roman" panose="02020603050405020304" pitchFamily="18" charset="0"/>
              </a:rPr>
              <a:t>	</a:t>
            </a:r>
            <a:endParaRPr lang="ru-RU" sz="3200" dirty="0"/>
          </a:p>
        </p:txBody>
      </p:sp>
    </p:spTree>
    <p:extLst>
      <p:ext uri="{BB962C8B-B14F-4D97-AF65-F5344CB8AC3E}">
        <p14:creationId xmlns:p14="http://schemas.microsoft.com/office/powerpoint/2010/main" val="185687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69EDD9-91CF-44B7-91C1-E02CEC1F1C2B}"/>
              </a:ext>
            </a:extLst>
          </p:cNvPr>
          <p:cNvSpPr>
            <a:spLocks noGrp="1"/>
          </p:cNvSpPr>
          <p:nvPr>
            <p:ph type="title"/>
          </p:nvPr>
        </p:nvSpPr>
        <p:spPr>
          <a:xfrm>
            <a:off x="646111" y="609601"/>
            <a:ext cx="9404723" cy="1400530"/>
          </a:xfrm>
        </p:spPr>
        <p:txBody>
          <a:bodyPr/>
          <a:lstStyle/>
          <a:p>
            <a:pPr algn="ctr"/>
            <a:r>
              <a:rPr lang="ru-RU" sz="2800" b="1" kern="50" dirty="0">
                <a:effectLst/>
                <a:latin typeface="Times New Roman" panose="02020603050405020304" pitchFamily="18" charset="0"/>
                <a:ea typeface="SimSun" panose="02010600030101010101" pitchFamily="2" charset="-122"/>
                <a:cs typeface="Arial" panose="020B0604020202020204" pitchFamily="34" charset="0"/>
              </a:rPr>
              <a:t>Методы и методики</a:t>
            </a:r>
            <a:endParaRPr lang="ru-RU"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76128D21-4FF8-49B1-809D-113559A939C9}"/>
              </a:ext>
            </a:extLst>
          </p:cNvPr>
          <p:cNvSpPr>
            <a:spLocks noGrp="1"/>
          </p:cNvSpPr>
          <p:nvPr>
            <p:ph idx="1"/>
          </p:nvPr>
        </p:nvSpPr>
        <p:spPr>
          <a:xfrm>
            <a:off x="1103312" y="1611984"/>
            <a:ext cx="9586684" cy="4636415"/>
          </a:xfrm>
        </p:spPr>
        <p:txBody>
          <a:bodyPr>
            <a:normAutofit/>
          </a:bodyPr>
          <a:lstStyle/>
          <a:p>
            <a:pPr marL="0" indent="0" algn="just">
              <a:buNone/>
            </a:pP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Испытуемые</a:t>
            </a:r>
          </a:p>
          <a:p>
            <a:pPr marL="0" indent="0" algn="just">
              <a:buNone/>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В окончательную выборку вошло 134 испытуемых (средний возраст 34,2 года; ст. отклонение 10,2), среди </a:t>
            </a:r>
            <a:r>
              <a:rPr lang="ru-RU" dirty="0">
                <a:latin typeface="Times New Roman" panose="02020603050405020304" pitchFamily="18" charset="0"/>
                <a:ea typeface="Times New Roman" panose="02020603050405020304" pitchFamily="18" charset="0"/>
                <a:cs typeface="Times New Roman" panose="02020603050405020304" pitchFamily="18" charset="0"/>
              </a:rPr>
              <a:t>ни</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х были 95 женщин и 39 мужчин.</a:t>
            </a:r>
          </a:p>
          <a:p>
            <a:pPr algn="just"/>
            <a:endParaRPr lang="ru-RU" dirty="0"/>
          </a:p>
          <a:p>
            <a:pPr marL="0" indent="0" algn="just">
              <a:buNone/>
            </a:pP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Стимульный материал</a:t>
            </a:r>
          </a:p>
          <a:p>
            <a:pPr marL="0" indent="0" algn="just">
              <a:buNone/>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Стимульным материалом для основной задачи был тест «Необычное использование» </a:t>
            </a:r>
            <a:r>
              <a:rPr lang="ru-RU" sz="2000" dirty="0">
                <a:effectLst/>
                <a:latin typeface="Times New Roman" panose="02020603050405020304" pitchFamily="18" charset="0"/>
                <a:ea typeface="Calibri" panose="020F0502020204030204" pitchFamily="34" charset="0"/>
              </a:rPr>
              <a:t>(</a:t>
            </a:r>
            <a:r>
              <a:rPr lang="en-US" sz="2000" dirty="0">
                <a:effectLst/>
                <a:latin typeface="Times New Roman" panose="02020603050405020304" pitchFamily="18" charset="0"/>
                <a:ea typeface="Calibri" panose="020F0502020204030204" pitchFamily="34" charset="0"/>
              </a:rPr>
              <a:t>Guilford</a:t>
            </a:r>
            <a:r>
              <a:rPr lang="ru-RU" sz="2000" dirty="0">
                <a:effectLst/>
                <a:latin typeface="Times New Roman" panose="02020603050405020304" pitchFamily="18" charset="0"/>
                <a:ea typeface="Calibri" panose="020F0502020204030204" pitchFamily="34" charset="0"/>
              </a:rPr>
              <a:t>, </a:t>
            </a:r>
            <a:r>
              <a:rPr lang="en-US" sz="2000" dirty="0">
                <a:effectLst/>
                <a:latin typeface="Times New Roman" panose="02020603050405020304" pitchFamily="18" charset="0"/>
                <a:ea typeface="Calibri" panose="020F0502020204030204" pitchFamily="34" charset="0"/>
              </a:rPr>
              <a:t>Christensen</a:t>
            </a:r>
            <a:r>
              <a:rPr lang="ru-RU" sz="2000" dirty="0">
                <a:effectLst/>
                <a:latin typeface="Times New Roman" panose="02020603050405020304" pitchFamily="18" charset="0"/>
                <a:ea typeface="Calibri" panose="020F0502020204030204" pitchFamily="34" charset="0"/>
              </a:rPr>
              <a:t>, </a:t>
            </a:r>
            <a:r>
              <a:rPr lang="en-US" sz="2000" dirty="0">
                <a:effectLst/>
                <a:latin typeface="Times New Roman" panose="02020603050405020304" pitchFamily="18" charset="0"/>
                <a:ea typeface="Calibri" panose="020F0502020204030204" pitchFamily="34" charset="0"/>
              </a:rPr>
              <a:t>Merrifield</a:t>
            </a:r>
            <a:r>
              <a:rPr lang="ru-RU" sz="2000" dirty="0">
                <a:effectLst/>
                <a:latin typeface="Times New Roman" panose="02020603050405020304" pitchFamily="18" charset="0"/>
                <a:ea typeface="Calibri" panose="020F0502020204030204" pitchFamily="34" charset="0"/>
              </a:rPr>
              <a:t>, &amp; </a:t>
            </a:r>
            <a:r>
              <a:rPr lang="en-US" sz="2000" dirty="0">
                <a:effectLst/>
                <a:latin typeface="Times New Roman" panose="02020603050405020304" pitchFamily="18" charset="0"/>
                <a:ea typeface="Calibri" panose="020F0502020204030204" pitchFamily="34" charset="0"/>
              </a:rPr>
              <a:t>Wilson</a:t>
            </a:r>
            <a:r>
              <a:rPr lang="ru-RU" sz="2000" dirty="0">
                <a:effectLst/>
                <a:latin typeface="Times New Roman" panose="02020603050405020304" pitchFamily="18" charset="0"/>
                <a:ea typeface="Calibri" panose="020F0502020204030204" pitchFamily="34" charset="0"/>
              </a:rPr>
              <a:t>, 1978), </a:t>
            </a:r>
            <a:r>
              <a:rPr lang="ru-RU" dirty="0">
                <a:effectLst/>
                <a:latin typeface="Times New Roman" panose="02020603050405020304" pitchFamily="18" charset="0"/>
                <a:ea typeface="Times New Roman" panose="02020603050405020304" pitchFamily="18" charset="0"/>
              </a:rPr>
              <a:t>в котором испытуемым предлагается придумать как можно больше необычных способов использования одного предмета - спички.</a:t>
            </a:r>
          </a:p>
          <a:p>
            <a:pPr marL="0" indent="0" algn="just">
              <a:buNone/>
            </a:pPr>
            <a:r>
              <a:rPr lang="ru-RU" dirty="0">
                <a:solidFill>
                  <a:srgbClr val="000000"/>
                </a:solidFill>
                <a:latin typeface="Times New Roman" panose="02020603050405020304" pitchFamily="18" charset="0"/>
                <a:ea typeface="Calibri" panose="020F0502020204030204" pitchFamily="34" charset="0"/>
                <a:cs typeface="Cambria Math" panose="02040503050406030204" pitchFamily="18" charset="0"/>
              </a:rPr>
              <a:t>	</a:t>
            </a:r>
            <a:r>
              <a:rPr lang="ru-RU" dirty="0">
                <a:effectLst/>
                <a:latin typeface="Times New Roman" panose="02020603050405020304" pitchFamily="18" charset="0"/>
                <a:ea typeface="Times New Roman" panose="02020603050405020304" pitchFamily="18" charset="0"/>
              </a:rPr>
              <a:t> </a:t>
            </a:r>
          </a:p>
          <a:p>
            <a:endParaRPr lang="ru-RU" dirty="0"/>
          </a:p>
          <a:p>
            <a:endParaRPr lang="ru-RU" dirty="0"/>
          </a:p>
        </p:txBody>
      </p:sp>
    </p:spTree>
    <p:extLst>
      <p:ext uri="{BB962C8B-B14F-4D97-AF65-F5344CB8AC3E}">
        <p14:creationId xmlns:p14="http://schemas.microsoft.com/office/powerpoint/2010/main" val="158819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BDBD9-5F6B-4E67-BFE4-C849B98E21B8}"/>
              </a:ext>
            </a:extLst>
          </p:cNvPr>
          <p:cNvSpPr>
            <a:spLocks noGrp="1"/>
          </p:cNvSpPr>
          <p:nvPr>
            <p:ph type="title"/>
          </p:nvPr>
        </p:nvSpPr>
        <p:spPr>
          <a:xfrm>
            <a:off x="645130" y="377304"/>
            <a:ext cx="9404723" cy="1400530"/>
          </a:xfrm>
        </p:spPr>
        <p:txBody>
          <a:bodyPr/>
          <a:lstStyle/>
          <a:p>
            <a:pPr algn="ctr"/>
            <a:r>
              <a:rPr lang="ru-RU" sz="2800" b="1" kern="50" dirty="0">
                <a:effectLst/>
                <a:latin typeface="Times New Roman" panose="02020603050405020304" pitchFamily="18" charset="0"/>
                <a:ea typeface="SimSun" panose="02010600030101010101" pitchFamily="2" charset="-122"/>
                <a:cs typeface="Arial" panose="020B0604020202020204" pitchFamily="34" charset="0"/>
              </a:rPr>
              <a:t>Методы и методики</a:t>
            </a:r>
            <a:endParaRPr lang="ru-RU" sz="2800" dirty="0"/>
          </a:p>
        </p:txBody>
      </p:sp>
      <p:sp>
        <p:nvSpPr>
          <p:cNvPr id="3" name="Объект 2">
            <a:extLst>
              <a:ext uri="{FF2B5EF4-FFF2-40B4-BE49-F238E27FC236}">
                <a16:creationId xmlns:a16="http://schemas.microsoft.com/office/drawing/2014/main" id="{14ACC14C-D35C-48A9-A3C3-63B4B13CEA66}"/>
              </a:ext>
            </a:extLst>
          </p:cNvPr>
          <p:cNvSpPr>
            <a:spLocks noGrp="1"/>
          </p:cNvSpPr>
          <p:nvPr>
            <p:ph idx="1"/>
          </p:nvPr>
        </p:nvSpPr>
        <p:spPr>
          <a:xfrm>
            <a:off x="546755" y="1423447"/>
            <a:ext cx="11000115" cy="5147035"/>
          </a:xfrm>
        </p:spPr>
        <p:txBody>
          <a:bodyPr>
            <a:normAutofit fontScale="92500" lnSpcReduction="20000"/>
          </a:bodyPr>
          <a:lstStyle/>
          <a:p>
            <a:pPr marL="0" indent="0" algn="just">
              <a:buNone/>
            </a:pPr>
            <a:r>
              <a:rPr lang="ru-RU" dirty="0">
                <a:latin typeface="Times New Roman" panose="02020603050405020304" pitchFamily="18" charset="0"/>
                <a:ea typeface="Calibri" panose="020F0502020204030204" pitchFamily="34" charset="0"/>
                <a:cs typeface="Cambria Math" panose="02040503050406030204" pitchFamily="18" charset="0"/>
              </a:rPr>
              <a:t>	</a:t>
            </a:r>
            <a:r>
              <a:rPr lang="ru-RU" sz="2200" u="sng" dirty="0">
                <a:latin typeface="Times New Roman" panose="02020603050405020304" pitchFamily="18" charset="0"/>
                <a:ea typeface="Calibri" panose="020F0502020204030204" pitchFamily="34" charset="0"/>
                <a:cs typeface="Cambria Math" panose="02040503050406030204" pitchFamily="18" charset="0"/>
              </a:rPr>
              <a:t>Стимульный материал</a:t>
            </a:r>
          </a:p>
          <a:p>
            <a:pPr marL="0" indent="0" algn="just">
              <a:buNone/>
            </a:pPr>
            <a:r>
              <a:rPr lang="ru-RU" sz="2200" dirty="0">
                <a:latin typeface="Times New Roman" panose="02020603050405020304" pitchFamily="18" charset="0"/>
                <a:ea typeface="Calibri" panose="020F0502020204030204" pitchFamily="34" charset="0"/>
                <a:cs typeface="Cambria Math" panose="02040503050406030204" pitchFamily="18" charset="0"/>
              </a:rPr>
              <a:t>	Д</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ля преднастройки на осознанность в качестве стимульного материала использовалась видеозапись, распространяемая центром «</a:t>
            </a:r>
            <a:r>
              <a:rPr lang="ru-RU" sz="2200" dirty="0" err="1">
                <a:effectLst/>
                <a:latin typeface="Times New Roman" panose="02020603050405020304" pitchFamily="18" charset="0"/>
                <a:ea typeface="Calibri" panose="020F0502020204030204" pitchFamily="34" charset="0"/>
                <a:cs typeface="Cambria Math" panose="02040503050406030204" pitchFamily="18" charset="0"/>
              </a:rPr>
              <a:t>MindFulness</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 (https://mnfs.ru/) с медитацией «Сканирование тела». Видеоматериал создавался в соответствии со стандартами программы MBSR (</a:t>
            </a:r>
            <a:r>
              <a:rPr lang="ru-RU" sz="2200" dirty="0" err="1">
                <a:effectLst/>
                <a:latin typeface="Times New Roman" panose="02020603050405020304" pitchFamily="18" charset="0"/>
                <a:ea typeface="Calibri" panose="020F0502020204030204" pitchFamily="34" charset="0"/>
                <a:cs typeface="Cambria Math" panose="02040503050406030204" pitchFamily="18" charset="0"/>
              </a:rPr>
              <a:t>Mindfulness-Based</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 </a:t>
            </a:r>
            <a:r>
              <a:rPr lang="ru-RU" sz="2200" dirty="0" err="1">
                <a:effectLst/>
                <a:latin typeface="Times New Roman" panose="02020603050405020304" pitchFamily="18" charset="0"/>
                <a:ea typeface="Calibri" panose="020F0502020204030204" pitchFamily="34" charset="0"/>
                <a:cs typeface="Cambria Math" panose="02040503050406030204" pitchFamily="18" charset="0"/>
              </a:rPr>
              <a:t>Stress</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 </a:t>
            </a:r>
            <a:r>
              <a:rPr lang="ru-RU" sz="2200" dirty="0" err="1">
                <a:effectLst/>
                <a:latin typeface="Times New Roman" panose="02020603050405020304" pitchFamily="18" charset="0"/>
                <a:ea typeface="Calibri" panose="020F0502020204030204" pitchFamily="34" charset="0"/>
                <a:cs typeface="Cambria Math" panose="02040503050406030204" pitchFamily="18" charset="0"/>
              </a:rPr>
              <a:t>Reduction</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 основателя подхода Дж. </a:t>
            </a:r>
            <a:r>
              <a:rPr lang="ru-RU" sz="2200" dirty="0" err="1">
                <a:effectLst/>
                <a:latin typeface="Times New Roman" panose="02020603050405020304" pitchFamily="18" charset="0"/>
                <a:ea typeface="Calibri" panose="020F0502020204030204" pitchFamily="34" charset="0"/>
                <a:cs typeface="Cambria Math" panose="02040503050406030204" pitchFamily="18" charset="0"/>
              </a:rPr>
              <a:t>Кабат-Зинна</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 (</a:t>
            </a:r>
            <a:r>
              <a:rPr lang="ru-RU" sz="2200" dirty="0" err="1">
                <a:effectLst/>
                <a:latin typeface="Times New Roman" panose="02020603050405020304" pitchFamily="18" charset="0"/>
                <a:ea typeface="Calibri" panose="020F0502020204030204" pitchFamily="34" charset="0"/>
                <a:cs typeface="Cambria Math" panose="02040503050406030204" pitchFamily="18" charset="0"/>
              </a:rPr>
              <a:t>Kabat-Zinn</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 1990). </a:t>
            </a:r>
          </a:p>
          <a:p>
            <a:pPr marL="0" indent="0" algn="just">
              <a:buNone/>
            </a:pPr>
            <a:r>
              <a:rPr lang="ru-RU" sz="2200" dirty="0">
                <a:effectLst/>
                <a:latin typeface="Times New Roman" panose="02020603050405020304" pitchFamily="18" charset="0"/>
                <a:ea typeface="Calibri" panose="020F0502020204030204" pitchFamily="34" charset="0"/>
                <a:cs typeface="Cambria Math" panose="02040503050406030204" pitchFamily="18" charset="0"/>
              </a:rPr>
              <a:t>	На видеозаписи ведущая даёт инструкцию к проведению тренинга, а также проводит сам тренинг, во время которого даёт необходимые указания о том, на что испытуемому нужно обратить внимание в каждый момент времени (например, на процесс дыхания, ощущения в отдельных частях тела или во всём теле, чувство опоры и др.)</a:t>
            </a:r>
          </a:p>
          <a:p>
            <a:pPr marL="0" indent="0" algn="just">
              <a:buNone/>
            </a:pPr>
            <a:r>
              <a:rPr lang="ru-RU" sz="2200" dirty="0">
                <a:effectLst/>
                <a:latin typeface="Times New Roman" panose="02020603050405020304" pitchFamily="18" charset="0"/>
                <a:ea typeface="Calibri" panose="020F0502020204030204" pitchFamily="34" charset="0"/>
                <a:cs typeface="Cambria Math" panose="02040503050406030204" pitchFamily="18" charset="0"/>
              </a:rPr>
              <a:t>	Общие требования к выполнению практики были следующие:</a:t>
            </a:r>
          </a:p>
          <a:p>
            <a:pPr algn="just"/>
            <a:r>
              <a:rPr lang="ru-RU" sz="2200" dirty="0">
                <a:effectLst/>
                <a:latin typeface="Times New Roman" panose="02020603050405020304" pitchFamily="18" charset="0"/>
                <a:ea typeface="Calibri" panose="020F0502020204030204" pitchFamily="34" charset="0"/>
                <a:cs typeface="Times New Roman" panose="02020603050405020304" pitchFamily="18" charset="0"/>
              </a:rPr>
              <a:t>Сознательно наблюдать за текущим положением вещей без какой-либо оценки;</a:t>
            </a:r>
          </a:p>
          <a:p>
            <a:pPr algn="just"/>
            <a:r>
              <a:rPr lang="ru-RU" sz="2200" dirty="0">
                <a:effectLst/>
                <a:latin typeface="Times New Roman" panose="02020603050405020304" pitchFamily="18" charset="0"/>
                <a:ea typeface="Calibri" panose="020F0502020204030204" pitchFamily="34" charset="0"/>
                <a:cs typeface="Times New Roman" panose="02020603050405020304" pitchFamily="18" charset="0"/>
              </a:rPr>
              <a:t>Переключать внимание из мыслей о прошлом и будущем на процессы, происходящие в 	настоящий момент;</a:t>
            </a:r>
          </a:p>
          <a:p>
            <a:pPr algn="just"/>
            <a:r>
              <a:rPr lang="ru-RU" sz="2200" dirty="0">
                <a:latin typeface="Times New Roman" panose="02020603050405020304" pitchFamily="18" charset="0"/>
                <a:ea typeface="Calibri" panose="020F0502020204030204" pitchFamily="34" charset="0"/>
                <a:cs typeface="Cambria Math" panose="02040503050406030204" pitchFamily="18" charset="0"/>
              </a:rPr>
              <a:t>Безоценочно</a:t>
            </a:r>
            <a:r>
              <a:rPr lang="ru-RU" sz="2200" dirty="0">
                <a:effectLst/>
                <a:latin typeface="Times New Roman" panose="02020603050405020304" pitchFamily="18" charset="0"/>
                <a:ea typeface="Calibri" panose="020F0502020204030204" pitchFamily="34" charset="0"/>
                <a:cs typeface="Cambria Math" panose="02040503050406030204" pitchFamily="18" charset="0"/>
              </a:rPr>
              <a:t> наблюдать за возникающими мыслями, не контролируя их, а также отмечать моменты, когда они отвлекают от наблюдения за происходящим.</a:t>
            </a:r>
            <a:endParaRPr lang="ru-RU" sz="2200" dirty="0">
              <a:effectLst/>
              <a:latin typeface="Cambria Math" panose="02040503050406030204" pitchFamily="18" charset="0"/>
              <a:ea typeface="Calibri" panose="020F0502020204030204" pitchFamily="34" charset="0"/>
              <a:cs typeface="Cambria Math" panose="02040503050406030204" pitchFamily="18" charset="0"/>
            </a:endParaRPr>
          </a:p>
          <a:p>
            <a:endParaRPr lang="ru-RU" dirty="0"/>
          </a:p>
        </p:txBody>
      </p:sp>
    </p:spTree>
    <p:extLst>
      <p:ext uri="{BB962C8B-B14F-4D97-AF65-F5344CB8AC3E}">
        <p14:creationId xmlns:p14="http://schemas.microsoft.com/office/powerpoint/2010/main" val="87459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46F9B8B-ED5C-4C89-B39D-C130854EF14C}"/>
              </a:ext>
            </a:extLst>
          </p:cNvPr>
          <p:cNvSpPr>
            <a:spLocks noGrp="1"/>
          </p:cNvSpPr>
          <p:nvPr>
            <p:ph idx="1"/>
          </p:nvPr>
        </p:nvSpPr>
        <p:spPr>
          <a:xfrm>
            <a:off x="645130" y="1462623"/>
            <a:ext cx="9611233" cy="4777922"/>
          </a:xfrm>
        </p:spPr>
        <p:txBody>
          <a:bodyPr/>
          <a:lstStyle/>
          <a:p>
            <a:pPr indent="0" algn="just">
              <a:buNone/>
            </a:pPr>
            <a:r>
              <a:rPr lang="ru-RU" sz="1800" u="sng" dirty="0">
                <a:effectLst/>
                <a:latin typeface="Times New Roman" panose="02020603050405020304" pitchFamily="18" charset="0"/>
                <a:ea typeface="Times New Roman" panose="02020603050405020304" pitchFamily="18" charset="0"/>
              </a:rPr>
              <a:t>Процедура</a:t>
            </a:r>
          </a:p>
          <a:p>
            <a:pPr indent="0" algn="just">
              <a:buNone/>
            </a:pPr>
            <a:r>
              <a:rPr lang="ru-RU" dirty="0">
                <a:effectLst/>
                <a:latin typeface="Times New Roman" panose="02020603050405020304" pitchFamily="18" charset="0"/>
                <a:ea typeface="Times New Roman" panose="02020603050405020304" pitchFamily="18" charset="0"/>
              </a:rPr>
              <a:t>	Эксперимент проводился на онлайн-платформе для проведения когнитивных психологических экспериментов </a:t>
            </a:r>
            <a:r>
              <a:rPr lang="ru-RU" dirty="0" err="1">
                <a:effectLst/>
                <a:latin typeface="Times New Roman" panose="02020603050405020304" pitchFamily="18" charset="0"/>
                <a:ea typeface="Times New Roman" panose="02020603050405020304" pitchFamily="18" charset="0"/>
              </a:rPr>
              <a:t>PsyToolkit</a:t>
            </a:r>
            <a:r>
              <a:rPr lang="ru-RU" dirty="0">
                <a:effectLst/>
                <a:latin typeface="Times New Roman" panose="02020603050405020304" pitchFamily="18" charset="0"/>
                <a:ea typeface="Times New Roman" panose="02020603050405020304" pitchFamily="18" charset="0"/>
              </a:rPr>
              <a:t> (https://www.psytoolkit.org/). </a:t>
            </a:r>
          </a:p>
          <a:p>
            <a:pPr indent="0" algn="just">
              <a:buNone/>
            </a:pPr>
            <a:r>
              <a:rPr lang="ru-RU" dirty="0">
                <a:effectLst/>
                <a:latin typeface="Times New Roman" panose="02020603050405020304" pitchFamily="18" charset="0"/>
                <a:ea typeface="Times New Roman" panose="02020603050405020304" pitchFamily="18" charset="0"/>
              </a:rPr>
              <a:t>	Испытуемые были разбиты на две группы – экспериментальную (51 чел.) и контрольную</a:t>
            </a:r>
            <a:r>
              <a:rPr lang="ru-RU" sz="1800" dirty="0">
                <a:latin typeface="Times New Roman" panose="02020603050405020304" pitchFamily="18" charset="0"/>
                <a:ea typeface="Times New Roman" panose="02020603050405020304" pitchFamily="18" charset="0"/>
              </a:rPr>
              <a:t> (83 чел.).</a:t>
            </a:r>
            <a:endParaRPr lang="ru-RU" dirty="0"/>
          </a:p>
        </p:txBody>
      </p:sp>
      <p:sp>
        <p:nvSpPr>
          <p:cNvPr id="4" name="Заголовок 1">
            <a:extLst>
              <a:ext uri="{FF2B5EF4-FFF2-40B4-BE49-F238E27FC236}">
                <a16:creationId xmlns:a16="http://schemas.microsoft.com/office/drawing/2014/main" id="{E3001EA9-8451-4C27-A2C8-C06CFCC0AC7C}"/>
              </a:ext>
            </a:extLst>
          </p:cNvPr>
          <p:cNvSpPr>
            <a:spLocks noGrp="1"/>
          </p:cNvSpPr>
          <p:nvPr>
            <p:ph type="title"/>
          </p:nvPr>
        </p:nvSpPr>
        <p:spPr>
          <a:xfrm>
            <a:off x="645130" y="452718"/>
            <a:ext cx="9404723" cy="1400530"/>
          </a:xfrm>
        </p:spPr>
        <p:txBody>
          <a:bodyPr/>
          <a:lstStyle/>
          <a:p>
            <a:pPr algn="ctr"/>
            <a:r>
              <a:rPr lang="ru-RU" sz="2800" b="1" kern="50" dirty="0">
                <a:effectLst/>
                <a:latin typeface="Times New Roman" panose="02020603050405020304" pitchFamily="18" charset="0"/>
                <a:ea typeface="SimSun" panose="02010600030101010101" pitchFamily="2" charset="-122"/>
                <a:cs typeface="Arial" panose="020B0604020202020204" pitchFamily="34" charset="0"/>
              </a:rPr>
              <a:t>Методы и методики</a:t>
            </a:r>
          </a:p>
        </p:txBody>
      </p:sp>
      <p:sp>
        <p:nvSpPr>
          <p:cNvPr id="12" name="TextBox 11">
            <a:extLst>
              <a:ext uri="{FF2B5EF4-FFF2-40B4-BE49-F238E27FC236}">
                <a16:creationId xmlns:a16="http://schemas.microsoft.com/office/drawing/2014/main" id="{9F07155E-7D5A-41D9-B73C-3753A61A2CC0}"/>
              </a:ext>
            </a:extLst>
          </p:cNvPr>
          <p:cNvSpPr txBox="1"/>
          <p:nvPr/>
        </p:nvSpPr>
        <p:spPr>
          <a:xfrm>
            <a:off x="2529368" y="5395378"/>
            <a:ext cx="6094428" cy="646331"/>
          </a:xfrm>
          <a:prstGeom prst="rect">
            <a:avLst/>
          </a:prstGeom>
          <a:noFill/>
        </p:spPr>
        <p:txBody>
          <a:bodyPr wrap="square">
            <a:spAutoFit/>
          </a:bodyPr>
          <a:lstStyle/>
          <a:p>
            <a:pPr indent="449580" algn="just"/>
            <a:r>
              <a:rPr lang="ru-RU" sz="1800" dirty="0">
                <a:effectLst/>
                <a:latin typeface="Times New Roman" panose="02020603050405020304" pitchFamily="18" charset="0"/>
                <a:ea typeface="Times New Roman" panose="02020603050405020304" pitchFamily="18" charset="0"/>
              </a:rPr>
              <a:t>Рисунок 1. Последовательность предъявления задач в экспериментальной (А) и контрольной (Б) группах.</a:t>
            </a:r>
            <a:endParaRPr lang="ru-RU" sz="1200" dirty="0">
              <a:effectLst/>
              <a:latin typeface="Times New Roman" panose="02020603050405020304" pitchFamily="18" charset="0"/>
              <a:ea typeface="Times New Roman" panose="02020603050405020304" pitchFamily="18" charset="0"/>
            </a:endParaRPr>
          </a:p>
        </p:txBody>
      </p:sp>
      <p:pic>
        <p:nvPicPr>
          <p:cNvPr id="14" name="Рисунок 13">
            <a:extLst>
              <a:ext uri="{FF2B5EF4-FFF2-40B4-BE49-F238E27FC236}">
                <a16:creationId xmlns:a16="http://schemas.microsoft.com/office/drawing/2014/main" id="{77D3826C-066F-4B5E-A599-EF00C6BF8A39}"/>
              </a:ext>
            </a:extLst>
          </p:cNvPr>
          <p:cNvPicPr>
            <a:picLocks noChangeAspect="1"/>
          </p:cNvPicPr>
          <p:nvPr/>
        </p:nvPicPr>
        <p:blipFill>
          <a:blip r:embed="rId2"/>
          <a:stretch>
            <a:fillRect/>
          </a:stretch>
        </p:blipFill>
        <p:spPr>
          <a:xfrm>
            <a:off x="2660314" y="3566322"/>
            <a:ext cx="5963482" cy="1829055"/>
          </a:xfrm>
          <a:prstGeom prst="rect">
            <a:avLst/>
          </a:prstGeom>
          <a:solidFill>
            <a:schemeClr val="accent1">
              <a:lumMod val="40000"/>
              <a:lumOff val="60000"/>
            </a:schemeClr>
          </a:solidFill>
          <a:effectLst>
            <a:glow rad="101600">
              <a:schemeClr val="accent3">
                <a:satMod val="175000"/>
                <a:alpha val="40000"/>
              </a:schemeClr>
            </a:glow>
          </a:effectLst>
        </p:spPr>
      </p:pic>
    </p:spTree>
    <p:extLst>
      <p:ext uri="{BB962C8B-B14F-4D97-AF65-F5344CB8AC3E}">
        <p14:creationId xmlns:p14="http://schemas.microsoft.com/office/powerpoint/2010/main" val="236746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37390E-29D1-4A8C-AA30-6A4678AEBBCE}"/>
              </a:ext>
            </a:extLst>
          </p:cNvPr>
          <p:cNvSpPr>
            <a:spLocks noGrp="1"/>
          </p:cNvSpPr>
          <p:nvPr>
            <p:ph type="title"/>
          </p:nvPr>
        </p:nvSpPr>
        <p:spPr>
          <a:xfrm>
            <a:off x="645130" y="552370"/>
            <a:ext cx="9404723" cy="1400530"/>
          </a:xfrm>
        </p:spPr>
        <p:txBody>
          <a:bodyPr/>
          <a:lstStyle/>
          <a:p>
            <a:pPr algn="ctr"/>
            <a:r>
              <a:rPr lang="ru-RU" sz="2800" b="1" dirty="0">
                <a:latin typeface="Times New Roman" panose="02020603050405020304" pitchFamily="18" charset="0"/>
                <a:cs typeface="Times New Roman" panose="02020603050405020304" pitchFamily="18" charset="0"/>
              </a:rPr>
              <a:t>Анализ результатов</a:t>
            </a:r>
          </a:p>
        </p:txBody>
      </p:sp>
      <p:sp>
        <p:nvSpPr>
          <p:cNvPr id="3" name="Объект 2">
            <a:extLst>
              <a:ext uri="{FF2B5EF4-FFF2-40B4-BE49-F238E27FC236}">
                <a16:creationId xmlns:a16="http://schemas.microsoft.com/office/drawing/2014/main" id="{5C19D491-636D-4947-A9D8-C053FF7FB510}"/>
              </a:ext>
            </a:extLst>
          </p:cNvPr>
          <p:cNvSpPr>
            <a:spLocks noGrp="1"/>
          </p:cNvSpPr>
          <p:nvPr>
            <p:ph idx="1"/>
          </p:nvPr>
        </p:nvSpPr>
        <p:spPr>
          <a:xfrm>
            <a:off x="288594" y="1898965"/>
            <a:ext cx="6077717" cy="4671167"/>
          </a:xfrm>
        </p:spPr>
        <p:txBody>
          <a:bodyPr>
            <a:normAutofit fontScale="92500" lnSpcReduction="10000"/>
          </a:bodyPr>
          <a:lstStyle/>
          <a:p>
            <a:pPr marL="0" indent="0">
              <a:buNone/>
            </a:pPr>
            <a:r>
              <a:rPr lang="ru-RU" sz="1800" dirty="0">
                <a:latin typeface="Times New Roman" panose="02020603050405020304" pitchFamily="18" charset="0"/>
                <a:ea typeface="Times New Roman" panose="02020603050405020304" pitchFamily="18" charset="0"/>
              </a:rPr>
              <a:t>	На первом этапе обработки результатов</a:t>
            </a:r>
            <a:r>
              <a:rPr lang="ru-RU" sz="1800" dirty="0">
                <a:effectLst/>
                <a:latin typeface="Times New Roman" panose="02020603050405020304" pitchFamily="18" charset="0"/>
                <a:ea typeface="Times New Roman" panose="02020603050405020304" pitchFamily="18" charset="0"/>
              </a:rPr>
              <a:t> каждому ответу испытуемого присваивалась определённая категория, которая соответствовала уже существующей системе для присвоения категорий (Рис. 2). </a:t>
            </a:r>
            <a:r>
              <a:rPr lang="ru-RU" sz="1800" dirty="0">
                <a:latin typeface="Times New Roman" panose="02020603050405020304" pitchFamily="18" charset="0"/>
                <a:ea typeface="Times New Roman" panose="02020603050405020304" pitchFamily="18" charset="0"/>
              </a:rPr>
              <a:t>Она создавалась по</a:t>
            </a:r>
            <a:r>
              <a:rPr lang="ru-RU" sz="1800" dirty="0">
                <a:effectLst/>
                <a:latin typeface="Times New Roman" panose="02020603050405020304" pitchFamily="18" charset="0"/>
                <a:ea typeface="Calibri" panose="020F0502020204030204" pitchFamily="34" charset="0"/>
              </a:rPr>
              <a:t> результатам предыдущих исследований, в которых участвовало более чем </a:t>
            </a:r>
            <a:r>
              <a:rPr lang="ru-RU" sz="1800" dirty="0">
                <a:latin typeface="Times New Roman" panose="02020603050405020304" pitchFamily="18" charset="0"/>
                <a:ea typeface="Calibri" panose="020F0502020204030204" pitchFamily="34" charset="0"/>
              </a:rPr>
              <a:t>300</a:t>
            </a:r>
            <a:r>
              <a:rPr lang="ru-RU" sz="1800" dirty="0">
                <a:effectLst/>
                <a:latin typeface="Times New Roman" panose="02020603050405020304" pitchFamily="18" charset="0"/>
                <a:ea typeface="Calibri" panose="020F0502020204030204" pitchFamily="34" charset="0"/>
              </a:rPr>
              <a:t> участников.</a:t>
            </a:r>
          </a:p>
          <a:p>
            <a:pPr marL="0" indent="0">
              <a:buNone/>
            </a:pPr>
            <a:r>
              <a:rPr lang="ru-RU" sz="1800" dirty="0">
                <a:latin typeface="Times New Roman" panose="02020603050405020304" pitchFamily="18" charset="0"/>
                <a:ea typeface="Calibri" panose="020F0502020204030204" pitchFamily="34" charset="0"/>
                <a:cs typeface="Times New Roman" panose="02020603050405020304" pitchFamily="18" charset="0"/>
              </a:rPr>
              <a:t>	Данная система представляет собой иерархию категорий, состоящую из трёх уровней с разной степенью обобщённости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Крупные категории (например, «Использовать как декоративный или строительный материал» - 05.00.00. и др.)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Категории среднего уровня («Использовать для различных поделок» - 05.01.00, «как индивидуальное украшение» - 05.03.00 и др.)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Конкретные категории («Делать фигурки, куклы» - 05.01.02., «Серёжка» - 05.03.03. и др.)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
        <p:nvSpPr>
          <p:cNvPr id="6" name="TextBox 5">
            <a:extLst>
              <a:ext uri="{FF2B5EF4-FFF2-40B4-BE49-F238E27FC236}">
                <a16:creationId xmlns:a16="http://schemas.microsoft.com/office/drawing/2014/main" id="{323CD8A8-DCBB-4F15-BD96-3CEADC0FD833}"/>
              </a:ext>
            </a:extLst>
          </p:cNvPr>
          <p:cNvSpPr txBox="1"/>
          <p:nvPr/>
        </p:nvSpPr>
        <p:spPr>
          <a:xfrm>
            <a:off x="6731596" y="4959034"/>
            <a:ext cx="4716749" cy="646331"/>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Рисунок 2. Система для присвоения категорий  ответам участников (фрагмент)</a:t>
            </a:r>
          </a:p>
        </p:txBody>
      </p:sp>
      <p:pic>
        <p:nvPicPr>
          <p:cNvPr id="9" name="Рисунок 8">
            <a:extLst>
              <a:ext uri="{FF2B5EF4-FFF2-40B4-BE49-F238E27FC236}">
                <a16:creationId xmlns:a16="http://schemas.microsoft.com/office/drawing/2014/main" id="{C0EAA157-AD69-412A-BAAA-E950A22717ED}"/>
              </a:ext>
            </a:extLst>
          </p:cNvPr>
          <p:cNvPicPr>
            <a:picLocks noChangeAspect="1"/>
          </p:cNvPicPr>
          <p:nvPr/>
        </p:nvPicPr>
        <p:blipFill>
          <a:blip r:embed="rId2"/>
          <a:stretch>
            <a:fillRect/>
          </a:stretch>
        </p:blipFill>
        <p:spPr>
          <a:xfrm>
            <a:off x="6569091" y="1898966"/>
            <a:ext cx="5334315" cy="2936598"/>
          </a:xfrm>
          <a:prstGeom prst="rect">
            <a:avLst/>
          </a:prstGeom>
        </p:spPr>
      </p:pic>
    </p:spTree>
    <p:extLst>
      <p:ext uri="{BB962C8B-B14F-4D97-AF65-F5344CB8AC3E}">
        <p14:creationId xmlns:p14="http://schemas.microsoft.com/office/powerpoint/2010/main" val="657685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898</TotalTime>
  <Words>2221</Words>
  <Application>Microsoft Office PowerPoint</Application>
  <PresentationFormat>Широкоэкранный</PresentationFormat>
  <Paragraphs>109</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Calibri</vt:lpstr>
      <vt:lpstr>Cambria Math</vt:lpstr>
      <vt:lpstr>Century Gothic</vt:lpstr>
      <vt:lpstr>Times New Roman</vt:lpstr>
      <vt:lpstr>Wingdings 3</vt:lpstr>
      <vt:lpstr>Ион</vt:lpstr>
      <vt:lpstr> Влияние практики осознанного наблюдения за собственным внутренним состоянием на творческое мышление</vt:lpstr>
      <vt:lpstr>Методолого-теоретические основания исследования</vt:lpstr>
      <vt:lpstr>Методолого-теоретические основания исследования</vt:lpstr>
      <vt:lpstr>Методолого-теоретические основания исследования</vt:lpstr>
      <vt:lpstr>Цель и гипотеза</vt:lpstr>
      <vt:lpstr>Методы и методики</vt:lpstr>
      <vt:lpstr>Методы и методики</vt:lpstr>
      <vt:lpstr>Методы и методики</vt:lpstr>
      <vt:lpstr>Анализ результатов</vt:lpstr>
      <vt:lpstr>Анализ результатов</vt:lpstr>
      <vt:lpstr>Анализ результатов</vt:lpstr>
      <vt:lpstr>Вывод о фальсификации/верификации гипотезы</vt:lpstr>
      <vt:lpstr>Обсуждение результатов</vt:lpstr>
      <vt:lpstr>Обсуждение результатов</vt:lpstr>
      <vt:lpstr>Обсуждение результатов</vt:lpstr>
      <vt:lpstr>Выводы</vt:lpstr>
      <vt:lpstr>Список литературы</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Надежда Лаптева</dc:creator>
  <cp:lastModifiedBy>Надежда Лаптева</cp:lastModifiedBy>
  <cp:revision>73</cp:revision>
  <dcterms:created xsi:type="dcterms:W3CDTF">2021-03-10T19:41:36Z</dcterms:created>
  <dcterms:modified xsi:type="dcterms:W3CDTF">2021-03-12T00:33:49Z</dcterms:modified>
</cp:coreProperties>
</file>