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09" r:id="rId2"/>
    <p:sldId id="342" r:id="rId3"/>
    <p:sldId id="258" r:id="rId4"/>
    <p:sldId id="310" r:id="rId5"/>
    <p:sldId id="311" r:id="rId6"/>
    <p:sldId id="326" r:id="rId7"/>
    <p:sldId id="334" r:id="rId8"/>
    <p:sldId id="323" r:id="rId9"/>
    <p:sldId id="325" r:id="rId10"/>
    <p:sldId id="312" r:id="rId11"/>
    <p:sldId id="307" r:id="rId12"/>
    <p:sldId id="324" r:id="rId13"/>
    <p:sldId id="335" r:id="rId14"/>
    <p:sldId id="336" r:id="rId15"/>
    <p:sldId id="259" r:id="rId16"/>
    <p:sldId id="260" r:id="rId17"/>
    <p:sldId id="262" r:id="rId18"/>
    <p:sldId id="263" r:id="rId19"/>
    <p:sldId id="265" r:id="rId20"/>
    <p:sldId id="333" r:id="rId21"/>
    <p:sldId id="332" r:id="rId22"/>
    <p:sldId id="266" r:id="rId23"/>
    <p:sldId id="271" r:id="rId24"/>
    <p:sldId id="315" r:id="rId25"/>
    <p:sldId id="314" r:id="rId26"/>
    <p:sldId id="306" r:id="rId27"/>
    <p:sldId id="337" r:id="rId28"/>
    <p:sldId id="321" r:id="rId29"/>
    <p:sldId id="264" r:id="rId30"/>
    <p:sldId id="267" r:id="rId31"/>
    <p:sldId id="330" r:id="rId32"/>
    <p:sldId id="341" r:id="rId33"/>
    <p:sldId id="339" r:id="rId34"/>
    <p:sldId id="328" r:id="rId35"/>
    <p:sldId id="331" r:id="rId36"/>
    <p:sldId id="329" r:id="rId37"/>
    <p:sldId id="270"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89" autoAdjust="0"/>
    <p:restoredTop sz="94660"/>
  </p:normalViewPr>
  <p:slideViewPr>
    <p:cSldViewPr>
      <p:cViewPr varScale="1">
        <p:scale>
          <a:sx n="73" d="100"/>
          <a:sy n="73" d="100"/>
        </p:scale>
        <p:origin x="1168"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B71741-22EB-4DAC-A0EE-88E737316BF9}" type="datetimeFigureOut">
              <a:rPr lang="ru-RU" smtClean="0"/>
              <a:t>15.03.2021</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9296D7-4A74-405D-A4AF-A58756E0D714}" type="slidenum">
              <a:rPr lang="ru-RU" smtClean="0"/>
              <a:t>‹#›</a:t>
            </a:fld>
            <a:endParaRPr lang="ru-RU"/>
          </a:p>
        </p:txBody>
      </p:sp>
    </p:spTree>
    <p:extLst>
      <p:ext uri="{BB962C8B-B14F-4D97-AF65-F5344CB8AC3E}">
        <p14:creationId xmlns:p14="http://schemas.microsoft.com/office/powerpoint/2010/main" val="2322191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3.3. Сопоставление компонентного состава стратегий, сформированных у виртуальных игроков.</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Сопоставляли компонентный  состав стратегий, входящих в структуры знания пар виртуальных </a:t>
            </a:r>
            <a:r>
              <a:rPr lang="ru-RU" sz="1200" kern="1200" dirty="0" err="1">
                <a:solidFill>
                  <a:schemeClr val="tx1"/>
                </a:solidFill>
                <a:effectLst/>
                <a:latin typeface="+mn-lt"/>
                <a:ea typeface="+mn-ea"/>
                <a:cs typeface="+mn-cs"/>
              </a:rPr>
              <a:t>итроков</a:t>
            </a:r>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Для каждой пары виртуальных игроков составляли списки стратегий, в которых выделяли три группы:</a:t>
            </a:r>
          </a:p>
          <a:p>
            <a:r>
              <a:rPr lang="ru-RU" sz="1200" kern="1200" dirty="0">
                <a:solidFill>
                  <a:schemeClr val="tx1"/>
                </a:solidFill>
                <a:effectLst/>
                <a:latin typeface="+mn-lt"/>
                <a:ea typeface="+mn-ea"/>
                <a:cs typeface="+mn-cs"/>
              </a:rPr>
              <a:t>(1) стратегии с полностью общим составом компонентов;</a:t>
            </a:r>
          </a:p>
          <a:p>
            <a:r>
              <a:rPr lang="ru-RU" sz="1200" kern="1200" dirty="0">
                <a:solidFill>
                  <a:schemeClr val="tx1"/>
                </a:solidFill>
                <a:effectLst/>
                <a:latin typeface="+mn-lt"/>
                <a:ea typeface="+mn-ea"/>
                <a:cs typeface="+mn-cs"/>
              </a:rPr>
              <a:t>(2) стратегии с частично пересекающимся составом компонентов;</a:t>
            </a:r>
          </a:p>
          <a:p>
            <a:r>
              <a:rPr lang="ru-RU" sz="1200" kern="1200" dirty="0">
                <a:solidFill>
                  <a:schemeClr val="tx1"/>
                </a:solidFill>
                <a:effectLst/>
                <a:latin typeface="+mn-lt"/>
                <a:ea typeface="+mn-ea"/>
                <a:cs typeface="+mn-cs"/>
              </a:rPr>
              <a:t>(2) стратегии, компонентный состав которых полностью специфичен для данного виртуального игрока (стратегии с частичным сходством).</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 группе с высокой склонностью к </a:t>
            </a:r>
            <a:r>
              <a:rPr lang="ru-RU" sz="1200" kern="1200" dirty="0" err="1">
                <a:solidFill>
                  <a:schemeClr val="tx1"/>
                </a:solidFill>
                <a:effectLst/>
                <a:latin typeface="+mn-lt"/>
                <a:ea typeface="+mn-ea"/>
                <a:cs typeface="+mn-cs"/>
              </a:rPr>
              <a:t>диссоциативному</a:t>
            </a:r>
            <a:r>
              <a:rPr lang="ru-RU" sz="1200" kern="1200" dirty="0">
                <a:solidFill>
                  <a:schemeClr val="tx1"/>
                </a:solidFill>
                <a:effectLst/>
                <a:latin typeface="+mn-lt"/>
                <a:ea typeface="+mn-ea"/>
                <a:cs typeface="+mn-cs"/>
              </a:rPr>
              <a:t> поведению и глубины эффекта релаксации (группы 1 и 2) количество стратегий, общих для пары виртуальных игроков, варьировало от 1 до 7; у лиц с низкой выраженностью (группы 3 и 4) – от 3 до 12. Для специфических стратегий  в группах 1 и 2 размах составил 3 – 14, а в группах 3 и 4 – от 1 до 7. Для стратегий с частичным сходством размах в группах 1 и 2 составил 4 – 14,  а в группах 3 и 4 – от 10 до 23.</a:t>
            </a:r>
          </a:p>
          <a:p>
            <a:r>
              <a:rPr lang="ru-RU" sz="1200" kern="1200" dirty="0">
                <a:solidFill>
                  <a:schemeClr val="tx1"/>
                </a:solidFill>
                <a:effectLst/>
                <a:latin typeface="+mn-lt"/>
                <a:ea typeface="+mn-ea"/>
                <a:cs typeface="+mn-cs"/>
              </a:rPr>
              <a:t>Статистические оценки показали, что различия для всех вариантов сходства/несходства стратегий достоверны (точный критерий Манна-Уитни):</a:t>
            </a:r>
          </a:p>
          <a:p>
            <a:r>
              <a:rPr lang="ru-RU" sz="1200" kern="1200" dirty="0">
                <a:solidFill>
                  <a:schemeClr val="tx1"/>
                </a:solidFill>
                <a:effectLst/>
                <a:latin typeface="+mn-lt"/>
                <a:ea typeface="+mn-ea"/>
                <a:cs typeface="+mn-cs"/>
              </a:rPr>
              <a:t>для стратегий с полностью общим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-3.159,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0.001;</a:t>
            </a:r>
          </a:p>
          <a:p>
            <a:r>
              <a:rPr lang="ru-RU" sz="1200" kern="1200" dirty="0">
                <a:solidFill>
                  <a:schemeClr val="tx1"/>
                </a:solidFill>
                <a:effectLst/>
                <a:latin typeface="+mn-lt"/>
                <a:ea typeface="+mn-ea"/>
                <a:cs typeface="+mn-cs"/>
              </a:rPr>
              <a:t>для стратегий с частично пересекающимся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-3.655,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9.08*10</a:t>
            </a:r>
            <a:r>
              <a:rPr lang="ru-RU" sz="1200" kern="1200" baseline="30000" dirty="0">
                <a:solidFill>
                  <a:schemeClr val="tx1"/>
                </a:solidFill>
                <a:effectLst/>
                <a:latin typeface="+mn-lt"/>
                <a:ea typeface="+mn-ea"/>
                <a:cs typeface="+mn-cs"/>
              </a:rPr>
              <a:t>-5</a:t>
            </a:r>
            <a:r>
              <a:rPr lang="ru-RU" sz="1200" kern="1200" dirty="0">
                <a:solidFill>
                  <a:schemeClr val="tx1"/>
                </a:solidFill>
                <a:effectLst/>
                <a:latin typeface="+mn-lt"/>
                <a:ea typeface="+mn-ea"/>
                <a:cs typeface="+mn-cs"/>
              </a:rPr>
              <a:t>;</a:t>
            </a:r>
          </a:p>
          <a:p>
            <a:r>
              <a:rPr lang="ru-RU" sz="1200" kern="1200" dirty="0">
                <a:solidFill>
                  <a:schemeClr val="tx1"/>
                </a:solidFill>
                <a:effectLst/>
                <a:latin typeface="+mn-lt"/>
                <a:ea typeface="+mn-ea"/>
                <a:cs typeface="+mn-cs"/>
              </a:rPr>
              <a:t>для стратегий, компонентный состав которых полностью специфичен для данного виртуального игрока: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-2.441,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0.014.</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Сравнение количества стратегий, отнесенных к перечисленным трем группам для доминирующих и </a:t>
            </a:r>
            <a:r>
              <a:rPr lang="ru-RU" sz="1200" kern="1200" dirty="0" err="1">
                <a:solidFill>
                  <a:schemeClr val="tx1"/>
                </a:solidFill>
                <a:effectLst/>
                <a:latin typeface="+mn-lt"/>
                <a:ea typeface="+mn-ea"/>
                <a:cs typeface="+mn-cs"/>
              </a:rPr>
              <a:t>субдоминантных</a:t>
            </a:r>
            <a:r>
              <a:rPr lang="ru-RU" sz="1200" kern="1200" dirty="0">
                <a:solidFill>
                  <a:schemeClr val="tx1"/>
                </a:solidFill>
                <a:effectLst/>
                <a:latin typeface="+mn-lt"/>
                <a:ea typeface="+mn-ea"/>
                <a:cs typeface="+mn-cs"/>
              </a:rPr>
              <a:t> виртуальных игроков не выявило достоверных различий: точный тест Манна-Уитни, для всех сравнений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0.598, </a:t>
            </a:r>
            <a:r>
              <a:rPr lang="en-US" sz="1200" kern="1200" dirty="0">
                <a:solidFill>
                  <a:schemeClr val="tx1"/>
                </a:solidFill>
                <a:effectLst/>
                <a:latin typeface="+mn-lt"/>
                <a:ea typeface="+mn-ea"/>
                <a:cs typeface="+mn-cs"/>
              </a:rPr>
              <a:t>p </a:t>
            </a:r>
            <a:r>
              <a:rPr lang="ru-RU" sz="1200" kern="1200" dirty="0">
                <a:solidFill>
                  <a:schemeClr val="tx1"/>
                </a:solidFill>
                <a:effectLst/>
                <a:latin typeface="+mn-lt"/>
                <a:ea typeface="+mn-ea"/>
                <a:cs typeface="+mn-cs"/>
              </a:rPr>
              <a:t>≥ 0.571.</a:t>
            </a:r>
          </a:p>
          <a:p>
            <a:endParaRPr lang="ru-RU" dirty="0"/>
          </a:p>
        </p:txBody>
      </p:sp>
      <p:sp>
        <p:nvSpPr>
          <p:cNvPr id="4" name="Номер слайда 3"/>
          <p:cNvSpPr>
            <a:spLocks noGrp="1"/>
          </p:cNvSpPr>
          <p:nvPr>
            <p:ph type="sldNum" sz="quarter" idx="5"/>
          </p:nvPr>
        </p:nvSpPr>
        <p:spPr/>
        <p:txBody>
          <a:bodyPr/>
          <a:lstStyle/>
          <a:p>
            <a:fld id="{619296D7-4A74-405D-A4AF-A58756E0D714}" type="slidenum">
              <a:rPr lang="ru-RU" smtClean="0"/>
              <a:t>2</a:t>
            </a:fld>
            <a:endParaRPr lang="ru-RU"/>
          </a:p>
        </p:txBody>
      </p:sp>
    </p:spTree>
    <p:extLst>
      <p:ext uri="{BB962C8B-B14F-4D97-AF65-F5344CB8AC3E}">
        <p14:creationId xmlns:p14="http://schemas.microsoft.com/office/powerpoint/2010/main" val="2396160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3.3. Сопоставление компонентного состава стратегий, сформированных у виртуальных игроков.</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Сопоставляли компонентный  состав стратегий, входящих в структуры знания пар виртуальных </a:t>
            </a:r>
            <a:r>
              <a:rPr lang="ru-RU" sz="1200" kern="1200" dirty="0" err="1">
                <a:solidFill>
                  <a:schemeClr val="tx1"/>
                </a:solidFill>
                <a:effectLst/>
                <a:latin typeface="+mn-lt"/>
                <a:ea typeface="+mn-ea"/>
                <a:cs typeface="+mn-cs"/>
              </a:rPr>
              <a:t>итроков</a:t>
            </a:r>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Для каждой пары виртуальных игроков составляли списки стратегий, в которых выделяли три группы:</a:t>
            </a:r>
          </a:p>
          <a:p>
            <a:r>
              <a:rPr lang="ru-RU" sz="1200" kern="1200" dirty="0">
                <a:solidFill>
                  <a:schemeClr val="tx1"/>
                </a:solidFill>
                <a:effectLst/>
                <a:latin typeface="+mn-lt"/>
                <a:ea typeface="+mn-ea"/>
                <a:cs typeface="+mn-cs"/>
              </a:rPr>
              <a:t>(1) стратегии с полностью общим составом компонентов;</a:t>
            </a:r>
          </a:p>
          <a:p>
            <a:r>
              <a:rPr lang="ru-RU" sz="1200" kern="1200" dirty="0">
                <a:solidFill>
                  <a:schemeClr val="tx1"/>
                </a:solidFill>
                <a:effectLst/>
                <a:latin typeface="+mn-lt"/>
                <a:ea typeface="+mn-ea"/>
                <a:cs typeface="+mn-cs"/>
              </a:rPr>
              <a:t>(2) стратегии с частично пересекающимся составом компонентов;</a:t>
            </a:r>
          </a:p>
          <a:p>
            <a:r>
              <a:rPr lang="ru-RU" sz="1200" kern="1200" dirty="0">
                <a:solidFill>
                  <a:schemeClr val="tx1"/>
                </a:solidFill>
                <a:effectLst/>
                <a:latin typeface="+mn-lt"/>
                <a:ea typeface="+mn-ea"/>
                <a:cs typeface="+mn-cs"/>
              </a:rPr>
              <a:t>(2) стратегии, компонентный состав которых полностью специфичен для данного виртуального игрока (стратегии с частичным сходством).</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 группе с высокой склонностью к </a:t>
            </a:r>
            <a:r>
              <a:rPr lang="ru-RU" sz="1200" kern="1200" dirty="0" err="1">
                <a:solidFill>
                  <a:schemeClr val="tx1"/>
                </a:solidFill>
                <a:effectLst/>
                <a:latin typeface="+mn-lt"/>
                <a:ea typeface="+mn-ea"/>
                <a:cs typeface="+mn-cs"/>
              </a:rPr>
              <a:t>диссоциативному</a:t>
            </a:r>
            <a:r>
              <a:rPr lang="ru-RU" sz="1200" kern="1200" dirty="0">
                <a:solidFill>
                  <a:schemeClr val="tx1"/>
                </a:solidFill>
                <a:effectLst/>
                <a:latin typeface="+mn-lt"/>
                <a:ea typeface="+mn-ea"/>
                <a:cs typeface="+mn-cs"/>
              </a:rPr>
              <a:t> поведению и глубины эффекта релаксации (группы 1 и 2) количество стратегий, общих для пары виртуальных игроков, варьировало от 1 до 7; у лиц с низкой выраженностью (группы 3 и 4) – от 3 до 12. Для специфических стратегий  в группах 1 и 2 размах составил 3 – 14, а в группах 3 и 4 – от 1 до 7. Для стратегий с частичным сходством размах в группах 1 и 2 составил 4 – 14,  а в группах 3 и 4 – от 10 до 23.</a:t>
            </a:r>
          </a:p>
          <a:p>
            <a:r>
              <a:rPr lang="ru-RU" sz="1200" kern="1200" dirty="0">
                <a:solidFill>
                  <a:schemeClr val="tx1"/>
                </a:solidFill>
                <a:effectLst/>
                <a:latin typeface="+mn-lt"/>
                <a:ea typeface="+mn-ea"/>
                <a:cs typeface="+mn-cs"/>
              </a:rPr>
              <a:t>Статистические оценки показали, что различия для всех вариантов сходства/несходства стратегий достоверны (точный критерий Манна-Уитни):</a:t>
            </a:r>
          </a:p>
          <a:p>
            <a:r>
              <a:rPr lang="ru-RU" sz="1200" kern="1200" dirty="0">
                <a:solidFill>
                  <a:schemeClr val="tx1"/>
                </a:solidFill>
                <a:effectLst/>
                <a:latin typeface="+mn-lt"/>
                <a:ea typeface="+mn-ea"/>
                <a:cs typeface="+mn-cs"/>
              </a:rPr>
              <a:t>для стратегий с полностью общим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-3.159,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0.001;</a:t>
            </a:r>
          </a:p>
          <a:p>
            <a:r>
              <a:rPr lang="ru-RU" sz="1200" kern="1200" dirty="0">
                <a:solidFill>
                  <a:schemeClr val="tx1"/>
                </a:solidFill>
                <a:effectLst/>
                <a:latin typeface="+mn-lt"/>
                <a:ea typeface="+mn-ea"/>
                <a:cs typeface="+mn-cs"/>
              </a:rPr>
              <a:t>для стратегий с частично пересекающимся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-3.655,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9.08*10</a:t>
            </a:r>
            <a:r>
              <a:rPr lang="ru-RU" sz="1200" kern="1200" baseline="30000" dirty="0">
                <a:solidFill>
                  <a:schemeClr val="tx1"/>
                </a:solidFill>
                <a:effectLst/>
                <a:latin typeface="+mn-lt"/>
                <a:ea typeface="+mn-ea"/>
                <a:cs typeface="+mn-cs"/>
              </a:rPr>
              <a:t>-5</a:t>
            </a:r>
            <a:r>
              <a:rPr lang="ru-RU" sz="1200" kern="1200" dirty="0">
                <a:solidFill>
                  <a:schemeClr val="tx1"/>
                </a:solidFill>
                <a:effectLst/>
                <a:latin typeface="+mn-lt"/>
                <a:ea typeface="+mn-ea"/>
                <a:cs typeface="+mn-cs"/>
              </a:rPr>
              <a:t>;</a:t>
            </a:r>
          </a:p>
          <a:p>
            <a:r>
              <a:rPr lang="ru-RU" sz="1200" kern="1200" dirty="0">
                <a:solidFill>
                  <a:schemeClr val="tx1"/>
                </a:solidFill>
                <a:effectLst/>
                <a:latin typeface="+mn-lt"/>
                <a:ea typeface="+mn-ea"/>
                <a:cs typeface="+mn-cs"/>
              </a:rPr>
              <a:t>для стратегий, компонентный состав которых полностью специфичен для данного виртуального игрока: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-2.441,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0.014.</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Сравнение количества стратегий, отнесенных к перечисленным трем группам для доминирующих и </a:t>
            </a:r>
            <a:r>
              <a:rPr lang="ru-RU" sz="1200" kern="1200" dirty="0" err="1">
                <a:solidFill>
                  <a:schemeClr val="tx1"/>
                </a:solidFill>
                <a:effectLst/>
                <a:latin typeface="+mn-lt"/>
                <a:ea typeface="+mn-ea"/>
                <a:cs typeface="+mn-cs"/>
              </a:rPr>
              <a:t>субдоминантных</a:t>
            </a:r>
            <a:r>
              <a:rPr lang="ru-RU" sz="1200" kern="1200" dirty="0">
                <a:solidFill>
                  <a:schemeClr val="tx1"/>
                </a:solidFill>
                <a:effectLst/>
                <a:latin typeface="+mn-lt"/>
                <a:ea typeface="+mn-ea"/>
                <a:cs typeface="+mn-cs"/>
              </a:rPr>
              <a:t> виртуальных игроков не выявило достоверных различий: точный тест Манна-Уитни, для всех сравнений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0.598, </a:t>
            </a:r>
            <a:r>
              <a:rPr lang="en-US" sz="1200" kern="1200" dirty="0">
                <a:solidFill>
                  <a:schemeClr val="tx1"/>
                </a:solidFill>
                <a:effectLst/>
                <a:latin typeface="+mn-lt"/>
                <a:ea typeface="+mn-ea"/>
                <a:cs typeface="+mn-cs"/>
              </a:rPr>
              <a:t>p </a:t>
            </a:r>
            <a:r>
              <a:rPr lang="ru-RU" sz="1200" kern="1200" dirty="0">
                <a:solidFill>
                  <a:schemeClr val="tx1"/>
                </a:solidFill>
                <a:effectLst/>
                <a:latin typeface="+mn-lt"/>
                <a:ea typeface="+mn-ea"/>
                <a:cs typeface="+mn-cs"/>
              </a:rPr>
              <a:t>≥ 0.571.</a:t>
            </a:r>
          </a:p>
          <a:p>
            <a:endParaRPr lang="ru-RU" dirty="0"/>
          </a:p>
        </p:txBody>
      </p:sp>
      <p:sp>
        <p:nvSpPr>
          <p:cNvPr id="4" name="Номер слайда 3"/>
          <p:cNvSpPr>
            <a:spLocks noGrp="1"/>
          </p:cNvSpPr>
          <p:nvPr>
            <p:ph type="sldNum" sz="quarter" idx="5"/>
          </p:nvPr>
        </p:nvSpPr>
        <p:spPr/>
        <p:txBody>
          <a:bodyPr/>
          <a:lstStyle/>
          <a:p>
            <a:fld id="{619296D7-4A74-405D-A4AF-A58756E0D714}" type="slidenum">
              <a:rPr lang="ru-RU" smtClean="0"/>
              <a:t>11</a:t>
            </a:fld>
            <a:endParaRPr lang="ru-RU"/>
          </a:p>
        </p:txBody>
      </p:sp>
    </p:spTree>
    <p:extLst>
      <p:ext uri="{BB962C8B-B14F-4D97-AF65-F5344CB8AC3E}">
        <p14:creationId xmlns:p14="http://schemas.microsoft.com/office/powerpoint/2010/main" val="1639740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3.3. Сопоставление компонентного состава стратегий, сформированных у виртуальных игроков.</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Сопоставляли компонентный  состав стратегий, входящих в структуры знания пар виртуальных </a:t>
            </a:r>
            <a:r>
              <a:rPr lang="ru-RU" sz="1200" kern="1200" dirty="0" err="1">
                <a:solidFill>
                  <a:schemeClr val="tx1"/>
                </a:solidFill>
                <a:effectLst/>
                <a:latin typeface="+mn-lt"/>
                <a:ea typeface="+mn-ea"/>
                <a:cs typeface="+mn-cs"/>
              </a:rPr>
              <a:t>итроков</a:t>
            </a:r>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Для каждой пары виртуальных игроков составляли списки стратегий, в которых выделяли три группы:</a:t>
            </a:r>
          </a:p>
          <a:p>
            <a:r>
              <a:rPr lang="ru-RU" sz="1200" kern="1200" dirty="0">
                <a:solidFill>
                  <a:schemeClr val="tx1"/>
                </a:solidFill>
                <a:effectLst/>
                <a:latin typeface="+mn-lt"/>
                <a:ea typeface="+mn-ea"/>
                <a:cs typeface="+mn-cs"/>
              </a:rPr>
              <a:t>(1) стратегии с полностью общим составом компонентов;</a:t>
            </a:r>
          </a:p>
          <a:p>
            <a:r>
              <a:rPr lang="ru-RU" sz="1200" kern="1200" dirty="0">
                <a:solidFill>
                  <a:schemeClr val="tx1"/>
                </a:solidFill>
                <a:effectLst/>
                <a:latin typeface="+mn-lt"/>
                <a:ea typeface="+mn-ea"/>
                <a:cs typeface="+mn-cs"/>
              </a:rPr>
              <a:t>(2) стратегии с частично пересекающимся составом компонентов;</a:t>
            </a:r>
          </a:p>
          <a:p>
            <a:r>
              <a:rPr lang="ru-RU" sz="1200" kern="1200" dirty="0">
                <a:solidFill>
                  <a:schemeClr val="tx1"/>
                </a:solidFill>
                <a:effectLst/>
                <a:latin typeface="+mn-lt"/>
                <a:ea typeface="+mn-ea"/>
                <a:cs typeface="+mn-cs"/>
              </a:rPr>
              <a:t>(2) стратегии, компонентный состав которых полностью специфичен для данного виртуального игрока (стратегии с частичным сходством).</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 группе с высокой склонностью к </a:t>
            </a:r>
            <a:r>
              <a:rPr lang="ru-RU" sz="1200" kern="1200" dirty="0" err="1">
                <a:solidFill>
                  <a:schemeClr val="tx1"/>
                </a:solidFill>
                <a:effectLst/>
                <a:latin typeface="+mn-lt"/>
                <a:ea typeface="+mn-ea"/>
                <a:cs typeface="+mn-cs"/>
              </a:rPr>
              <a:t>диссоциативному</a:t>
            </a:r>
            <a:r>
              <a:rPr lang="ru-RU" sz="1200" kern="1200" dirty="0">
                <a:solidFill>
                  <a:schemeClr val="tx1"/>
                </a:solidFill>
                <a:effectLst/>
                <a:latin typeface="+mn-lt"/>
                <a:ea typeface="+mn-ea"/>
                <a:cs typeface="+mn-cs"/>
              </a:rPr>
              <a:t> поведению и глубины эффекта релаксации (группы 1 и 2) количество стратегий, общих для пары виртуальных игроков, варьировало от 1 до 7; у лиц с низкой выраженностью (группы 3 и 4) – от 3 до 12. Для специфических стратегий  в группах 1 и 2 размах составил 3 – 14, а в группах 3 и 4 – от 1 до 7. Для стратегий с частичным сходством размах в группах 1 и 2 составил 4 – 14,  а в группах 3 и 4 – от 10 до 23.</a:t>
            </a:r>
          </a:p>
          <a:p>
            <a:r>
              <a:rPr lang="ru-RU" sz="1200" kern="1200" dirty="0">
                <a:solidFill>
                  <a:schemeClr val="tx1"/>
                </a:solidFill>
                <a:effectLst/>
                <a:latin typeface="+mn-lt"/>
                <a:ea typeface="+mn-ea"/>
                <a:cs typeface="+mn-cs"/>
              </a:rPr>
              <a:t>Статистические оценки показали, что различия для всех вариантов сходства/несходства стратегий достоверны (точный критерий Манна-Уитни):</a:t>
            </a:r>
          </a:p>
          <a:p>
            <a:r>
              <a:rPr lang="ru-RU" sz="1200" kern="1200" dirty="0">
                <a:solidFill>
                  <a:schemeClr val="tx1"/>
                </a:solidFill>
                <a:effectLst/>
                <a:latin typeface="+mn-lt"/>
                <a:ea typeface="+mn-ea"/>
                <a:cs typeface="+mn-cs"/>
              </a:rPr>
              <a:t>для стратегий с полностью общим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-3.159,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0.001;</a:t>
            </a:r>
          </a:p>
          <a:p>
            <a:r>
              <a:rPr lang="ru-RU" sz="1200" kern="1200" dirty="0">
                <a:solidFill>
                  <a:schemeClr val="tx1"/>
                </a:solidFill>
                <a:effectLst/>
                <a:latin typeface="+mn-lt"/>
                <a:ea typeface="+mn-ea"/>
                <a:cs typeface="+mn-cs"/>
              </a:rPr>
              <a:t>для стратегий с частично пересекающимся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-3.655,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9.08*10</a:t>
            </a:r>
            <a:r>
              <a:rPr lang="ru-RU" sz="1200" kern="1200" baseline="30000" dirty="0">
                <a:solidFill>
                  <a:schemeClr val="tx1"/>
                </a:solidFill>
                <a:effectLst/>
                <a:latin typeface="+mn-lt"/>
                <a:ea typeface="+mn-ea"/>
                <a:cs typeface="+mn-cs"/>
              </a:rPr>
              <a:t>-5</a:t>
            </a:r>
            <a:r>
              <a:rPr lang="ru-RU" sz="1200" kern="1200" dirty="0">
                <a:solidFill>
                  <a:schemeClr val="tx1"/>
                </a:solidFill>
                <a:effectLst/>
                <a:latin typeface="+mn-lt"/>
                <a:ea typeface="+mn-ea"/>
                <a:cs typeface="+mn-cs"/>
              </a:rPr>
              <a:t>;</a:t>
            </a:r>
          </a:p>
          <a:p>
            <a:r>
              <a:rPr lang="ru-RU" sz="1200" kern="1200" dirty="0">
                <a:solidFill>
                  <a:schemeClr val="tx1"/>
                </a:solidFill>
                <a:effectLst/>
                <a:latin typeface="+mn-lt"/>
                <a:ea typeface="+mn-ea"/>
                <a:cs typeface="+mn-cs"/>
              </a:rPr>
              <a:t>для стратегий, компонентный состав которых полностью специфичен для данного виртуального игрока: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-2.441,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0.014.</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Сравнение количества стратегий, отнесенных к перечисленным трем группам для доминирующих и </a:t>
            </a:r>
            <a:r>
              <a:rPr lang="ru-RU" sz="1200" kern="1200" dirty="0" err="1">
                <a:solidFill>
                  <a:schemeClr val="tx1"/>
                </a:solidFill>
                <a:effectLst/>
                <a:latin typeface="+mn-lt"/>
                <a:ea typeface="+mn-ea"/>
                <a:cs typeface="+mn-cs"/>
              </a:rPr>
              <a:t>субдоминантных</a:t>
            </a:r>
            <a:r>
              <a:rPr lang="ru-RU" sz="1200" kern="1200" dirty="0">
                <a:solidFill>
                  <a:schemeClr val="tx1"/>
                </a:solidFill>
                <a:effectLst/>
                <a:latin typeface="+mn-lt"/>
                <a:ea typeface="+mn-ea"/>
                <a:cs typeface="+mn-cs"/>
              </a:rPr>
              <a:t> виртуальных игроков не выявило достоверных различий: точный тест Манна-Уитни, для всех сравнений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0.598, </a:t>
            </a:r>
            <a:r>
              <a:rPr lang="en-US" sz="1200" kern="1200" dirty="0">
                <a:solidFill>
                  <a:schemeClr val="tx1"/>
                </a:solidFill>
                <a:effectLst/>
                <a:latin typeface="+mn-lt"/>
                <a:ea typeface="+mn-ea"/>
                <a:cs typeface="+mn-cs"/>
              </a:rPr>
              <a:t>p </a:t>
            </a:r>
            <a:r>
              <a:rPr lang="ru-RU" sz="1200" kern="1200" dirty="0">
                <a:solidFill>
                  <a:schemeClr val="tx1"/>
                </a:solidFill>
                <a:effectLst/>
                <a:latin typeface="+mn-lt"/>
                <a:ea typeface="+mn-ea"/>
                <a:cs typeface="+mn-cs"/>
              </a:rPr>
              <a:t>≥ 0.571.</a:t>
            </a:r>
          </a:p>
          <a:p>
            <a:endParaRPr lang="ru-RU" dirty="0"/>
          </a:p>
        </p:txBody>
      </p:sp>
      <p:sp>
        <p:nvSpPr>
          <p:cNvPr id="4" name="Номер слайда 3"/>
          <p:cNvSpPr>
            <a:spLocks noGrp="1"/>
          </p:cNvSpPr>
          <p:nvPr>
            <p:ph type="sldNum" sz="quarter" idx="5"/>
          </p:nvPr>
        </p:nvSpPr>
        <p:spPr/>
        <p:txBody>
          <a:bodyPr/>
          <a:lstStyle/>
          <a:p>
            <a:fld id="{619296D7-4A74-405D-A4AF-A58756E0D714}" type="slidenum">
              <a:rPr lang="ru-RU" smtClean="0"/>
              <a:t>12</a:t>
            </a:fld>
            <a:endParaRPr lang="ru-RU"/>
          </a:p>
        </p:txBody>
      </p:sp>
    </p:spTree>
    <p:extLst>
      <p:ext uri="{BB962C8B-B14F-4D97-AF65-F5344CB8AC3E}">
        <p14:creationId xmlns:p14="http://schemas.microsoft.com/office/powerpoint/2010/main" val="1823083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3.3. Сопоставление компонентного состава стратегий, сформированных у виртуальных игроков.</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Сопоставляли компонентный  состав стратегий, входящих в структуры знания пар виртуальных </a:t>
            </a:r>
            <a:r>
              <a:rPr lang="ru-RU" sz="1200" kern="1200" dirty="0" err="1">
                <a:solidFill>
                  <a:schemeClr val="tx1"/>
                </a:solidFill>
                <a:effectLst/>
                <a:latin typeface="+mn-lt"/>
                <a:ea typeface="+mn-ea"/>
                <a:cs typeface="+mn-cs"/>
              </a:rPr>
              <a:t>итроков</a:t>
            </a:r>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Для каждой пары виртуальных игроков составляли списки стратегий, в которых выделяли три группы:</a:t>
            </a:r>
          </a:p>
          <a:p>
            <a:r>
              <a:rPr lang="ru-RU" sz="1200" kern="1200" dirty="0">
                <a:solidFill>
                  <a:schemeClr val="tx1"/>
                </a:solidFill>
                <a:effectLst/>
                <a:latin typeface="+mn-lt"/>
                <a:ea typeface="+mn-ea"/>
                <a:cs typeface="+mn-cs"/>
              </a:rPr>
              <a:t>(1) стратегии с полностью общим составом компонентов;</a:t>
            </a:r>
          </a:p>
          <a:p>
            <a:r>
              <a:rPr lang="ru-RU" sz="1200" kern="1200" dirty="0">
                <a:solidFill>
                  <a:schemeClr val="tx1"/>
                </a:solidFill>
                <a:effectLst/>
                <a:latin typeface="+mn-lt"/>
                <a:ea typeface="+mn-ea"/>
                <a:cs typeface="+mn-cs"/>
              </a:rPr>
              <a:t>(2) стратегии с частично пересекающимся составом компонентов;</a:t>
            </a:r>
          </a:p>
          <a:p>
            <a:r>
              <a:rPr lang="ru-RU" sz="1200" kern="1200" dirty="0">
                <a:solidFill>
                  <a:schemeClr val="tx1"/>
                </a:solidFill>
                <a:effectLst/>
                <a:latin typeface="+mn-lt"/>
                <a:ea typeface="+mn-ea"/>
                <a:cs typeface="+mn-cs"/>
              </a:rPr>
              <a:t>(2) стратегии, компонентный состав которых полностью специфичен для данного виртуального игрока (стратегии с частичным сходством).</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 группе с высокой склонностью к </a:t>
            </a:r>
            <a:r>
              <a:rPr lang="ru-RU" sz="1200" kern="1200" dirty="0" err="1">
                <a:solidFill>
                  <a:schemeClr val="tx1"/>
                </a:solidFill>
                <a:effectLst/>
                <a:latin typeface="+mn-lt"/>
                <a:ea typeface="+mn-ea"/>
                <a:cs typeface="+mn-cs"/>
              </a:rPr>
              <a:t>диссоциативному</a:t>
            </a:r>
            <a:r>
              <a:rPr lang="ru-RU" sz="1200" kern="1200" dirty="0">
                <a:solidFill>
                  <a:schemeClr val="tx1"/>
                </a:solidFill>
                <a:effectLst/>
                <a:latin typeface="+mn-lt"/>
                <a:ea typeface="+mn-ea"/>
                <a:cs typeface="+mn-cs"/>
              </a:rPr>
              <a:t> поведению и глубины эффекта релаксации (группы 1 и 2) количество стратегий, общих для пары виртуальных игроков, варьировало от 1 до 7; у лиц с низкой выраженностью (группы 3 и 4) – от 3 до 12. Для специфических стратегий  в группах 1 и 2 размах составил 3 – 14, а в группах 3 и 4 – от 1 до 7. Для стратегий с частичным сходством размах в группах 1 и 2 составил 4 – 14,  а в группах 3 и 4 – от 10 до 23.</a:t>
            </a:r>
          </a:p>
          <a:p>
            <a:r>
              <a:rPr lang="ru-RU" sz="1200" kern="1200" dirty="0">
                <a:solidFill>
                  <a:schemeClr val="tx1"/>
                </a:solidFill>
                <a:effectLst/>
                <a:latin typeface="+mn-lt"/>
                <a:ea typeface="+mn-ea"/>
                <a:cs typeface="+mn-cs"/>
              </a:rPr>
              <a:t>Статистические оценки показали, что различия для всех вариантов сходства/несходства стратегий достоверны (точный критерий Манна-Уитни):</a:t>
            </a:r>
          </a:p>
          <a:p>
            <a:r>
              <a:rPr lang="ru-RU" sz="1200" kern="1200" dirty="0">
                <a:solidFill>
                  <a:schemeClr val="tx1"/>
                </a:solidFill>
                <a:effectLst/>
                <a:latin typeface="+mn-lt"/>
                <a:ea typeface="+mn-ea"/>
                <a:cs typeface="+mn-cs"/>
              </a:rPr>
              <a:t>для стратегий с полностью общим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-3.159,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0.001;</a:t>
            </a:r>
          </a:p>
          <a:p>
            <a:r>
              <a:rPr lang="ru-RU" sz="1200" kern="1200" dirty="0">
                <a:solidFill>
                  <a:schemeClr val="tx1"/>
                </a:solidFill>
                <a:effectLst/>
                <a:latin typeface="+mn-lt"/>
                <a:ea typeface="+mn-ea"/>
                <a:cs typeface="+mn-cs"/>
              </a:rPr>
              <a:t>для стратегий с частично пересекающимся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-3.655,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9.08*10</a:t>
            </a:r>
            <a:r>
              <a:rPr lang="ru-RU" sz="1200" kern="1200" baseline="30000" dirty="0">
                <a:solidFill>
                  <a:schemeClr val="tx1"/>
                </a:solidFill>
                <a:effectLst/>
                <a:latin typeface="+mn-lt"/>
                <a:ea typeface="+mn-ea"/>
                <a:cs typeface="+mn-cs"/>
              </a:rPr>
              <a:t>-5</a:t>
            </a:r>
            <a:r>
              <a:rPr lang="ru-RU" sz="1200" kern="1200" dirty="0">
                <a:solidFill>
                  <a:schemeClr val="tx1"/>
                </a:solidFill>
                <a:effectLst/>
                <a:latin typeface="+mn-lt"/>
                <a:ea typeface="+mn-ea"/>
                <a:cs typeface="+mn-cs"/>
              </a:rPr>
              <a:t>;</a:t>
            </a:r>
          </a:p>
          <a:p>
            <a:r>
              <a:rPr lang="ru-RU" sz="1200" kern="1200" dirty="0">
                <a:solidFill>
                  <a:schemeClr val="tx1"/>
                </a:solidFill>
                <a:effectLst/>
                <a:latin typeface="+mn-lt"/>
                <a:ea typeface="+mn-ea"/>
                <a:cs typeface="+mn-cs"/>
              </a:rPr>
              <a:t>для стратегий, компонентный состав которых полностью специфичен для данного виртуального игрока: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-2.441,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0.014.</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Сравнение количества стратегий, отнесенных к перечисленным трем группам для доминирующих и </a:t>
            </a:r>
            <a:r>
              <a:rPr lang="ru-RU" sz="1200" kern="1200" dirty="0" err="1">
                <a:solidFill>
                  <a:schemeClr val="tx1"/>
                </a:solidFill>
                <a:effectLst/>
                <a:latin typeface="+mn-lt"/>
                <a:ea typeface="+mn-ea"/>
                <a:cs typeface="+mn-cs"/>
              </a:rPr>
              <a:t>субдоминантных</a:t>
            </a:r>
            <a:r>
              <a:rPr lang="ru-RU" sz="1200" kern="1200" dirty="0">
                <a:solidFill>
                  <a:schemeClr val="tx1"/>
                </a:solidFill>
                <a:effectLst/>
                <a:latin typeface="+mn-lt"/>
                <a:ea typeface="+mn-ea"/>
                <a:cs typeface="+mn-cs"/>
              </a:rPr>
              <a:t> виртуальных игроков не выявило достоверных различий: точный тест Манна-Уитни, для всех сравнений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0.598, </a:t>
            </a:r>
            <a:r>
              <a:rPr lang="en-US" sz="1200" kern="1200" dirty="0">
                <a:solidFill>
                  <a:schemeClr val="tx1"/>
                </a:solidFill>
                <a:effectLst/>
                <a:latin typeface="+mn-lt"/>
                <a:ea typeface="+mn-ea"/>
                <a:cs typeface="+mn-cs"/>
              </a:rPr>
              <a:t>p </a:t>
            </a:r>
            <a:r>
              <a:rPr lang="ru-RU" sz="1200" kern="1200" dirty="0">
                <a:solidFill>
                  <a:schemeClr val="tx1"/>
                </a:solidFill>
                <a:effectLst/>
                <a:latin typeface="+mn-lt"/>
                <a:ea typeface="+mn-ea"/>
                <a:cs typeface="+mn-cs"/>
              </a:rPr>
              <a:t>≥ 0.571.</a:t>
            </a:r>
          </a:p>
          <a:p>
            <a:endParaRPr lang="ru-RU" dirty="0"/>
          </a:p>
        </p:txBody>
      </p:sp>
      <p:sp>
        <p:nvSpPr>
          <p:cNvPr id="4" name="Номер слайда 3"/>
          <p:cNvSpPr>
            <a:spLocks noGrp="1"/>
          </p:cNvSpPr>
          <p:nvPr>
            <p:ph type="sldNum" sz="quarter" idx="5"/>
          </p:nvPr>
        </p:nvSpPr>
        <p:spPr/>
        <p:txBody>
          <a:bodyPr/>
          <a:lstStyle/>
          <a:p>
            <a:fld id="{619296D7-4A74-405D-A4AF-A58756E0D714}" type="slidenum">
              <a:rPr lang="ru-RU" smtClean="0"/>
              <a:t>13</a:t>
            </a:fld>
            <a:endParaRPr lang="ru-RU"/>
          </a:p>
        </p:txBody>
      </p:sp>
    </p:spTree>
    <p:extLst>
      <p:ext uri="{BB962C8B-B14F-4D97-AF65-F5344CB8AC3E}">
        <p14:creationId xmlns:p14="http://schemas.microsoft.com/office/powerpoint/2010/main" val="1923085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3.3. Сопоставление компонентного состава стратегий, сформированных у виртуальных игроков.</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Сопоставляли компонентный  состав стратегий, входящих в структуры знания пар виртуальных </a:t>
            </a:r>
            <a:r>
              <a:rPr lang="ru-RU" sz="1200" kern="1200" dirty="0" err="1">
                <a:solidFill>
                  <a:schemeClr val="tx1"/>
                </a:solidFill>
                <a:effectLst/>
                <a:latin typeface="+mn-lt"/>
                <a:ea typeface="+mn-ea"/>
                <a:cs typeface="+mn-cs"/>
              </a:rPr>
              <a:t>итроков</a:t>
            </a:r>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Для каждой пары виртуальных игроков составляли списки стратегий, в которых выделяли три группы:</a:t>
            </a:r>
          </a:p>
          <a:p>
            <a:r>
              <a:rPr lang="ru-RU" sz="1200" kern="1200" dirty="0">
                <a:solidFill>
                  <a:schemeClr val="tx1"/>
                </a:solidFill>
                <a:effectLst/>
                <a:latin typeface="+mn-lt"/>
                <a:ea typeface="+mn-ea"/>
                <a:cs typeface="+mn-cs"/>
              </a:rPr>
              <a:t>(1) стратегии с полностью общим составом компонентов;</a:t>
            </a:r>
          </a:p>
          <a:p>
            <a:r>
              <a:rPr lang="ru-RU" sz="1200" kern="1200" dirty="0">
                <a:solidFill>
                  <a:schemeClr val="tx1"/>
                </a:solidFill>
                <a:effectLst/>
                <a:latin typeface="+mn-lt"/>
                <a:ea typeface="+mn-ea"/>
                <a:cs typeface="+mn-cs"/>
              </a:rPr>
              <a:t>(2) стратегии с частично пересекающимся составом компонентов;</a:t>
            </a:r>
          </a:p>
          <a:p>
            <a:r>
              <a:rPr lang="ru-RU" sz="1200" kern="1200" dirty="0">
                <a:solidFill>
                  <a:schemeClr val="tx1"/>
                </a:solidFill>
                <a:effectLst/>
                <a:latin typeface="+mn-lt"/>
                <a:ea typeface="+mn-ea"/>
                <a:cs typeface="+mn-cs"/>
              </a:rPr>
              <a:t>(2) стратегии, компонентный состав которых полностью специфичен для данного виртуального игрока (стратегии с частичным сходством).</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 группе с высокой склонностью к </a:t>
            </a:r>
            <a:r>
              <a:rPr lang="ru-RU" sz="1200" kern="1200" dirty="0" err="1">
                <a:solidFill>
                  <a:schemeClr val="tx1"/>
                </a:solidFill>
                <a:effectLst/>
                <a:latin typeface="+mn-lt"/>
                <a:ea typeface="+mn-ea"/>
                <a:cs typeface="+mn-cs"/>
              </a:rPr>
              <a:t>диссоциативному</a:t>
            </a:r>
            <a:r>
              <a:rPr lang="ru-RU" sz="1200" kern="1200" dirty="0">
                <a:solidFill>
                  <a:schemeClr val="tx1"/>
                </a:solidFill>
                <a:effectLst/>
                <a:latin typeface="+mn-lt"/>
                <a:ea typeface="+mn-ea"/>
                <a:cs typeface="+mn-cs"/>
              </a:rPr>
              <a:t> поведению и глубины эффекта релаксации (группы 1 и 2) количество стратегий, общих для пары виртуальных игроков, варьировало от 1 до 7; у лиц с низкой выраженностью (группы 3 и 4) – от 3 до 12. Для специфических стратегий  в группах 1 и 2 размах составил 3 – 14, а в группах 3 и 4 – от 1 до 7. Для стратегий с частичным сходством размах в группах 1 и 2 составил 4 – 14,  а в группах 3 и 4 – от 10 до 23.</a:t>
            </a:r>
          </a:p>
          <a:p>
            <a:r>
              <a:rPr lang="ru-RU" sz="1200" kern="1200" dirty="0">
                <a:solidFill>
                  <a:schemeClr val="tx1"/>
                </a:solidFill>
                <a:effectLst/>
                <a:latin typeface="+mn-lt"/>
                <a:ea typeface="+mn-ea"/>
                <a:cs typeface="+mn-cs"/>
              </a:rPr>
              <a:t>Статистические оценки показали, что различия для всех вариантов сходства/несходства стратегий достоверны (точный критерий Манна-Уитни):</a:t>
            </a:r>
          </a:p>
          <a:p>
            <a:r>
              <a:rPr lang="ru-RU" sz="1200" kern="1200" dirty="0">
                <a:solidFill>
                  <a:schemeClr val="tx1"/>
                </a:solidFill>
                <a:effectLst/>
                <a:latin typeface="+mn-lt"/>
                <a:ea typeface="+mn-ea"/>
                <a:cs typeface="+mn-cs"/>
              </a:rPr>
              <a:t>для стратегий с полностью общим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-3.159,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0.001;</a:t>
            </a:r>
          </a:p>
          <a:p>
            <a:r>
              <a:rPr lang="ru-RU" sz="1200" kern="1200" dirty="0">
                <a:solidFill>
                  <a:schemeClr val="tx1"/>
                </a:solidFill>
                <a:effectLst/>
                <a:latin typeface="+mn-lt"/>
                <a:ea typeface="+mn-ea"/>
                <a:cs typeface="+mn-cs"/>
              </a:rPr>
              <a:t>для стратегий с частично пересекающимся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-3.655,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9.08*10</a:t>
            </a:r>
            <a:r>
              <a:rPr lang="ru-RU" sz="1200" kern="1200" baseline="30000" dirty="0">
                <a:solidFill>
                  <a:schemeClr val="tx1"/>
                </a:solidFill>
                <a:effectLst/>
                <a:latin typeface="+mn-lt"/>
                <a:ea typeface="+mn-ea"/>
                <a:cs typeface="+mn-cs"/>
              </a:rPr>
              <a:t>-5</a:t>
            </a:r>
            <a:r>
              <a:rPr lang="ru-RU" sz="1200" kern="1200" dirty="0">
                <a:solidFill>
                  <a:schemeClr val="tx1"/>
                </a:solidFill>
                <a:effectLst/>
                <a:latin typeface="+mn-lt"/>
                <a:ea typeface="+mn-ea"/>
                <a:cs typeface="+mn-cs"/>
              </a:rPr>
              <a:t>;</a:t>
            </a:r>
          </a:p>
          <a:p>
            <a:r>
              <a:rPr lang="ru-RU" sz="1200" kern="1200" dirty="0">
                <a:solidFill>
                  <a:schemeClr val="tx1"/>
                </a:solidFill>
                <a:effectLst/>
                <a:latin typeface="+mn-lt"/>
                <a:ea typeface="+mn-ea"/>
                <a:cs typeface="+mn-cs"/>
              </a:rPr>
              <a:t>для стратегий, компонентный состав которых полностью специфичен для данного виртуального игрока: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-2.441,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0.014.</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Сравнение количества стратегий, отнесенных к перечисленным трем группам для доминирующих и </a:t>
            </a:r>
            <a:r>
              <a:rPr lang="ru-RU" sz="1200" kern="1200" dirty="0" err="1">
                <a:solidFill>
                  <a:schemeClr val="tx1"/>
                </a:solidFill>
                <a:effectLst/>
                <a:latin typeface="+mn-lt"/>
                <a:ea typeface="+mn-ea"/>
                <a:cs typeface="+mn-cs"/>
              </a:rPr>
              <a:t>субдоминантных</a:t>
            </a:r>
            <a:r>
              <a:rPr lang="ru-RU" sz="1200" kern="1200" dirty="0">
                <a:solidFill>
                  <a:schemeClr val="tx1"/>
                </a:solidFill>
                <a:effectLst/>
                <a:latin typeface="+mn-lt"/>
                <a:ea typeface="+mn-ea"/>
                <a:cs typeface="+mn-cs"/>
              </a:rPr>
              <a:t> виртуальных игроков не выявило достоверных различий: точный тест Манна-Уитни, для всех сравнений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0.598, </a:t>
            </a:r>
            <a:r>
              <a:rPr lang="en-US" sz="1200" kern="1200" dirty="0">
                <a:solidFill>
                  <a:schemeClr val="tx1"/>
                </a:solidFill>
                <a:effectLst/>
                <a:latin typeface="+mn-lt"/>
                <a:ea typeface="+mn-ea"/>
                <a:cs typeface="+mn-cs"/>
              </a:rPr>
              <a:t>p </a:t>
            </a:r>
            <a:r>
              <a:rPr lang="ru-RU" sz="1200" kern="1200" dirty="0">
                <a:solidFill>
                  <a:schemeClr val="tx1"/>
                </a:solidFill>
                <a:effectLst/>
                <a:latin typeface="+mn-lt"/>
                <a:ea typeface="+mn-ea"/>
                <a:cs typeface="+mn-cs"/>
              </a:rPr>
              <a:t>≥ 0.571.</a:t>
            </a:r>
          </a:p>
          <a:p>
            <a:endParaRPr lang="ru-RU" dirty="0"/>
          </a:p>
        </p:txBody>
      </p:sp>
      <p:sp>
        <p:nvSpPr>
          <p:cNvPr id="4" name="Номер слайда 3"/>
          <p:cNvSpPr>
            <a:spLocks noGrp="1"/>
          </p:cNvSpPr>
          <p:nvPr>
            <p:ph type="sldNum" sz="quarter" idx="5"/>
          </p:nvPr>
        </p:nvSpPr>
        <p:spPr/>
        <p:txBody>
          <a:bodyPr/>
          <a:lstStyle/>
          <a:p>
            <a:fld id="{619296D7-4A74-405D-A4AF-A58756E0D714}" type="slidenum">
              <a:rPr lang="ru-RU" smtClean="0"/>
              <a:t>14</a:t>
            </a:fld>
            <a:endParaRPr lang="ru-RU"/>
          </a:p>
        </p:txBody>
      </p:sp>
    </p:spTree>
    <p:extLst>
      <p:ext uri="{BB962C8B-B14F-4D97-AF65-F5344CB8AC3E}">
        <p14:creationId xmlns:p14="http://schemas.microsoft.com/office/powerpoint/2010/main" val="402478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3.3. Сопоставление компонентного состава стратегий, сформированных у виртуальных игроков.</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Сопоставляли компонентный  состав стратегий, входящих в структуры знания пар виртуальных </a:t>
            </a:r>
            <a:r>
              <a:rPr lang="ru-RU" sz="1200" kern="1200" dirty="0" err="1">
                <a:solidFill>
                  <a:schemeClr val="tx1"/>
                </a:solidFill>
                <a:effectLst/>
                <a:latin typeface="+mn-lt"/>
                <a:ea typeface="+mn-ea"/>
                <a:cs typeface="+mn-cs"/>
              </a:rPr>
              <a:t>итроков</a:t>
            </a:r>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Для каждой пары виртуальных игроков составляли списки стратегий, в которых выделяли три группы:</a:t>
            </a:r>
          </a:p>
          <a:p>
            <a:r>
              <a:rPr lang="ru-RU" sz="1200" kern="1200" dirty="0">
                <a:solidFill>
                  <a:schemeClr val="tx1"/>
                </a:solidFill>
                <a:effectLst/>
                <a:latin typeface="+mn-lt"/>
                <a:ea typeface="+mn-ea"/>
                <a:cs typeface="+mn-cs"/>
              </a:rPr>
              <a:t>(1) стратегии с полностью общим составом компонентов;</a:t>
            </a:r>
          </a:p>
          <a:p>
            <a:r>
              <a:rPr lang="ru-RU" sz="1200" kern="1200" dirty="0">
                <a:solidFill>
                  <a:schemeClr val="tx1"/>
                </a:solidFill>
                <a:effectLst/>
                <a:latin typeface="+mn-lt"/>
                <a:ea typeface="+mn-ea"/>
                <a:cs typeface="+mn-cs"/>
              </a:rPr>
              <a:t>(2) стратегии с частично пересекающимся составом компонентов;</a:t>
            </a:r>
          </a:p>
          <a:p>
            <a:r>
              <a:rPr lang="ru-RU" sz="1200" kern="1200" dirty="0">
                <a:solidFill>
                  <a:schemeClr val="tx1"/>
                </a:solidFill>
                <a:effectLst/>
                <a:latin typeface="+mn-lt"/>
                <a:ea typeface="+mn-ea"/>
                <a:cs typeface="+mn-cs"/>
              </a:rPr>
              <a:t>(2) стратегии, компонентный состав которых полностью специфичен для данного виртуального игрока (стратегии с частичным сходством).</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 группе с высокой склонностью к </a:t>
            </a:r>
            <a:r>
              <a:rPr lang="ru-RU" sz="1200" kern="1200" dirty="0" err="1">
                <a:solidFill>
                  <a:schemeClr val="tx1"/>
                </a:solidFill>
                <a:effectLst/>
                <a:latin typeface="+mn-lt"/>
                <a:ea typeface="+mn-ea"/>
                <a:cs typeface="+mn-cs"/>
              </a:rPr>
              <a:t>диссоциативному</a:t>
            </a:r>
            <a:r>
              <a:rPr lang="ru-RU" sz="1200" kern="1200" dirty="0">
                <a:solidFill>
                  <a:schemeClr val="tx1"/>
                </a:solidFill>
                <a:effectLst/>
                <a:latin typeface="+mn-lt"/>
                <a:ea typeface="+mn-ea"/>
                <a:cs typeface="+mn-cs"/>
              </a:rPr>
              <a:t> поведению и глубины эффекта релаксации (группы 1 и 2) количество стратегий, общих для пары виртуальных игроков, варьировало от 1 до 7; у лиц с низкой выраженностью (группы 3 и 4) – от 3 до 12. Для специфических стратегий  в группах 1 и 2 размах составил 3 – 14, а в группах 3 и 4 – от 1 до 7. Для стратегий с частичным сходством размах в группах 1 и 2 составил 4 – 14,  а в группах 3 и 4 – от 10 до 23.</a:t>
            </a:r>
          </a:p>
          <a:p>
            <a:r>
              <a:rPr lang="ru-RU" sz="1200" kern="1200" dirty="0">
                <a:solidFill>
                  <a:schemeClr val="tx1"/>
                </a:solidFill>
                <a:effectLst/>
                <a:latin typeface="+mn-lt"/>
                <a:ea typeface="+mn-ea"/>
                <a:cs typeface="+mn-cs"/>
              </a:rPr>
              <a:t>Статистические оценки показали, что различия для всех вариантов сходства/несходства стратегий достоверны (точный критерий Манна-Уитни):</a:t>
            </a:r>
          </a:p>
          <a:p>
            <a:r>
              <a:rPr lang="ru-RU" sz="1200" kern="1200" dirty="0">
                <a:solidFill>
                  <a:schemeClr val="tx1"/>
                </a:solidFill>
                <a:effectLst/>
                <a:latin typeface="+mn-lt"/>
                <a:ea typeface="+mn-ea"/>
                <a:cs typeface="+mn-cs"/>
              </a:rPr>
              <a:t>для стратегий с полностью общим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-3.159,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0.001;</a:t>
            </a:r>
          </a:p>
          <a:p>
            <a:r>
              <a:rPr lang="ru-RU" sz="1200" kern="1200" dirty="0">
                <a:solidFill>
                  <a:schemeClr val="tx1"/>
                </a:solidFill>
                <a:effectLst/>
                <a:latin typeface="+mn-lt"/>
                <a:ea typeface="+mn-ea"/>
                <a:cs typeface="+mn-cs"/>
              </a:rPr>
              <a:t>для стратегий с частично пересекающимся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-3.655,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9.08*10</a:t>
            </a:r>
            <a:r>
              <a:rPr lang="ru-RU" sz="1200" kern="1200" baseline="30000" dirty="0">
                <a:solidFill>
                  <a:schemeClr val="tx1"/>
                </a:solidFill>
                <a:effectLst/>
                <a:latin typeface="+mn-lt"/>
                <a:ea typeface="+mn-ea"/>
                <a:cs typeface="+mn-cs"/>
              </a:rPr>
              <a:t>-5</a:t>
            </a:r>
            <a:r>
              <a:rPr lang="ru-RU" sz="1200" kern="1200" dirty="0">
                <a:solidFill>
                  <a:schemeClr val="tx1"/>
                </a:solidFill>
                <a:effectLst/>
                <a:latin typeface="+mn-lt"/>
                <a:ea typeface="+mn-ea"/>
                <a:cs typeface="+mn-cs"/>
              </a:rPr>
              <a:t>;</a:t>
            </a:r>
          </a:p>
          <a:p>
            <a:r>
              <a:rPr lang="ru-RU" sz="1200" kern="1200" dirty="0">
                <a:solidFill>
                  <a:schemeClr val="tx1"/>
                </a:solidFill>
                <a:effectLst/>
                <a:latin typeface="+mn-lt"/>
                <a:ea typeface="+mn-ea"/>
                <a:cs typeface="+mn-cs"/>
              </a:rPr>
              <a:t>для стратегий, компонентный состав которых полностью специфичен для данного виртуального игрока: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-2.441,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0.014.</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Сравнение количества стратегий, отнесенных к перечисленным трем группам для доминирующих и </a:t>
            </a:r>
            <a:r>
              <a:rPr lang="ru-RU" sz="1200" kern="1200" dirty="0" err="1">
                <a:solidFill>
                  <a:schemeClr val="tx1"/>
                </a:solidFill>
                <a:effectLst/>
                <a:latin typeface="+mn-lt"/>
                <a:ea typeface="+mn-ea"/>
                <a:cs typeface="+mn-cs"/>
              </a:rPr>
              <a:t>субдоминантных</a:t>
            </a:r>
            <a:r>
              <a:rPr lang="ru-RU" sz="1200" kern="1200" dirty="0">
                <a:solidFill>
                  <a:schemeClr val="tx1"/>
                </a:solidFill>
                <a:effectLst/>
                <a:latin typeface="+mn-lt"/>
                <a:ea typeface="+mn-ea"/>
                <a:cs typeface="+mn-cs"/>
              </a:rPr>
              <a:t> виртуальных игроков не выявило достоверных различий: точный тест Манна-Уитни, для всех сравнений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0.598, </a:t>
            </a:r>
            <a:r>
              <a:rPr lang="en-US" sz="1200" kern="1200" dirty="0">
                <a:solidFill>
                  <a:schemeClr val="tx1"/>
                </a:solidFill>
                <a:effectLst/>
                <a:latin typeface="+mn-lt"/>
                <a:ea typeface="+mn-ea"/>
                <a:cs typeface="+mn-cs"/>
              </a:rPr>
              <a:t>p </a:t>
            </a:r>
            <a:r>
              <a:rPr lang="ru-RU" sz="1200" kern="1200" dirty="0">
                <a:solidFill>
                  <a:schemeClr val="tx1"/>
                </a:solidFill>
                <a:effectLst/>
                <a:latin typeface="+mn-lt"/>
                <a:ea typeface="+mn-ea"/>
                <a:cs typeface="+mn-cs"/>
              </a:rPr>
              <a:t>≥ 0.571.</a:t>
            </a:r>
          </a:p>
          <a:p>
            <a:endParaRPr lang="ru-RU" dirty="0"/>
          </a:p>
        </p:txBody>
      </p:sp>
      <p:sp>
        <p:nvSpPr>
          <p:cNvPr id="4" name="Номер слайда 3"/>
          <p:cNvSpPr>
            <a:spLocks noGrp="1"/>
          </p:cNvSpPr>
          <p:nvPr>
            <p:ph type="sldNum" sz="quarter" idx="5"/>
          </p:nvPr>
        </p:nvSpPr>
        <p:spPr/>
        <p:txBody>
          <a:bodyPr/>
          <a:lstStyle/>
          <a:p>
            <a:fld id="{619296D7-4A74-405D-A4AF-A58756E0D714}" type="slidenum">
              <a:rPr lang="ru-RU" smtClean="0"/>
              <a:t>15</a:t>
            </a:fld>
            <a:endParaRPr lang="ru-RU"/>
          </a:p>
        </p:txBody>
      </p:sp>
    </p:spTree>
    <p:extLst>
      <p:ext uri="{BB962C8B-B14F-4D97-AF65-F5344CB8AC3E}">
        <p14:creationId xmlns:p14="http://schemas.microsoft.com/office/powerpoint/2010/main" val="3421028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3.3. Сопоставление компонентного состава стратегий, сформированных у виртуальных игроков.</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Сопоставляли компонентный  состав стратегий, входящих в структуры знания пар виртуальных </a:t>
            </a:r>
            <a:r>
              <a:rPr lang="ru-RU" sz="1200" kern="1200" dirty="0" err="1">
                <a:solidFill>
                  <a:schemeClr val="tx1"/>
                </a:solidFill>
                <a:effectLst/>
                <a:latin typeface="+mn-lt"/>
                <a:ea typeface="+mn-ea"/>
                <a:cs typeface="+mn-cs"/>
              </a:rPr>
              <a:t>итроков</a:t>
            </a:r>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Для каждой пары виртуальных игроков составляли списки стратегий, в которых выделяли три группы:</a:t>
            </a:r>
          </a:p>
          <a:p>
            <a:r>
              <a:rPr lang="ru-RU" sz="1200" kern="1200" dirty="0">
                <a:solidFill>
                  <a:schemeClr val="tx1"/>
                </a:solidFill>
                <a:effectLst/>
                <a:latin typeface="+mn-lt"/>
                <a:ea typeface="+mn-ea"/>
                <a:cs typeface="+mn-cs"/>
              </a:rPr>
              <a:t>(1) стратегии с полностью общим составом компонентов;</a:t>
            </a:r>
          </a:p>
          <a:p>
            <a:r>
              <a:rPr lang="ru-RU" sz="1200" kern="1200" dirty="0">
                <a:solidFill>
                  <a:schemeClr val="tx1"/>
                </a:solidFill>
                <a:effectLst/>
                <a:latin typeface="+mn-lt"/>
                <a:ea typeface="+mn-ea"/>
                <a:cs typeface="+mn-cs"/>
              </a:rPr>
              <a:t>(2) стратегии с частично пересекающимся составом компонентов;</a:t>
            </a:r>
          </a:p>
          <a:p>
            <a:r>
              <a:rPr lang="ru-RU" sz="1200" kern="1200" dirty="0">
                <a:solidFill>
                  <a:schemeClr val="tx1"/>
                </a:solidFill>
                <a:effectLst/>
                <a:latin typeface="+mn-lt"/>
                <a:ea typeface="+mn-ea"/>
                <a:cs typeface="+mn-cs"/>
              </a:rPr>
              <a:t>(2) стратегии, компонентный состав которых полностью специфичен для данного виртуального игрока (стратегии с частичным сходством).</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 группе с высокой склонностью к </a:t>
            </a:r>
            <a:r>
              <a:rPr lang="ru-RU" sz="1200" kern="1200" dirty="0" err="1">
                <a:solidFill>
                  <a:schemeClr val="tx1"/>
                </a:solidFill>
                <a:effectLst/>
                <a:latin typeface="+mn-lt"/>
                <a:ea typeface="+mn-ea"/>
                <a:cs typeface="+mn-cs"/>
              </a:rPr>
              <a:t>диссоциативному</a:t>
            </a:r>
            <a:r>
              <a:rPr lang="ru-RU" sz="1200" kern="1200" dirty="0">
                <a:solidFill>
                  <a:schemeClr val="tx1"/>
                </a:solidFill>
                <a:effectLst/>
                <a:latin typeface="+mn-lt"/>
                <a:ea typeface="+mn-ea"/>
                <a:cs typeface="+mn-cs"/>
              </a:rPr>
              <a:t> поведению и глубины эффекта релаксации (группы 1 и 2) количество стратегий, общих для пары виртуальных игроков, варьировало от 1 до 7; у лиц с низкой выраженностью (группы 3 и 4) – от 3 до 12. Для специфических стратегий  в группах 1 и 2 размах составил 3 – 14, а в группах 3 и 4 – от 1 до 7. Для стратегий с частичным сходством размах в группах 1 и 2 составил 4 – 14,  а в группах 3 и 4 – от 10 до 23.</a:t>
            </a:r>
          </a:p>
          <a:p>
            <a:r>
              <a:rPr lang="ru-RU" sz="1200" kern="1200" dirty="0">
                <a:solidFill>
                  <a:schemeClr val="tx1"/>
                </a:solidFill>
                <a:effectLst/>
                <a:latin typeface="+mn-lt"/>
                <a:ea typeface="+mn-ea"/>
                <a:cs typeface="+mn-cs"/>
              </a:rPr>
              <a:t>Статистические оценки показали, что различия для всех вариантов сходства/несходства стратегий достоверны (точный критерий Манна-Уитни):</a:t>
            </a:r>
          </a:p>
          <a:p>
            <a:r>
              <a:rPr lang="ru-RU" sz="1200" kern="1200" dirty="0">
                <a:solidFill>
                  <a:schemeClr val="tx1"/>
                </a:solidFill>
                <a:effectLst/>
                <a:latin typeface="+mn-lt"/>
                <a:ea typeface="+mn-ea"/>
                <a:cs typeface="+mn-cs"/>
              </a:rPr>
              <a:t>для стратегий с полностью общим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-3.159,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0.001;</a:t>
            </a:r>
          </a:p>
          <a:p>
            <a:r>
              <a:rPr lang="ru-RU" sz="1200" kern="1200" dirty="0">
                <a:solidFill>
                  <a:schemeClr val="tx1"/>
                </a:solidFill>
                <a:effectLst/>
                <a:latin typeface="+mn-lt"/>
                <a:ea typeface="+mn-ea"/>
                <a:cs typeface="+mn-cs"/>
              </a:rPr>
              <a:t>для стратегий с частично пересекающимся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-3.655,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9.08*10</a:t>
            </a:r>
            <a:r>
              <a:rPr lang="ru-RU" sz="1200" kern="1200" baseline="30000" dirty="0">
                <a:solidFill>
                  <a:schemeClr val="tx1"/>
                </a:solidFill>
                <a:effectLst/>
                <a:latin typeface="+mn-lt"/>
                <a:ea typeface="+mn-ea"/>
                <a:cs typeface="+mn-cs"/>
              </a:rPr>
              <a:t>-5</a:t>
            </a:r>
            <a:r>
              <a:rPr lang="ru-RU" sz="1200" kern="1200" dirty="0">
                <a:solidFill>
                  <a:schemeClr val="tx1"/>
                </a:solidFill>
                <a:effectLst/>
                <a:latin typeface="+mn-lt"/>
                <a:ea typeface="+mn-ea"/>
                <a:cs typeface="+mn-cs"/>
              </a:rPr>
              <a:t>;</a:t>
            </a:r>
          </a:p>
          <a:p>
            <a:r>
              <a:rPr lang="ru-RU" sz="1200" kern="1200" dirty="0">
                <a:solidFill>
                  <a:schemeClr val="tx1"/>
                </a:solidFill>
                <a:effectLst/>
                <a:latin typeface="+mn-lt"/>
                <a:ea typeface="+mn-ea"/>
                <a:cs typeface="+mn-cs"/>
              </a:rPr>
              <a:t>для стратегий, компонентный состав которых полностью специфичен для данного виртуального игрока: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-2.441,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0.014.</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Сравнение количества стратегий, отнесенных к перечисленным трем группам для доминирующих и </a:t>
            </a:r>
            <a:r>
              <a:rPr lang="ru-RU" sz="1200" kern="1200" dirty="0" err="1">
                <a:solidFill>
                  <a:schemeClr val="tx1"/>
                </a:solidFill>
                <a:effectLst/>
                <a:latin typeface="+mn-lt"/>
                <a:ea typeface="+mn-ea"/>
                <a:cs typeface="+mn-cs"/>
              </a:rPr>
              <a:t>субдоминантных</a:t>
            </a:r>
            <a:r>
              <a:rPr lang="ru-RU" sz="1200" kern="1200" dirty="0">
                <a:solidFill>
                  <a:schemeClr val="tx1"/>
                </a:solidFill>
                <a:effectLst/>
                <a:latin typeface="+mn-lt"/>
                <a:ea typeface="+mn-ea"/>
                <a:cs typeface="+mn-cs"/>
              </a:rPr>
              <a:t> виртуальных игроков не выявило достоверных различий: точный тест Манна-Уитни, для всех сравнений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0.598, </a:t>
            </a:r>
            <a:r>
              <a:rPr lang="en-US" sz="1200" kern="1200" dirty="0">
                <a:solidFill>
                  <a:schemeClr val="tx1"/>
                </a:solidFill>
                <a:effectLst/>
                <a:latin typeface="+mn-lt"/>
                <a:ea typeface="+mn-ea"/>
                <a:cs typeface="+mn-cs"/>
              </a:rPr>
              <a:t>p </a:t>
            </a:r>
            <a:r>
              <a:rPr lang="ru-RU" sz="1200" kern="1200" dirty="0">
                <a:solidFill>
                  <a:schemeClr val="tx1"/>
                </a:solidFill>
                <a:effectLst/>
                <a:latin typeface="+mn-lt"/>
                <a:ea typeface="+mn-ea"/>
                <a:cs typeface="+mn-cs"/>
              </a:rPr>
              <a:t>≥ 0.571.</a:t>
            </a:r>
          </a:p>
          <a:p>
            <a:endParaRPr lang="ru-RU" dirty="0"/>
          </a:p>
        </p:txBody>
      </p:sp>
      <p:sp>
        <p:nvSpPr>
          <p:cNvPr id="4" name="Номер слайда 3"/>
          <p:cNvSpPr>
            <a:spLocks noGrp="1"/>
          </p:cNvSpPr>
          <p:nvPr>
            <p:ph type="sldNum" sz="quarter" idx="5"/>
          </p:nvPr>
        </p:nvSpPr>
        <p:spPr/>
        <p:txBody>
          <a:bodyPr/>
          <a:lstStyle/>
          <a:p>
            <a:fld id="{619296D7-4A74-405D-A4AF-A58756E0D714}" type="slidenum">
              <a:rPr lang="ru-RU" smtClean="0"/>
              <a:t>16</a:t>
            </a:fld>
            <a:endParaRPr lang="ru-RU"/>
          </a:p>
        </p:txBody>
      </p:sp>
    </p:spTree>
    <p:extLst>
      <p:ext uri="{BB962C8B-B14F-4D97-AF65-F5344CB8AC3E}">
        <p14:creationId xmlns:p14="http://schemas.microsoft.com/office/powerpoint/2010/main" val="3743334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3.3. Сопоставление компонентного состава стратегий, сформированных у виртуальных игроков.</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Сопоставляли компонентный  состав стратегий, входящих в структуры знания пар виртуальных </a:t>
            </a:r>
            <a:r>
              <a:rPr lang="ru-RU" sz="1200" kern="1200" dirty="0" err="1">
                <a:solidFill>
                  <a:schemeClr val="tx1"/>
                </a:solidFill>
                <a:effectLst/>
                <a:latin typeface="+mn-lt"/>
                <a:ea typeface="+mn-ea"/>
                <a:cs typeface="+mn-cs"/>
              </a:rPr>
              <a:t>итроков</a:t>
            </a:r>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Для каждой пары виртуальных игроков составляли списки стратегий, в которых выделяли три группы:</a:t>
            </a:r>
          </a:p>
          <a:p>
            <a:r>
              <a:rPr lang="ru-RU" sz="1200" kern="1200" dirty="0">
                <a:solidFill>
                  <a:schemeClr val="tx1"/>
                </a:solidFill>
                <a:effectLst/>
                <a:latin typeface="+mn-lt"/>
                <a:ea typeface="+mn-ea"/>
                <a:cs typeface="+mn-cs"/>
              </a:rPr>
              <a:t>(1) стратегии с полностью общим составом компонентов;</a:t>
            </a:r>
          </a:p>
          <a:p>
            <a:r>
              <a:rPr lang="ru-RU" sz="1200" kern="1200" dirty="0">
                <a:solidFill>
                  <a:schemeClr val="tx1"/>
                </a:solidFill>
                <a:effectLst/>
                <a:latin typeface="+mn-lt"/>
                <a:ea typeface="+mn-ea"/>
                <a:cs typeface="+mn-cs"/>
              </a:rPr>
              <a:t>(2) стратегии с частично пересекающимся составом компонентов;</a:t>
            </a:r>
          </a:p>
          <a:p>
            <a:r>
              <a:rPr lang="ru-RU" sz="1200" kern="1200" dirty="0">
                <a:solidFill>
                  <a:schemeClr val="tx1"/>
                </a:solidFill>
                <a:effectLst/>
                <a:latin typeface="+mn-lt"/>
                <a:ea typeface="+mn-ea"/>
                <a:cs typeface="+mn-cs"/>
              </a:rPr>
              <a:t>(2) стратегии, компонентный состав которых полностью специфичен для данного виртуального игрока (стратегии с частичным сходством).</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 группе с высокой склонностью к </a:t>
            </a:r>
            <a:r>
              <a:rPr lang="ru-RU" sz="1200" kern="1200" dirty="0" err="1">
                <a:solidFill>
                  <a:schemeClr val="tx1"/>
                </a:solidFill>
                <a:effectLst/>
                <a:latin typeface="+mn-lt"/>
                <a:ea typeface="+mn-ea"/>
                <a:cs typeface="+mn-cs"/>
              </a:rPr>
              <a:t>диссоциативному</a:t>
            </a:r>
            <a:r>
              <a:rPr lang="ru-RU" sz="1200" kern="1200" dirty="0">
                <a:solidFill>
                  <a:schemeClr val="tx1"/>
                </a:solidFill>
                <a:effectLst/>
                <a:latin typeface="+mn-lt"/>
                <a:ea typeface="+mn-ea"/>
                <a:cs typeface="+mn-cs"/>
              </a:rPr>
              <a:t> поведению и глубины эффекта релаксации (группы 1 и 2) количество стратегий, общих для пары виртуальных игроков, варьировало от 1 до 7; у лиц с низкой выраженностью (группы 3 и 4) – от 3 до 12. Для специфических стратегий  в группах 1 и 2 размах составил 3 – 14, а в группах 3 и 4 – от 1 до 7. Для стратегий с частичным сходством размах в группах 1 и 2 составил 4 – 14,  а в группах 3 и 4 – от 10 до 23.</a:t>
            </a:r>
          </a:p>
          <a:p>
            <a:r>
              <a:rPr lang="ru-RU" sz="1200" kern="1200" dirty="0">
                <a:solidFill>
                  <a:schemeClr val="tx1"/>
                </a:solidFill>
                <a:effectLst/>
                <a:latin typeface="+mn-lt"/>
                <a:ea typeface="+mn-ea"/>
                <a:cs typeface="+mn-cs"/>
              </a:rPr>
              <a:t>Статистические оценки показали, что различия для всех вариантов сходства/несходства стратегий достоверны (точный критерий Манна-Уитни):</a:t>
            </a:r>
          </a:p>
          <a:p>
            <a:r>
              <a:rPr lang="ru-RU" sz="1200" kern="1200" dirty="0">
                <a:solidFill>
                  <a:schemeClr val="tx1"/>
                </a:solidFill>
                <a:effectLst/>
                <a:latin typeface="+mn-lt"/>
                <a:ea typeface="+mn-ea"/>
                <a:cs typeface="+mn-cs"/>
              </a:rPr>
              <a:t>для стратегий с полностью общим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-3.159,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0.001;</a:t>
            </a:r>
          </a:p>
          <a:p>
            <a:r>
              <a:rPr lang="ru-RU" sz="1200" kern="1200" dirty="0">
                <a:solidFill>
                  <a:schemeClr val="tx1"/>
                </a:solidFill>
                <a:effectLst/>
                <a:latin typeface="+mn-lt"/>
                <a:ea typeface="+mn-ea"/>
                <a:cs typeface="+mn-cs"/>
              </a:rPr>
              <a:t>для стратегий с частично пересекающимся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-3.655,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9.08*10</a:t>
            </a:r>
            <a:r>
              <a:rPr lang="ru-RU" sz="1200" kern="1200" baseline="30000" dirty="0">
                <a:solidFill>
                  <a:schemeClr val="tx1"/>
                </a:solidFill>
                <a:effectLst/>
                <a:latin typeface="+mn-lt"/>
                <a:ea typeface="+mn-ea"/>
                <a:cs typeface="+mn-cs"/>
              </a:rPr>
              <a:t>-5</a:t>
            </a:r>
            <a:r>
              <a:rPr lang="ru-RU" sz="1200" kern="1200" dirty="0">
                <a:solidFill>
                  <a:schemeClr val="tx1"/>
                </a:solidFill>
                <a:effectLst/>
                <a:latin typeface="+mn-lt"/>
                <a:ea typeface="+mn-ea"/>
                <a:cs typeface="+mn-cs"/>
              </a:rPr>
              <a:t>;</a:t>
            </a:r>
          </a:p>
          <a:p>
            <a:r>
              <a:rPr lang="ru-RU" sz="1200" kern="1200" dirty="0">
                <a:solidFill>
                  <a:schemeClr val="tx1"/>
                </a:solidFill>
                <a:effectLst/>
                <a:latin typeface="+mn-lt"/>
                <a:ea typeface="+mn-ea"/>
                <a:cs typeface="+mn-cs"/>
              </a:rPr>
              <a:t>для стратегий, компонентный состав которых полностью специфичен для данного виртуального игрока: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-2.441,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0.014.</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Сравнение количества стратегий, отнесенных к перечисленным трем группам для доминирующих и </a:t>
            </a:r>
            <a:r>
              <a:rPr lang="ru-RU" sz="1200" kern="1200" dirty="0" err="1">
                <a:solidFill>
                  <a:schemeClr val="tx1"/>
                </a:solidFill>
                <a:effectLst/>
                <a:latin typeface="+mn-lt"/>
                <a:ea typeface="+mn-ea"/>
                <a:cs typeface="+mn-cs"/>
              </a:rPr>
              <a:t>субдоминантных</a:t>
            </a:r>
            <a:r>
              <a:rPr lang="ru-RU" sz="1200" kern="1200" dirty="0">
                <a:solidFill>
                  <a:schemeClr val="tx1"/>
                </a:solidFill>
                <a:effectLst/>
                <a:latin typeface="+mn-lt"/>
                <a:ea typeface="+mn-ea"/>
                <a:cs typeface="+mn-cs"/>
              </a:rPr>
              <a:t> виртуальных игроков не выявило достоверных различий: точный тест Манна-Уитни, для всех сравнений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0.598, </a:t>
            </a:r>
            <a:r>
              <a:rPr lang="en-US" sz="1200" kern="1200" dirty="0">
                <a:solidFill>
                  <a:schemeClr val="tx1"/>
                </a:solidFill>
                <a:effectLst/>
                <a:latin typeface="+mn-lt"/>
                <a:ea typeface="+mn-ea"/>
                <a:cs typeface="+mn-cs"/>
              </a:rPr>
              <a:t>p </a:t>
            </a:r>
            <a:r>
              <a:rPr lang="ru-RU" sz="1200" kern="1200" dirty="0">
                <a:solidFill>
                  <a:schemeClr val="tx1"/>
                </a:solidFill>
                <a:effectLst/>
                <a:latin typeface="+mn-lt"/>
                <a:ea typeface="+mn-ea"/>
                <a:cs typeface="+mn-cs"/>
              </a:rPr>
              <a:t>≥ 0.571.</a:t>
            </a:r>
          </a:p>
          <a:p>
            <a:endParaRPr lang="ru-RU" dirty="0"/>
          </a:p>
        </p:txBody>
      </p:sp>
      <p:sp>
        <p:nvSpPr>
          <p:cNvPr id="4" name="Номер слайда 3"/>
          <p:cNvSpPr>
            <a:spLocks noGrp="1"/>
          </p:cNvSpPr>
          <p:nvPr>
            <p:ph type="sldNum" sz="quarter" idx="5"/>
          </p:nvPr>
        </p:nvSpPr>
        <p:spPr/>
        <p:txBody>
          <a:bodyPr/>
          <a:lstStyle/>
          <a:p>
            <a:fld id="{619296D7-4A74-405D-A4AF-A58756E0D714}" type="slidenum">
              <a:rPr lang="ru-RU" smtClean="0"/>
              <a:t>17</a:t>
            </a:fld>
            <a:endParaRPr lang="ru-RU"/>
          </a:p>
        </p:txBody>
      </p:sp>
    </p:spTree>
    <p:extLst>
      <p:ext uri="{BB962C8B-B14F-4D97-AF65-F5344CB8AC3E}">
        <p14:creationId xmlns:p14="http://schemas.microsoft.com/office/powerpoint/2010/main" val="4248818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3.3. Сопоставление компонентного состава стратегий, сформированных у виртуальных игроков.</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Сопоставляли компонентный  состав стратегий, входящих в структуры знания пар виртуальных </a:t>
            </a:r>
            <a:r>
              <a:rPr lang="ru-RU" sz="1200" kern="1200" dirty="0" err="1">
                <a:solidFill>
                  <a:schemeClr val="tx1"/>
                </a:solidFill>
                <a:effectLst/>
                <a:latin typeface="+mn-lt"/>
                <a:ea typeface="+mn-ea"/>
                <a:cs typeface="+mn-cs"/>
              </a:rPr>
              <a:t>итроков</a:t>
            </a:r>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Для каждой пары виртуальных игроков составляли списки стратегий, в которых выделяли три группы:</a:t>
            </a:r>
          </a:p>
          <a:p>
            <a:r>
              <a:rPr lang="ru-RU" sz="1200" kern="1200" dirty="0">
                <a:solidFill>
                  <a:schemeClr val="tx1"/>
                </a:solidFill>
                <a:effectLst/>
                <a:latin typeface="+mn-lt"/>
                <a:ea typeface="+mn-ea"/>
                <a:cs typeface="+mn-cs"/>
              </a:rPr>
              <a:t>(1) стратегии с полностью общим составом компонентов;</a:t>
            </a:r>
          </a:p>
          <a:p>
            <a:r>
              <a:rPr lang="ru-RU" sz="1200" kern="1200" dirty="0">
                <a:solidFill>
                  <a:schemeClr val="tx1"/>
                </a:solidFill>
                <a:effectLst/>
                <a:latin typeface="+mn-lt"/>
                <a:ea typeface="+mn-ea"/>
                <a:cs typeface="+mn-cs"/>
              </a:rPr>
              <a:t>(2) стратегии с частично пересекающимся составом компонентов;</a:t>
            </a:r>
          </a:p>
          <a:p>
            <a:r>
              <a:rPr lang="ru-RU" sz="1200" kern="1200" dirty="0">
                <a:solidFill>
                  <a:schemeClr val="tx1"/>
                </a:solidFill>
                <a:effectLst/>
                <a:latin typeface="+mn-lt"/>
                <a:ea typeface="+mn-ea"/>
                <a:cs typeface="+mn-cs"/>
              </a:rPr>
              <a:t>(2) стратегии, компонентный состав которых полностью специфичен для данного виртуального игрока (стратегии с частичным сходством).</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 группе с высокой склонностью к </a:t>
            </a:r>
            <a:r>
              <a:rPr lang="ru-RU" sz="1200" kern="1200" dirty="0" err="1">
                <a:solidFill>
                  <a:schemeClr val="tx1"/>
                </a:solidFill>
                <a:effectLst/>
                <a:latin typeface="+mn-lt"/>
                <a:ea typeface="+mn-ea"/>
                <a:cs typeface="+mn-cs"/>
              </a:rPr>
              <a:t>диссоциативному</a:t>
            </a:r>
            <a:r>
              <a:rPr lang="ru-RU" sz="1200" kern="1200" dirty="0">
                <a:solidFill>
                  <a:schemeClr val="tx1"/>
                </a:solidFill>
                <a:effectLst/>
                <a:latin typeface="+mn-lt"/>
                <a:ea typeface="+mn-ea"/>
                <a:cs typeface="+mn-cs"/>
              </a:rPr>
              <a:t> поведению и глубины эффекта релаксации (группы 1 и 2) количество стратегий, общих для пары виртуальных игроков, варьировало от 1 до 7; у лиц с низкой выраженностью (группы 3 и 4) – от 3 до 12. Для специфических стратегий  в группах 1 и 2 размах составил 3 – 14, а в группах 3 и 4 – от 1 до 7. Для стратегий с частичным сходством размах в группах 1 и 2 составил 4 – 14,  а в группах 3 и 4 – от 10 до 23.</a:t>
            </a:r>
          </a:p>
          <a:p>
            <a:r>
              <a:rPr lang="ru-RU" sz="1200" kern="1200" dirty="0">
                <a:solidFill>
                  <a:schemeClr val="tx1"/>
                </a:solidFill>
                <a:effectLst/>
                <a:latin typeface="+mn-lt"/>
                <a:ea typeface="+mn-ea"/>
                <a:cs typeface="+mn-cs"/>
              </a:rPr>
              <a:t>Статистические оценки показали, что различия для всех вариантов сходства/несходства стратегий достоверны (точный критерий Манна-Уитни):</a:t>
            </a:r>
          </a:p>
          <a:p>
            <a:r>
              <a:rPr lang="ru-RU" sz="1200" kern="1200" dirty="0">
                <a:solidFill>
                  <a:schemeClr val="tx1"/>
                </a:solidFill>
                <a:effectLst/>
                <a:latin typeface="+mn-lt"/>
                <a:ea typeface="+mn-ea"/>
                <a:cs typeface="+mn-cs"/>
              </a:rPr>
              <a:t>для стратегий с полностью общим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-3.159,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0.001;</a:t>
            </a:r>
          </a:p>
          <a:p>
            <a:r>
              <a:rPr lang="ru-RU" sz="1200" kern="1200" dirty="0">
                <a:solidFill>
                  <a:schemeClr val="tx1"/>
                </a:solidFill>
                <a:effectLst/>
                <a:latin typeface="+mn-lt"/>
                <a:ea typeface="+mn-ea"/>
                <a:cs typeface="+mn-cs"/>
              </a:rPr>
              <a:t>для стратегий с частично пересекающимся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-3.655,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9.08*10</a:t>
            </a:r>
            <a:r>
              <a:rPr lang="ru-RU" sz="1200" kern="1200" baseline="30000" dirty="0">
                <a:solidFill>
                  <a:schemeClr val="tx1"/>
                </a:solidFill>
                <a:effectLst/>
                <a:latin typeface="+mn-lt"/>
                <a:ea typeface="+mn-ea"/>
                <a:cs typeface="+mn-cs"/>
              </a:rPr>
              <a:t>-5</a:t>
            </a:r>
            <a:r>
              <a:rPr lang="ru-RU" sz="1200" kern="1200" dirty="0">
                <a:solidFill>
                  <a:schemeClr val="tx1"/>
                </a:solidFill>
                <a:effectLst/>
                <a:latin typeface="+mn-lt"/>
                <a:ea typeface="+mn-ea"/>
                <a:cs typeface="+mn-cs"/>
              </a:rPr>
              <a:t>;</a:t>
            </a:r>
          </a:p>
          <a:p>
            <a:r>
              <a:rPr lang="ru-RU" sz="1200" kern="1200" dirty="0">
                <a:solidFill>
                  <a:schemeClr val="tx1"/>
                </a:solidFill>
                <a:effectLst/>
                <a:latin typeface="+mn-lt"/>
                <a:ea typeface="+mn-ea"/>
                <a:cs typeface="+mn-cs"/>
              </a:rPr>
              <a:t>для стратегий, компонентный состав которых полностью специфичен для данного виртуального игрока: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-2.441,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0.014.</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Сравнение количества стратегий, отнесенных к перечисленным трем группам для доминирующих и </a:t>
            </a:r>
            <a:r>
              <a:rPr lang="ru-RU" sz="1200" kern="1200" dirty="0" err="1">
                <a:solidFill>
                  <a:schemeClr val="tx1"/>
                </a:solidFill>
                <a:effectLst/>
                <a:latin typeface="+mn-lt"/>
                <a:ea typeface="+mn-ea"/>
                <a:cs typeface="+mn-cs"/>
              </a:rPr>
              <a:t>субдоминантных</a:t>
            </a:r>
            <a:r>
              <a:rPr lang="ru-RU" sz="1200" kern="1200" dirty="0">
                <a:solidFill>
                  <a:schemeClr val="tx1"/>
                </a:solidFill>
                <a:effectLst/>
                <a:latin typeface="+mn-lt"/>
                <a:ea typeface="+mn-ea"/>
                <a:cs typeface="+mn-cs"/>
              </a:rPr>
              <a:t> виртуальных игроков не выявило достоверных различий: точный тест Манна-Уитни, для всех сравнений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0.598, </a:t>
            </a:r>
            <a:r>
              <a:rPr lang="en-US" sz="1200" kern="1200" dirty="0">
                <a:solidFill>
                  <a:schemeClr val="tx1"/>
                </a:solidFill>
                <a:effectLst/>
                <a:latin typeface="+mn-lt"/>
                <a:ea typeface="+mn-ea"/>
                <a:cs typeface="+mn-cs"/>
              </a:rPr>
              <a:t>p </a:t>
            </a:r>
            <a:r>
              <a:rPr lang="ru-RU" sz="1200" kern="1200" dirty="0">
                <a:solidFill>
                  <a:schemeClr val="tx1"/>
                </a:solidFill>
                <a:effectLst/>
                <a:latin typeface="+mn-lt"/>
                <a:ea typeface="+mn-ea"/>
                <a:cs typeface="+mn-cs"/>
              </a:rPr>
              <a:t>≥ 0.571.</a:t>
            </a:r>
          </a:p>
          <a:p>
            <a:endParaRPr lang="ru-RU" dirty="0"/>
          </a:p>
        </p:txBody>
      </p:sp>
      <p:sp>
        <p:nvSpPr>
          <p:cNvPr id="4" name="Номер слайда 3"/>
          <p:cNvSpPr>
            <a:spLocks noGrp="1"/>
          </p:cNvSpPr>
          <p:nvPr>
            <p:ph type="sldNum" sz="quarter" idx="5"/>
          </p:nvPr>
        </p:nvSpPr>
        <p:spPr/>
        <p:txBody>
          <a:bodyPr/>
          <a:lstStyle/>
          <a:p>
            <a:fld id="{619296D7-4A74-405D-A4AF-A58756E0D714}" type="slidenum">
              <a:rPr lang="ru-RU" smtClean="0"/>
              <a:t>18</a:t>
            </a:fld>
            <a:endParaRPr lang="ru-RU"/>
          </a:p>
        </p:txBody>
      </p:sp>
    </p:spTree>
    <p:extLst>
      <p:ext uri="{BB962C8B-B14F-4D97-AF65-F5344CB8AC3E}">
        <p14:creationId xmlns:p14="http://schemas.microsoft.com/office/powerpoint/2010/main" val="1616630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3.3. Сопоставление компонентного состава стратегий, сформированных у виртуальных игроков.</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Сопоставляли компонентный  состав стратегий, входящих в структуры знания пар виртуальных </a:t>
            </a:r>
            <a:r>
              <a:rPr lang="ru-RU" sz="1200" kern="1200" dirty="0" err="1">
                <a:solidFill>
                  <a:schemeClr val="tx1"/>
                </a:solidFill>
                <a:effectLst/>
                <a:latin typeface="+mn-lt"/>
                <a:ea typeface="+mn-ea"/>
                <a:cs typeface="+mn-cs"/>
              </a:rPr>
              <a:t>итроков</a:t>
            </a:r>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Для каждой пары виртуальных игроков составляли списки стратегий, в которых выделяли три группы:</a:t>
            </a:r>
          </a:p>
          <a:p>
            <a:r>
              <a:rPr lang="ru-RU" sz="1200" kern="1200" dirty="0">
                <a:solidFill>
                  <a:schemeClr val="tx1"/>
                </a:solidFill>
                <a:effectLst/>
                <a:latin typeface="+mn-lt"/>
                <a:ea typeface="+mn-ea"/>
                <a:cs typeface="+mn-cs"/>
              </a:rPr>
              <a:t>(1) стратегии с полностью общим составом компонентов;</a:t>
            </a:r>
          </a:p>
          <a:p>
            <a:r>
              <a:rPr lang="ru-RU" sz="1200" kern="1200" dirty="0">
                <a:solidFill>
                  <a:schemeClr val="tx1"/>
                </a:solidFill>
                <a:effectLst/>
                <a:latin typeface="+mn-lt"/>
                <a:ea typeface="+mn-ea"/>
                <a:cs typeface="+mn-cs"/>
              </a:rPr>
              <a:t>(2) стратегии с частично пересекающимся составом компонентов;</a:t>
            </a:r>
          </a:p>
          <a:p>
            <a:r>
              <a:rPr lang="ru-RU" sz="1200" kern="1200" dirty="0">
                <a:solidFill>
                  <a:schemeClr val="tx1"/>
                </a:solidFill>
                <a:effectLst/>
                <a:latin typeface="+mn-lt"/>
                <a:ea typeface="+mn-ea"/>
                <a:cs typeface="+mn-cs"/>
              </a:rPr>
              <a:t>(2) стратегии, компонентный состав которых полностью специфичен для данного виртуального игрока (стратегии с частичным сходством).</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 группе с высокой склонностью к </a:t>
            </a:r>
            <a:r>
              <a:rPr lang="ru-RU" sz="1200" kern="1200" dirty="0" err="1">
                <a:solidFill>
                  <a:schemeClr val="tx1"/>
                </a:solidFill>
                <a:effectLst/>
                <a:latin typeface="+mn-lt"/>
                <a:ea typeface="+mn-ea"/>
                <a:cs typeface="+mn-cs"/>
              </a:rPr>
              <a:t>диссоциативному</a:t>
            </a:r>
            <a:r>
              <a:rPr lang="ru-RU" sz="1200" kern="1200" dirty="0">
                <a:solidFill>
                  <a:schemeClr val="tx1"/>
                </a:solidFill>
                <a:effectLst/>
                <a:latin typeface="+mn-lt"/>
                <a:ea typeface="+mn-ea"/>
                <a:cs typeface="+mn-cs"/>
              </a:rPr>
              <a:t> поведению и глубины эффекта релаксации (группы 1 и 2) количество стратегий, общих для пары виртуальных игроков, варьировало от 1 до 7; у лиц с низкой выраженностью (группы 3 и 4) – от 3 до 12. Для специфических стратегий  в группах 1 и 2 размах составил 3 – 14, а в группах 3 и 4 – от 1 до 7. Для стратегий с частичным сходством размах в группах 1 и 2 составил 4 – 14,  а в группах 3 и 4 – от 10 до 23.</a:t>
            </a:r>
          </a:p>
          <a:p>
            <a:r>
              <a:rPr lang="ru-RU" sz="1200" kern="1200" dirty="0">
                <a:solidFill>
                  <a:schemeClr val="tx1"/>
                </a:solidFill>
                <a:effectLst/>
                <a:latin typeface="+mn-lt"/>
                <a:ea typeface="+mn-ea"/>
                <a:cs typeface="+mn-cs"/>
              </a:rPr>
              <a:t>Статистические оценки показали, что различия для всех вариантов сходства/несходства стратегий достоверны (точный критерий Манна-Уитни):</a:t>
            </a:r>
          </a:p>
          <a:p>
            <a:r>
              <a:rPr lang="ru-RU" sz="1200" kern="1200" dirty="0">
                <a:solidFill>
                  <a:schemeClr val="tx1"/>
                </a:solidFill>
                <a:effectLst/>
                <a:latin typeface="+mn-lt"/>
                <a:ea typeface="+mn-ea"/>
                <a:cs typeface="+mn-cs"/>
              </a:rPr>
              <a:t>для стратегий с полностью общим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-3.159,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0.001;</a:t>
            </a:r>
          </a:p>
          <a:p>
            <a:r>
              <a:rPr lang="ru-RU" sz="1200" kern="1200" dirty="0">
                <a:solidFill>
                  <a:schemeClr val="tx1"/>
                </a:solidFill>
                <a:effectLst/>
                <a:latin typeface="+mn-lt"/>
                <a:ea typeface="+mn-ea"/>
                <a:cs typeface="+mn-cs"/>
              </a:rPr>
              <a:t>для стратегий с частично пересекающимся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-3.655,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9.08*10</a:t>
            </a:r>
            <a:r>
              <a:rPr lang="ru-RU" sz="1200" kern="1200" baseline="30000" dirty="0">
                <a:solidFill>
                  <a:schemeClr val="tx1"/>
                </a:solidFill>
                <a:effectLst/>
                <a:latin typeface="+mn-lt"/>
                <a:ea typeface="+mn-ea"/>
                <a:cs typeface="+mn-cs"/>
              </a:rPr>
              <a:t>-5</a:t>
            </a:r>
            <a:r>
              <a:rPr lang="ru-RU" sz="1200" kern="1200" dirty="0">
                <a:solidFill>
                  <a:schemeClr val="tx1"/>
                </a:solidFill>
                <a:effectLst/>
                <a:latin typeface="+mn-lt"/>
                <a:ea typeface="+mn-ea"/>
                <a:cs typeface="+mn-cs"/>
              </a:rPr>
              <a:t>;</a:t>
            </a:r>
          </a:p>
          <a:p>
            <a:r>
              <a:rPr lang="ru-RU" sz="1200" kern="1200" dirty="0">
                <a:solidFill>
                  <a:schemeClr val="tx1"/>
                </a:solidFill>
                <a:effectLst/>
                <a:latin typeface="+mn-lt"/>
                <a:ea typeface="+mn-ea"/>
                <a:cs typeface="+mn-cs"/>
              </a:rPr>
              <a:t>для стратегий, компонентный состав которых полностью специфичен для данного виртуального игрока: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-2.441,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0.014.</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Сравнение количества стратегий, отнесенных к перечисленным трем группам для доминирующих и </a:t>
            </a:r>
            <a:r>
              <a:rPr lang="ru-RU" sz="1200" kern="1200" dirty="0" err="1">
                <a:solidFill>
                  <a:schemeClr val="tx1"/>
                </a:solidFill>
                <a:effectLst/>
                <a:latin typeface="+mn-lt"/>
                <a:ea typeface="+mn-ea"/>
                <a:cs typeface="+mn-cs"/>
              </a:rPr>
              <a:t>субдоминантных</a:t>
            </a:r>
            <a:r>
              <a:rPr lang="ru-RU" sz="1200" kern="1200" dirty="0">
                <a:solidFill>
                  <a:schemeClr val="tx1"/>
                </a:solidFill>
                <a:effectLst/>
                <a:latin typeface="+mn-lt"/>
                <a:ea typeface="+mn-ea"/>
                <a:cs typeface="+mn-cs"/>
              </a:rPr>
              <a:t> виртуальных игроков не выявило достоверных различий: точный тест Манна-Уитни, для всех сравнений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0.598, </a:t>
            </a:r>
            <a:r>
              <a:rPr lang="en-US" sz="1200" kern="1200" dirty="0">
                <a:solidFill>
                  <a:schemeClr val="tx1"/>
                </a:solidFill>
                <a:effectLst/>
                <a:latin typeface="+mn-lt"/>
                <a:ea typeface="+mn-ea"/>
                <a:cs typeface="+mn-cs"/>
              </a:rPr>
              <a:t>p </a:t>
            </a:r>
            <a:r>
              <a:rPr lang="ru-RU" sz="1200" kern="1200" dirty="0">
                <a:solidFill>
                  <a:schemeClr val="tx1"/>
                </a:solidFill>
                <a:effectLst/>
                <a:latin typeface="+mn-lt"/>
                <a:ea typeface="+mn-ea"/>
                <a:cs typeface="+mn-cs"/>
              </a:rPr>
              <a:t>≥ 0.571.</a:t>
            </a:r>
          </a:p>
          <a:p>
            <a:endParaRPr lang="ru-RU" dirty="0"/>
          </a:p>
        </p:txBody>
      </p:sp>
      <p:sp>
        <p:nvSpPr>
          <p:cNvPr id="4" name="Номер слайда 3"/>
          <p:cNvSpPr>
            <a:spLocks noGrp="1"/>
          </p:cNvSpPr>
          <p:nvPr>
            <p:ph type="sldNum" sz="quarter" idx="5"/>
          </p:nvPr>
        </p:nvSpPr>
        <p:spPr/>
        <p:txBody>
          <a:bodyPr/>
          <a:lstStyle/>
          <a:p>
            <a:fld id="{619296D7-4A74-405D-A4AF-A58756E0D714}" type="slidenum">
              <a:rPr lang="ru-RU" smtClean="0"/>
              <a:t>19</a:t>
            </a:fld>
            <a:endParaRPr lang="ru-RU"/>
          </a:p>
        </p:txBody>
      </p:sp>
    </p:spTree>
    <p:extLst>
      <p:ext uri="{BB962C8B-B14F-4D97-AF65-F5344CB8AC3E}">
        <p14:creationId xmlns:p14="http://schemas.microsoft.com/office/powerpoint/2010/main" val="4197877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3.3. Сопоставление компонентного состава стратегий, сформированных у виртуальных игроков.</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Сопоставляли компонентный  состав стратегий, входящих в структуры знания пар виртуальных </a:t>
            </a:r>
            <a:r>
              <a:rPr lang="ru-RU" sz="1200" kern="1200" dirty="0" err="1">
                <a:solidFill>
                  <a:schemeClr val="tx1"/>
                </a:solidFill>
                <a:effectLst/>
                <a:latin typeface="+mn-lt"/>
                <a:ea typeface="+mn-ea"/>
                <a:cs typeface="+mn-cs"/>
              </a:rPr>
              <a:t>итроков</a:t>
            </a:r>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Для каждой пары виртуальных игроков составляли списки стратегий, в которых выделяли три группы:</a:t>
            </a:r>
          </a:p>
          <a:p>
            <a:r>
              <a:rPr lang="ru-RU" sz="1200" kern="1200" dirty="0">
                <a:solidFill>
                  <a:schemeClr val="tx1"/>
                </a:solidFill>
                <a:effectLst/>
                <a:latin typeface="+mn-lt"/>
                <a:ea typeface="+mn-ea"/>
                <a:cs typeface="+mn-cs"/>
              </a:rPr>
              <a:t>(1) стратегии с полностью общим составом компонентов;</a:t>
            </a:r>
          </a:p>
          <a:p>
            <a:r>
              <a:rPr lang="ru-RU" sz="1200" kern="1200" dirty="0">
                <a:solidFill>
                  <a:schemeClr val="tx1"/>
                </a:solidFill>
                <a:effectLst/>
                <a:latin typeface="+mn-lt"/>
                <a:ea typeface="+mn-ea"/>
                <a:cs typeface="+mn-cs"/>
              </a:rPr>
              <a:t>(2) стратегии с частично пересекающимся составом компонентов;</a:t>
            </a:r>
          </a:p>
          <a:p>
            <a:r>
              <a:rPr lang="ru-RU" sz="1200" kern="1200" dirty="0">
                <a:solidFill>
                  <a:schemeClr val="tx1"/>
                </a:solidFill>
                <a:effectLst/>
                <a:latin typeface="+mn-lt"/>
                <a:ea typeface="+mn-ea"/>
                <a:cs typeface="+mn-cs"/>
              </a:rPr>
              <a:t>(2) стратегии, компонентный состав которых полностью специфичен для данного виртуального игрока (стратегии с частичным сходством).</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 группе с высокой склонностью к </a:t>
            </a:r>
            <a:r>
              <a:rPr lang="ru-RU" sz="1200" kern="1200" dirty="0" err="1">
                <a:solidFill>
                  <a:schemeClr val="tx1"/>
                </a:solidFill>
                <a:effectLst/>
                <a:latin typeface="+mn-lt"/>
                <a:ea typeface="+mn-ea"/>
                <a:cs typeface="+mn-cs"/>
              </a:rPr>
              <a:t>диссоциативному</a:t>
            </a:r>
            <a:r>
              <a:rPr lang="ru-RU" sz="1200" kern="1200" dirty="0">
                <a:solidFill>
                  <a:schemeClr val="tx1"/>
                </a:solidFill>
                <a:effectLst/>
                <a:latin typeface="+mn-lt"/>
                <a:ea typeface="+mn-ea"/>
                <a:cs typeface="+mn-cs"/>
              </a:rPr>
              <a:t> поведению и глубины эффекта релаксации (группы 1 и 2) количество стратегий, общих для пары виртуальных игроков, варьировало от 1 до 7; у лиц с низкой выраженностью (группы 3 и 4) – от 3 до 12. Для специфических стратегий  в группах 1 и 2 размах составил 3 – 14, а в группах 3 и 4 – от 1 до 7. Для стратегий с частичным сходством размах в группах 1 и 2 составил 4 – 14,  а в группах 3 и 4 – от 10 до 23.</a:t>
            </a:r>
          </a:p>
          <a:p>
            <a:r>
              <a:rPr lang="ru-RU" sz="1200" kern="1200" dirty="0">
                <a:solidFill>
                  <a:schemeClr val="tx1"/>
                </a:solidFill>
                <a:effectLst/>
                <a:latin typeface="+mn-lt"/>
                <a:ea typeface="+mn-ea"/>
                <a:cs typeface="+mn-cs"/>
              </a:rPr>
              <a:t>Статистические оценки показали, что различия для всех вариантов сходства/несходства стратегий достоверны (точный критерий Манна-Уитни):</a:t>
            </a:r>
          </a:p>
          <a:p>
            <a:r>
              <a:rPr lang="ru-RU" sz="1200" kern="1200" dirty="0">
                <a:solidFill>
                  <a:schemeClr val="tx1"/>
                </a:solidFill>
                <a:effectLst/>
                <a:latin typeface="+mn-lt"/>
                <a:ea typeface="+mn-ea"/>
                <a:cs typeface="+mn-cs"/>
              </a:rPr>
              <a:t>для стратегий с полностью общим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-3.159,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0.001;</a:t>
            </a:r>
          </a:p>
          <a:p>
            <a:r>
              <a:rPr lang="ru-RU" sz="1200" kern="1200" dirty="0">
                <a:solidFill>
                  <a:schemeClr val="tx1"/>
                </a:solidFill>
                <a:effectLst/>
                <a:latin typeface="+mn-lt"/>
                <a:ea typeface="+mn-ea"/>
                <a:cs typeface="+mn-cs"/>
              </a:rPr>
              <a:t>для стратегий с частично пересекающимся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-3.655,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9.08*10</a:t>
            </a:r>
            <a:r>
              <a:rPr lang="ru-RU" sz="1200" kern="1200" baseline="30000" dirty="0">
                <a:solidFill>
                  <a:schemeClr val="tx1"/>
                </a:solidFill>
                <a:effectLst/>
                <a:latin typeface="+mn-lt"/>
                <a:ea typeface="+mn-ea"/>
                <a:cs typeface="+mn-cs"/>
              </a:rPr>
              <a:t>-5</a:t>
            </a:r>
            <a:r>
              <a:rPr lang="ru-RU" sz="1200" kern="1200" dirty="0">
                <a:solidFill>
                  <a:schemeClr val="tx1"/>
                </a:solidFill>
                <a:effectLst/>
                <a:latin typeface="+mn-lt"/>
                <a:ea typeface="+mn-ea"/>
                <a:cs typeface="+mn-cs"/>
              </a:rPr>
              <a:t>;</a:t>
            </a:r>
          </a:p>
          <a:p>
            <a:r>
              <a:rPr lang="ru-RU" sz="1200" kern="1200" dirty="0">
                <a:solidFill>
                  <a:schemeClr val="tx1"/>
                </a:solidFill>
                <a:effectLst/>
                <a:latin typeface="+mn-lt"/>
                <a:ea typeface="+mn-ea"/>
                <a:cs typeface="+mn-cs"/>
              </a:rPr>
              <a:t>для стратегий, компонентный состав которых полностью специфичен для данного виртуального игрока: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-2.441,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0.014.</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Сравнение количества стратегий, отнесенных к перечисленным трем группам для доминирующих и </a:t>
            </a:r>
            <a:r>
              <a:rPr lang="ru-RU" sz="1200" kern="1200" dirty="0" err="1">
                <a:solidFill>
                  <a:schemeClr val="tx1"/>
                </a:solidFill>
                <a:effectLst/>
                <a:latin typeface="+mn-lt"/>
                <a:ea typeface="+mn-ea"/>
                <a:cs typeface="+mn-cs"/>
              </a:rPr>
              <a:t>субдоминантных</a:t>
            </a:r>
            <a:r>
              <a:rPr lang="ru-RU" sz="1200" kern="1200" dirty="0">
                <a:solidFill>
                  <a:schemeClr val="tx1"/>
                </a:solidFill>
                <a:effectLst/>
                <a:latin typeface="+mn-lt"/>
                <a:ea typeface="+mn-ea"/>
                <a:cs typeface="+mn-cs"/>
              </a:rPr>
              <a:t> виртуальных игроков не выявило достоверных различий: точный тест Манна-Уитни, для всех сравнений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0.598, </a:t>
            </a:r>
            <a:r>
              <a:rPr lang="en-US" sz="1200" kern="1200" dirty="0">
                <a:solidFill>
                  <a:schemeClr val="tx1"/>
                </a:solidFill>
                <a:effectLst/>
                <a:latin typeface="+mn-lt"/>
                <a:ea typeface="+mn-ea"/>
                <a:cs typeface="+mn-cs"/>
              </a:rPr>
              <a:t>p </a:t>
            </a:r>
            <a:r>
              <a:rPr lang="ru-RU" sz="1200" kern="1200" dirty="0">
                <a:solidFill>
                  <a:schemeClr val="tx1"/>
                </a:solidFill>
                <a:effectLst/>
                <a:latin typeface="+mn-lt"/>
                <a:ea typeface="+mn-ea"/>
                <a:cs typeface="+mn-cs"/>
              </a:rPr>
              <a:t>≥ 0.571.</a:t>
            </a:r>
          </a:p>
          <a:p>
            <a:endParaRPr lang="ru-RU" dirty="0"/>
          </a:p>
        </p:txBody>
      </p:sp>
      <p:sp>
        <p:nvSpPr>
          <p:cNvPr id="4" name="Номер слайда 3"/>
          <p:cNvSpPr>
            <a:spLocks noGrp="1"/>
          </p:cNvSpPr>
          <p:nvPr>
            <p:ph type="sldNum" sz="quarter" idx="5"/>
          </p:nvPr>
        </p:nvSpPr>
        <p:spPr/>
        <p:txBody>
          <a:bodyPr/>
          <a:lstStyle/>
          <a:p>
            <a:fld id="{619296D7-4A74-405D-A4AF-A58756E0D714}" type="slidenum">
              <a:rPr lang="ru-RU" smtClean="0"/>
              <a:t>20</a:t>
            </a:fld>
            <a:endParaRPr lang="ru-RU"/>
          </a:p>
        </p:txBody>
      </p:sp>
    </p:spTree>
    <p:extLst>
      <p:ext uri="{BB962C8B-B14F-4D97-AF65-F5344CB8AC3E}">
        <p14:creationId xmlns:p14="http://schemas.microsoft.com/office/powerpoint/2010/main" val="1833649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3.3. Сопоставление компонентного состава стратегий, сформированных у виртуальных игроков.</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Сопоставляли компонентный  состав стратегий, входящих в структуры знания пар виртуальных </a:t>
            </a:r>
            <a:r>
              <a:rPr lang="ru-RU" sz="1200" kern="1200" dirty="0" err="1">
                <a:solidFill>
                  <a:schemeClr val="tx1"/>
                </a:solidFill>
                <a:effectLst/>
                <a:latin typeface="+mn-lt"/>
                <a:ea typeface="+mn-ea"/>
                <a:cs typeface="+mn-cs"/>
              </a:rPr>
              <a:t>итроков</a:t>
            </a:r>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Для каждой пары виртуальных игроков составляли списки стратегий, в которых выделяли три группы:</a:t>
            </a:r>
          </a:p>
          <a:p>
            <a:r>
              <a:rPr lang="ru-RU" sz="1200" kern="1200" dirty="0">
                <a:solidFill>
                  <a:schemeClr val="tx1"/>
                </a:solidFill>
                <a:effectLst/>
                <a:latin typeface="+mn-lt"/>
                <a:ea typeface="+mn-ea"/>
                <a:cs typeface="+mn-cs"/>
              </a:rPr>
              <a:t>(1) стратегии с полностью общим составом компонентов;</a:t>
            </a:r>
          </a:p>
          <a:p>
            <a:r>
              <a:rPr lang="ru-RU" sz="1200" kern="1200" dirty="0">
                <a:solidFill>
                  <a:schemeClr val="tx1"/>
                </a:solidFill>
                <a:effectLst/>
                <a:latin typeface="+mn-lt"/>
                <a:ea typeface="+mn-ea"/>
                <a:cs typeface="+mn-cs"/>
              </a:rPr>
              <a:t>(2) стратегии с частично пересекающимся составом компонентов;</a:t>
            </a:r>
          </a:p>
          <a:p>
            <a:r>
              <a:rPr lang="ru-RU" sz="1200" kern="1200" dirty="0">
                <a:solidFill>
                  <a:schemeClr val="tx1"/>
                </a:solidFill>
                <a:effectLst/>
                <a:latin typeface="+mn-lt"/>
                <a:ea typeface="+mn-ea"/>
                <a:cs typeface="+mn-cs"/>
              </a:rPr>
              <a:t>(2) стратегии, компонентный состав которых полностью специфичен для данного виртуального игрока (стратегии с частичным сходством).</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 группе с высокой склонностью к </a:t>
            </a:r>
            <a:r>
              <a:rPr lang="ru-RU" sz="1200" kern="1200" dirty="0" err="1">
                <a:solidFill>
                  <a:schemeClr val="tx1"/>
                </a:solidFill>
                <a:effectLst/>
                <a:latin typeface="+mn-lt"/>
                <a:ea typeface="+mn-ea"/>
                <a:cs typeface="+mn-cs"/>
              </a:rPr>
              <a:t>диссоциативному</a:t>
            </a:r>
            <a:r>
              <a:rPr lang="ru-RU" sz="1200" kern="1200" dirty="0">
                <a:solidFill>
                  <a:schemeClr val="tx1"/>
                </a:solidFill>
                <a:effectLst/>
                <a:latin typeface="+mn-lt"/>
                <a:ea typeface="+mn-ea"/>
                <a:cs typeface="+mn-cs"/>
              </a:rPr>
              <a:t> поведению и глубины эффекта релаксации (группы 1 и 2) количество стратегий, общих для пары виртуальных игроков, варьировало от 1 до 7; у лиц с низкой выраженностью (группы 3 и 4) – от 3 до 12. Для специфических стратегий  в группах 1 и 2 размах составил 3 – 14, а в группах 3 и 4 – от 1 до 7. Для стратегий с частичным сходством размах в группах 1 и 2 составил 4 – 14,  а в группах 3 и 4 – от 10 до 23.</a:t>
            </a:r>
          </a:p>
          <a:p>
            <a:r>
              <a:rPr lang="ru-RU" sz="1200" kern="1200" dirty="0">
                <a:solidFill>
                  <a:schemeClr val="tx1"/>
                </a:solidFill>
                <a:effectLst/>
                <a:latin typeface="+mn-lt"/>
                <a:ea typeface="+mn-ea"/>
                <a:cs typeface="+mn-cs"/>
              </a:rPr>
              <a:t>Статистические оценки показали, что различия для всех вариантов сходства/несходства стратегий достоверны (точный критерий Манна-Уитни):</a:t>
            </a:r>
          </a:p>
          <a:p>
            <a:r>
              <a:rPr lang="ru-RU" sz="1200" kern="1200" dirty="0">
                <a:solidFill>
                  <a:schemeClr val="tx1"/>
                </a:solidFill>
                <a:effectLst/>
                <a:latin typeface="+mn-lt"/>
                <a:ea typeface="+mn-ea"/>
                <a:cs typeface="+mn-cs"/>
              </a:rPr>
              <a:t>для стратегий с полностью общим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-3.159,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0.001;</a:t>
            </a:r>
          </a:p>
          <a:p>
            <a:r>
              <a:rPr lang="ru-RU" sz="1200" kern="1200" dirty="0">
                <a:solidFill>
                  <a:schemeClr val="tx1"/>
                </a:solidFill>
                <a:effectLst/>
                <a:latin typeface="+mn-lt"/>
                <a:ea typeface="+mn-ea"/>
                <a:cs typeface="+mn-cs"/>
              </a:rPr>
              <a:t>для стратегий с частично пересекающимся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-3.655,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9.08*10</a:t>
            </a:r>
            <a:r>
              <a:rPr lang="ru-RU" sz="1200" kern="1200" baseline="30000" dirty="0">
                <a:solidFill>
                  <a:schemeClr val="tx1"/>
                </a:solidFill>
                <a:effectLst/>
                <a:latin typeface="+mn-lt"/>
                <a:ea typeface="+mn-ea"/>
                <a:cs typeface="+mn-cs"/>
              </a:rPr>
              <a:t>-5</a:t>
            </a:r>
            <a:r>
              <a:rPr lang="ru-RU" sz="1200" kern="1200" dirty="0">
                <a:solidFill>
                  <a:schemeClr val="tx1"/>
                </a:solidFill>
                <a:effectLst/>
                <a:latin typeface="+mn-lt"/>
                <a:ea typeface="+mn-ea"/>
                <a:cs typeface="+mn-cs"/>
              </a:rPr>
              <a:t>;</a:t>
            </a:r>
          </a:p>
          <a:p>
            <a:r>
              <a:rPr lang="ru-RU" sz="1200" kern="1200" dirty="0">
                <a:solidFill>
                  <a:schemeClr val="tx1"/>
                </a:solidFill>
                <a:effectLst/>
                <a:latin typeface="+mn-lt"/>
                <a:ea typeface="+mn-ea"/>
                <a:cs typeface="+mn-cs"/>
              </a:rPr>
              <a:t>для стратегий, компонентный состав которых полностью специфичен для данного виртуального игрока: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-2.441,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0.014.</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Сравнение количества стратегий, отнесенных к перечисленным трем группам для доминирующих и </a:t>
            </a:r>
            <a:r>
              <a:rPr lang="ru-RU" sz="1200" kern="1200" dirty="0" err="1">
                <a:solidFill>
                  <a:schemeClr val="tx1"/>
                </a:solidFill>
                <a:effectLst/>
                <a:latin typeface="+mn-lt"/>
                <a:ea typeface="+mn-ea"/>
                <a:cs typeface="+mn-cs"/>
              </a:rPr>
              <a:t>субдоминантных</a:t>
            </a:r>
            <a:r>
              <a:rPr lang="ru-RU" sz="1200" kern="1200" dirty="0">
                <a:solidFill>
                  <a:schemeClr val="tx1"/>
                </a:solidFill>
                <a:effectLst/>
                <a:latin typeface="+mn-lt"/>
                <a:ea typeface="+mn-ea"/>
                <a:cs typeface="+mn-cs"/>
              </a:rPr>
              <a:t> виртуальных игроков не выявило достоверных различий: точный тест Манна-Уитни, для всех сравнений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0.598, </a:t>
            </a:r>
            <a:r>
              <a:rPr lang="en-US" sz="1200" kern="1200" dirty="0">
                <a:solidFill>
                  <a:schemeClr val="tx1"/>
                </a:solidFill>
                <a:effectLst/>
                <a:latin typeface="+mn-lt"/>
                <a:ea typeface="+mn-ea"/>
                <a:cs typeface="+mn-cs"/>
              </a:rPr>
              <a:t>p </a:t>
            </a:r>
            <a:r>
              <a:rPr lang="ru-RU" sz="1200" kern="1200" dirty="0">
                <a:solidFill>
                  <a:schemeClr val="tx1"/>
                </a:solidFill>
                <a:effectLst/>
                <a:latin typeface="+mn-lt"/>
                <a:ea typeface="+mn-ea"/>
                <a:cs typeface="+mn-cs"/>
              </a:rPr>
              <a:t>≥ 0.571.</a:t>
            </a:r>
          </a:p>
          <a:p>
            <a:endParaRPr lang="ru-RU" dirty="0"/>
          </a:p>
        </p:txBody>
      </p:sp>
      <p:sp>
        <p:nvSpPr>
          <p:cNvPr id="4" name="Номер слайда 3"/>
          <p:cNvSpPr>
            <a:spLocks noGrp="1"/>
          </p:cNvSpPr>
          <p:nvPr>
            <p:ph type="sldNum" sz="quarter" idx="5"/>
          </p:nvPr>
        </p:nvSpPr>
        <p:spPr/>
        <p:txBody>
          <a:bodyPr/>
          <a:lstStyle/>
          <a:p>
            <a:fld id="{619296D7-4A74-405D-A4AF-A58756E0D714}" type="slidenum">
              <a:rPr lang="ru-RU" smtClean="0"/>
              <a:t>3</a:t>
            </a:fld>
            <a:endParaRPr lang="ru-RU"/>
          </a:p>
        </p:txBody>
      </p:sp>
    </p:spTree>
    <p:extLst>
      <p:ext uri="{BB962C8B-B14F-4D97-AF65-F5344CB8AC3E}">
        <p14:creationId xmlns:p14="http://schemas.microsoft.com/office/powerpoint/2010/main" val="2415962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3.3. Сопоставление компонентного состава стратегий, сформированных у виртуальных игроков.</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Сопоставляли компонентный  состав стратегий, входящих в структуры знания пар виртуальных </a:t>
            </a:r>
            <a:r>
              <a:rPr lang="ru-RU" sz="1200" kern="1200" dirty="0" err="1">
                <a:solidFill>
                  <a:schemeClr val="tx1"/>
                </a:solidFill>
                <a:effectLst/>
                <a:latin typeface="+mn-lt"/>
                <a:ea typeface="+mn-ea"/>
                <a:cs typeface="+mn-cs"/>
              </a:rPr>
              <a:t>итроков</a:t>
            </a:r>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Для каждой пары виртуальных игроков составляли списки стратегий, в которых выделяли три группы:</a:t>
            </a:r>
          </a:p>
          <a:p>
            <a:r>
              <a:rPr lang="ru-RU" sz="1200" kern="1200" dirty="0">
                <a:solidFill>
                  <a:schemeClr val="tx1"/>
                </a:solidFill>
                <a:effectLst/>
                <a:latin typeface="+mn-lt"/>
                <a:ea typeface="+mn-ea"/>
                <a:cs typeface="+mn-cs"/>
              </a:rPr>
              <a:t>(1) стратегии с полностью общим составом компонентов;</a:t>
            </a:r>
          </a:p>
          <a:p>
            <a:r>
              <a:rPr lang="ru-RU" sz="1200" kern="1200" dirty="0">
                <a:solidFill>
                  <a:schemeClr val="tx1"/>
                </a:solidFill>
                <a:effectLst/>
                <a:latin typeface="+mn-lt"/>
                <a:ea typeface="+mn-ea"/>
                <a:cs typeface="+mn-cs"/>
              </a:rPr>
              <a:t>(2) стратегии с частично пересекающимся составом компонентов;</a:t>
            </a:r>
          </a:p>
          <a:p>
            <a:r>
              <a:rPr lang="ru-RU" sz="1200" kern="1200" dirty="0">
                <a:solidFill>
                  <a:schemeClr val="tx1"/>
                </a:solidFill>
                <a:effectLst/>
                <a:latin typeface="+mn-lt"/>
                <a:ea typeface="+mn-ea"/>
                <a:cs typeface="+mn-cs"/>
              </a:rPr>
              <a:t>(2) стратегии, компонентный состав которых полностью специфичен для данного виртуального игрока (стратегии с частичным сходством).</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 группе с высокой склонностью к </a:t>
            </a:r>
            <a:r>
              <a:rPr lang="ru-RU" sz="1200" kern="1200" dirty="0" err="1">
                <a:solidFill>
                  <a:schemeClr val="tx1"/>
                </a:solidFill>
                <a:effectLst/>
                <a:latin typeface="+mn-lt"/>
                <a:ea typeface="+mn-ea"/>
                <a:cs typeface="+mn-cs"/>
              </a:rPr>
              <a:t>диссоциативному</a:t>
            </a:r>
            <a:r>
              <a:rPr lang="ru-RU" sz="1200" kern="1200" dirty="0">
                <a:solidFill>
                  <a:schemeClr val="tx1"/>
                </a:solidFill>
                <a:effectLst/>
                <a:latin typeface="+mn-lt"/>
                <a:ea typeface="+mn-ea"/>
                <a:cs typeface="+mn-cs"/>
              </a:rPr>
              <a:t> поведению и глубины эффекта релаксации (группы 1 и 2) количество стратегий, общих для пары виртуальных игроков, варьировало от 1 до 7; у лиц с низкой выраженностью (группы 3 и 4) – от 3 до 12. Для специфических стратегий  в группах 1 и 2 размах составил 3 – 14, а в группах 3 и 4 – от 1 до 7. Для стратегий с частичным сходством размах в группах 1 и 2 составил 4 – 14,  а в группах 3 и 4 – от 10 до 23.</a:t>
            </a:r>
          </a:p>
          <a:p>
            <a:r>
              <a:rPr lang="ru-RU" sz="1200" kern="1200" dirty="0">
                <a:solidFill>
                  <a:schemeClr val="tx1"/>
                </a:solidFill>
                <a:effectLst/>
                <a:latin typeface="+mn-lt"/>
                <a:ea typeface="+mn-ea"/>
                <a:cs typeface="+mn-cs"/>
              </a:rPr>
              <a:t>Статистические оценки показали, что различия для всех вариантов сходства/несходства стратегий достоверны (точный критерий Манна-Уитни):</a:t>
            </a:r>
          </a:p>
          <a:p>
            <a:r>
              <a:rPr lang="ru-RU" sz="1200" kern="1200" dirty="0">
                <a:solidFill>
                  <a:schemeClr val="tx1"/>
                </a:solidFill>
                <a:effectLst/>
                <a:latin typeface="+mn-lt"/>
                <a:ea typeface="+mn-ea"/>
                <a:cs typeface="+mn-cs"/>
              </a:rPr>
              <a:t>для стратегий с полностью общим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-3.159,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0.001;</a:t>
            </a:r>
          </a:p>
          <a:p>
            <a:r>
              <a:rPr lang="ru-RU" sz="1200" kern="1200" dirty="0">
                <a:solidFill>
                  <a:schemeClr val="tx1"/>
                </a:solidFill>
                <a:effectLst/>
                <a:latin typeface="+mn-lt"/>
                <a:ea typeface="+mn-ea"/>
                <a:cs typeface="+mn-cs"/>
              </a:rPr>
              <a:t>для стратегий с частично пересекающимся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-3.655,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9.08*10</a:t>
            </a:r>
            <a:r>
              <a:rPr lang="ru-RU" sz="1200" kern="1200" baseline="30000" dirty="0">
                <a:solidFill>
                  <a:schemeClr val="tx1"/>
                </a:solidFill>
                <a:effectLst/>
                <a:latin typeface="+mn-lt"/>
                <a:ea typeface="+mn-ea"/>
                <a:cs typeface="+mn-cs"/>
              </a:rPr>
              <a:t>-5</a:t>
            </a:r>
            <a:r>
              <a:rPr lang="ru-RU" sz="1200" kern="1200" dirty="0">
                <a:solidFill>
                  <a:schemeClr val="tx1"/>
                </a:solidFill>
                <a:effectLst/>
                <a:latin typeface="+mn-lt"/>
                <a:ea typeface="+mn-ea"/>
                <a:cs typeface="+mn-cs"/>
              </a:rPr>
              <a:t>;</a:t>
            </a:r>
          </a:p>
          <a:p>
            <a:r>
              <a:rPr lang="ru-RU" sz="1200" kern="1200" dirty="0">
                <a:solidFill>
                  <a:schemeClr val="tx1"/>
                </a:solidFill>
                <a:effectLst/>
                <a:latin typeface="+mn-lt"/>
                <a:ea typeface="+mn-ea"/>
                <a:cs typeface="+mn-cs"/>
              </a:rPr>
              <a:t>для стратегий, компонентный состав которых полностью специфичен для данного виртуального игрока: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-2.441,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0.014.</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Сравнение количества стратегий, отнесенных к перечисленным трем группам для доминирующих и </a:t>
            </a:r>
            <a:r>
              <a:rPr lang="ru-RU" sz="1200" kern="1200" dirty="0" err="1">
                <a:solidFill>
                  <a:schemeClr val="tx1"/>
                </a:solidFill>
                <a:effectLst/>
                <a:latin typeface="+mn-lt"/>
                <a:ea typeface="+mn-ea"/>
                <a:cs typeface="+mn-cs"/>
              </a:rPr>
              <a:t>субдоминантных</a:t>
            </a:r>
            <a:r>
              <a:rPr lang="ru-RU" sz="1200" kern="1200" dirty="0">
                <a:solidFill>
                  <a:schemeClr val="tx1"/>
                </a:solidFill>
                <a:effectLst/>
                <a:latin typeface="+mn-lt"/>
                <a:ea typeface="+mn-ea"/>
                <a:cs typeface="+mn-cs"/>
              </a:rPr>
              <a:t> виртуальных игроков не выявило достоверных различий: точный тест Манна-Уитни, для всех сравнений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0.598, </a:t>
            </a:r>
            <a:r>
              <a:rPr lang="en-US" sz="1200" kern="1200" dirty="0">
                <a:solidFill>
                  <a:schemeClr val="tx1"/>
                </a:solidFill>
                <a:effectLst/>
                <a:latin typeface="+mn-lt"/>
                <a:ea typeface="+mn-ea"/>
                <a:cs typeface="+mn-cs"/>
              </a:rPr>
              <a:t>p </a:t>
            </a:r>
            <a:r>
              <a:rPr lang="ru-RU" sz="1200" kern="1200" dirty="0">
                <a:solidFill>
                  <a:schemeClr val="tx1"/>
                </a:solidFill>
                <a:effectLst/>
                <a:latin typeface="+mn-lt"/>
                <a:ea typeface="+mn-ea"/>
                <a:cs typeface="+mn-cs"/>
              </a:rPr>
              <a:t>≥ 0.571.</a:t>
            </a:r>
          </a:p>
          <a:p>
            <a:endParaRPr lang="ru-RU" dirty="0"/>
          </a:p>
        </p:txBody>
      </p:sp>
      <p:sp>
        <p:nvSpPr>
          <p:cNvPr id="4" name="Номер слайда 3"/>
          <p:cNvSpPr>
            <a:spLocks noGrp="1"/>
          </p:cNvSpPr>
          <p:nvPr>
            <p:ph type="sldNum" sz="quarter" idx="5"/>
          </p:nvPr>
        </p:nvSpPr>
        <p:spPr/>
        <p:txBody>
          <a:bodyPr/>
          <a:lstStyle/>
          <a:p>
            <a:fld id="{619296D7-4A74-405D-A4AF-A58756E0D714}" type="slidenum">
              <a:rPr lang="ru-RU" smtClean="0"/>
              <a:t>21</a:t>
            </a:fld>
            <a:endParaRPr lang="ru-RU"/>
          </a:p>
        </p:txBody>
      </p:sp>
    </p:spTree>
    <p:extLst>
      <p:ext uri="{BB962C8B-B14F-4D97-AF65-F5344CB8AC3E}">
        <p14:creationId xmlns:p14="http://schemas.microsoft.com/office/powerpoint/2010/main" val="3582687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3.3. Сопоставление компонентного состава стратегий, сформированных у виртуальных игроков.</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Сопоставляли компонентный  состав стратегий, входящих в структуры знания пар виртуальных </a:t>
            </a:r>
            <a:r>
              <a:rPr lang="ru-RU" sz="1200" kern="1200" dirty="0" err="1">
                <a:solidFill>
                  <a:schemeClr val="tx1"/>
                </a:solidFill>
                <a:effectLst/>
                <a:latin typeface="+mn-lt"/>
                <a:ea typeface="+mn-ea"/>
                <a:cs typeface="+mn-cs"/>
              </a:rPr>
              <a:t>итроков</a:t>
            </a:r>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Для каждой пары виртуальных игроков составляли списки стратегий, в которых выделяли три группы:</a:t>
            </a:r>
          </a:p>
          <a:p>
            <a:r>
              <a:rPr lang="ru-RU" sz="1200" kern="1200" dirty="0">
                <a:solidFill>
                  <a:schemeClr val="tx1"/>
                </a:solidFill>
                <a:effectLst/>
                <a:latin typeface="+mn-lt"/>
                <a:ea typeface="+mn-ea"/>
                <a:cs typeface="+mn-cs"/>
              </a:rPr>
              <a:t>(1) стратегии с полностью общим составом компонентов;</a:t>
            </a:r>
          </a:p>
          <a:p>
            <a:r>
              <a:rPr lang="ru-RU" sz="1200" kern="1200" dirty="0">
                <a:solidFill>
                  <a:schemeClr val="tx1"/>
                </a:solidFill>
                <a:effectLst/>
                <a:latin typeface="+mn-lt"/>
                <a:ea typeface="+mn-ea"/>
                <a:cs typeface="+mn-cs"/>
              </a:rPr>
              <a:t>(2) стратегии с частично пересекающимся составом компонентов;</a:t>
            </a:r>
          </a:p>
          <a:p>
            <a:r>
              <a:rPr lang="ru-RU" sz="1200" kern="1200" dirty="0">
                <a:solidFill>
                  <a:schemeClr val="tx1"/>
                </a:solidFill>
                <a:effectLst/>
                <a:latin typeface="+mn-lt"/>
                <a:ea typeface="+mn-ea"/>
                <a:cs typeface="+mn-cs"/>
              </a:rPr>
              <a:t>(2) стратегии, компонентный состав которых полностью специфичен для данного виртуального игрока (стратегии с частичным сходством).</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 группе с высокой склонностью к </a:t>
            </a:r>
            <a:r>
              <a:rPr lang="ru-RU" sz="1200" kern="1200" dirty="0" err="1">
                <a:solidFill>
                  <a:schemeClr val="tx1"/>
                </a:solidFill>
                <a:effectLst/>
                <a:latin typeface="+mn-lt"/>
                <a:ea typeface="+mn-ea"/>
                <a:cs typeface="+mn-cs"/>
              </a:rPr>
              <a:t>диссоциативному</a:t>
            </a:r>
            <a:r>
              <a:rPr lang="ru-RU" sz="1200" kern="1200" dirty="0">
                <a:solidFill>
                  <a:schemeClr val="tx1"/>
                </a:solidFill>
                <a:effectLst/>
                <a:latin typeface="+mn-lt"/>
                <a:ea typeface="+mn-ea"/>
                <a:cs typeface="+mn-cs"/>
              </a:rPr>
              <a:t> поведению и глубины эффекта релаксации (группы 1 и 2) количество стратегий, общих для пары виртуальных игроков, варьировало от 1 до 7; у лиц с низкой выраженностью (группы 3 и 4) – от 3 до 12. Для специфических стратегий  в группах 1 и 2 размах составил 3 – 14, а в группах 3 и 4 – от 1 до 7. Для стратегий с частичным сходством размах в группах 1 и 2 составил 4 – 14,  а в группах 3 и 4 – от 10 до 23.</a:t>
            </a:r>
          </a:p>
          <a:p>
            <a:r>
              <a:rPr lang="ru-RU" sz="1200" kern="1200" dirty="0">
                <a:solidFill>
                  <a:schemeClr val="tx1"/>
                </a:solidFill>
                <a:effectLst/>
                <a:latin typeface="+mn-lt"/>
                <a:ea typeface="+mn-ea"/>
                <a:cs typeface="+mn-cs"/>
              </a:rPr>
              <a:t>Статистические оценки показали, что различия для всех вариантов сходства/несходства стратегий достоверны (точный критерий Манна-Уитни):</a:t>
            </a:r>
          </a:p>
          <a:p>
            <a:r>
              <a:rPr lang="ru-RU" sz="1200" kern="1200" dirty="0">
                <a:solidFill>
                  <a:schemeClr val="tx1"/>
                </a:solidFill>
                <a:effectLst/>
                <a:latin typeface="+mn-lt"/>
                <a:ea typeface="+mn-ea"/>
                <a:cs typeface="+mn-cs"/>
              </a:rPr>
              <a:t>для стратегий с полностью общим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-3.159,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0.001;</a:t>
            </a:r>
          </a:p>
          <a:p>
            <a:r>
              <a:rPr lang="ru-RU" sz="1200" kern="1200" dirty="0">
                <a:solidFill>
                  <a:schemeClr val="tx1"/>
                </a:solidFill>
                <a:effectLst/>
                <a:latin typeface="+mn-lt"/>
                <a:ea typeface="+mn-ea"/>
                <a:cs typeface="+mn-cs"/>
              </a:rPr>
              <a:t>для стратегий с частично пересекающимся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-3.655,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9.08*10</a:t>
            </a:r>
            <a:r>
              <a:rPr lang="ru-RU" sz="1200" kern="1200" baseline="30000" dirty="0">
                <a:solidFill>
                  <a:schemeClr val="tx1"/>
                </a:solidFill>
                <a:effectLst/>
                <a:latin typeface="+mn-lt"/>
                <a:ea typeface="+mn-ea"/>
                <a:cs typeface="+mn-cs"/>
              </a:rPr>
              <a:t>-5</a:t>
            </a:r>
            <a:r>
              <a:rPr lang="ru-RU" sz="1200" kern="1200" dirty="0">
                <a:solidFill>
                  <a:schemeClr val="tx1"/>
                </a:solidFill>
                <a:effectLst/>
                <a:latin typeface="+mn-lt"/>
                <a:ea typeface="+mn-ea"/>
                <a:cs typeface="+mn-cs"/>
              </a:rPr>
              <a:t>;</a:t>
            </a:r>
          </a:p>
          <a:p>
            <a:r>
              <a:rPr lang="ru-RU" sz="1200" kern="1200" dirty="0">
                <a:solidFill>
                  <a:schemeClr val="tx1"/>
                </a:solidFill>
                <a:effectLst/>
                <a:latin typeface="+mn-lt"/>
                <a:ea typeface="+mn-ea"/>
                <a:cs typeface="+mn-cs"/>
              </a:rPr>
              <a:t>для стратегий, компонентный состав которых полностью специфичен для данного виртуального игрока: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-2.441,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0.014.</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Сравнение количества стратегий, отнесенных к перечисленным трем группам для доминирующих и </a:t>
            </a:r>
            <a:r>
              <a:rPr lang="ru-RU" sz="1200" kern="1200" dirty="0" err="1">
                <a:solidFill>
                  <a:schemeClr val="tx1"/>
                </a:solidFill>
                <a:effectLst/>
                <a:latin typeface="+mn-lt"/>
                <a:ea typeface="+mn-ea"/>
                <a:cs typeface="+mn-cs"/>
              </a:rPr>
              <a:t>субдоминантных</a:t>
            </a:r>
            <a:r>
              <a:rPr lang="ru-RU" sz="1200" kern="1200" dirty="0">
                <a:solidFill>
                  <a:schemeClr val="tx1"/>
                </a:solidFill>
                <a:effectLst/>
                <a:latin typeface="+mn-lt"/>
                <a:ea typeface="+mn-ea"/>
                <a:cs typeface="+mn-cs"/>
              </a:rPr>
              <a:t> виртуальных игроков не выявило достоверных различий: точный тест Манна-Уитни, для всех сравнений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0.598, </a:t>
            </a:r>
            <a:r>
              <a:rPr lang="en-US" sz="1200" kern="1200" dirty="0">
                <a:solidFill>
                  <a:schemeClr val="tx1"/>
                </a:solidFill>
                <a:effectLst/>
                <a:latin typeface="+mn-lt"/>
                <a:ea typeface="+mn-ea"/>
                <a:cs typeface="+mn-cs"/>
              </a:rPr>
              <a:t>p </a:t>
            </a:r>
            <a:r>
              <a:rPr lang="ru-RU" sz="1200" kern="1200" dirty="0">
                <a:solidFill>
                  <a:schemeClr val="tx1"/>
                </a:solidFill>
                <a:effectLst/>
                <a:latin typeface="+mn-lt"/>
                <a:ea typeface="+mn-ea"/>
                <a:cs typeface="+mn-cs"/>
              </a:rPr>
              <a:t>≥ 0.571.</a:t>
            </a:r>
          </a:p>
          <a:p>
            <a:endParaRPr lang="ru-RU" dirty="0"/>
          </a:p>
        </p:txBody>
      </p:sp>
      <p:sp>
        <p:nvSpPr>
          <p:cNvPr id="4" name="Номер слайда 3"/>
          <p:cNvSpPr>
            <a:spLocks noGrp="1"/>
          </p:cNvSpPr>
          <p:nvPr>
            <p:ph type="sldNum" sz="quarter" idx="5"/>
          </p:nvPr>
        </p:nvSpPr>
        <p:spPr/>
        <p:txBody>
          <a:bodyPr/>
          <a:lstStyle/>
          <a:p>
            <a:fld id="{619296D7-4A74-405D-A4AF-A58756E0D714}" type="slidenum">
              <a:rPr lang="ru-RU" smtClean="0"/>
              <a:t>22</a:t>
            </a:fld>
            <a:endParaRPr lang="ru-RU"/>
          </a:p>
        </p:txBody>
      </p:sp>
    </p:spTree>
    <p:extLst>
      <p:ext uri="{BB962C8B-B14F-4D97-AF65-F5344CB8AC3E}">
        <p14:creationId xmlns:p14="http://schemas.microsoft.com/office/powerpoint/2010/main" val="1710954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3.3. Сопоставление компонентного состава стратегий, сформированных у виртуальных игроков.</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Сопоставляли компонентный  состав стратегий, входящих в структуры знания пар виртуальных </a:t>
            </a:r>
            <a:r>
              <a:rPr lang="ru-RU" sz="1200" kern="1200" dirty="0" err="1">
                <a:solidFill>
                  <a:schemeClr val="tx1"/>
                </a:solidFill>
                <a:effectLst/>
                <a:latin typeface="+mn-lt"/>
                <a:ea typeface="+mn-ea"/>
                <a:cs typeface="+mn-cs"/>
              </a:rPr>
              <a:t>итроков</a:t>
            </a:r>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Для каждой пары виртуальных игроков составляли списки стратегий, в которых выделяли три группы:</a:t>
            </a:r>
          </a:p>
          <a:p>
            <a:r>
              <a:rPr lang="ru-RU" sz="1200" kern="1200" dirty="0">
                <a:solidFill>
                  <a:schemeClr val="tx1"/>
                </a:solidFill>
                <a:effectLst/>
                <a:latin typeface="+mn-lt"/>
                <a:ea typeface="+mn-ea"/>
                <a:cs typeface="+mn-cs"/>
              </a:rPr>
              <a:t>(1) стратегии с полностью общим составом компонентов;</a:t>
            </a:r>
          </a:p>
          <a:p>
            <a:r>
              <a:rPr lang="ru-RU" sz="1200" kern="1200" dirty="0">
                <a:solidFill>
                  <a:schemeClr val="tx1"/>
                </a:solidFill>
                <a:effectLst/>
                <a:latin typeface="+mn-lt"/>
                <a:ea typeface="+mn-ea"/>
                <a:cs typeface="+mn-cs"/>
              </a:rPr>
              <a:t>(2) стратегии с частично пересекающимся составом компонентов;</a:t>
            </a:r>
          </a:p>
          <a:p>
            <a:r>
              <a:rPr lang="ru-RU" sz="1200" kern="1200" dirty="0">
                <a:solidFill>
                  <a:schemeClr val="tx1"/>
                </a:solidFill>
                <a:effectLst/>
                <a:latin typeface="+mn-lt"/>
                <a:ea typeface="+mn-ea"/>
                <a:cs typeface="+mn-cs"/>
              </a:rPr>
              <a:t>(2) стратегии, компонентный состав которых полностью специфичен для данного виртуального игрока (стратегии с частичным сходством).</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 группе с высокой склонностью к </a:t>
            </a:r>
            <a:r>
              <a:rPr lang="ru-RU" sz="1200" kern="1200" dirty="0" err="1">
                <a:solidFill>
                  <a:schemeClr val="tx1"/>
                </a:solidFill>
                <a:effectLst/>
                <a:latin typeface="+mn-lt"/>
                <a:ea typeface="+mn-ea"/>
                <a:cs typeface="+mn-cs"/>
              </a:rPr>
              <a:t>диссоциативному</a:t>
            </a:r>
            <a:r>
              <a:rPr lang="ru-RU" sz="1200" kern="1200" dirty="0">
                <a:solidFill>
                  <a:schemeClr val="tx1"/>
                </a:solidFill>
                <a:effectLst/>
                <a:latin typeface="+mn-lt"/>
                <a:ea typeface="+mn-ea"/>
                <a:cs typeface="+mn-cs"/>
              </a:rPr>
              <a:t> поведению и глубины эффекта релаксации (группы 1 и 2) количество стратегий, общих для пары виртуальных игроков, варьировало от 1 до 7; у лиц с низкой выраженностью (группы 3 и 4) – от 3 до 12. Для специфических стратегий  в группах 1 и 2 размах составил 3 – 14, а в группах 3 и 4 – от 1 до 7. Для стратегий с частичным сходством размах в группах 1 и 2 составил 4 – 14,  а в группах 3 и 4 – от 10 до 23.</a:t>
            </a:r>
          </a:p>
          <a:p>
            <a:r>
              <a:rPr lang="ru-RU" sz="1200" kern="1200" dirty="0">
                <a:solidFill>
                  <a:schemeClr val="tx1"/>
                </a:solidFill>
                <a:effectLst/>
                <a:latin typeface="+mn-lt"/>
                <a:ea typeface="+mn-ea"/>
                <a:cs typeface="+mn-cs"/>
              </a:rPr>
              <a:t>Статистические оценки показали, что различия для всех вариантов сходства/несходства стратегий достоверны (точный критерий Манна-Уитни):</a:t>
            </a:r>
          </a:p>
          <a:p>
            <a:r>
              <a:rPr lang="ru-RU" sz="1200" kern="1200" dirty="0">
                <a:solidFill>
                  <a:schemeClr val="tx1"/>
                </a:solidFill>
                <a:effectLst/>
                <a:latin typeface="+mn-lt"/>
                <a:ea typeface="+mn-ea"/>
                <a:cs typeface="+mn-cs"/>
              </a:rPr>
              <a:t>для стратегий с полностью общим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-3.159,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0.001;</a:t>
            </a:r>
          </a:p>
          <a:p>
            <a:r>
              <a:rPr lang="ru-RU" sz="1200" kern="1200" dirty="0">
                <a:solidFill>
                  <a:schemeClr val="tx1"/>
                </a:solidFill>
                <a:effectLst/>
                <a:latin typeface="+mn-lt"/>
                <a:ea typeface="+mn-ea"/>
                <a:cs typeface="+mn-cs"/>
              </a:rPr>
              <a:t>для стратегий с частично пересекающимся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-3.655,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9.08*10</a:t>
            </a:r>
            <a:r>
              <a:rPr lang="ru-RU" sz="1200" kern="1200" baseline="30000" dirty="0">
                <a:solidFill>
                  <a:schemeClr val="tx1"/>
                </a:solidFill>
                <a:effectLst/>
                <a:latin typeface="+mn-lt"/>
                <a:ea typeface="+mn-ea"/>
                <a:cs typeface="+mn-cs"/>
              </a:rPr>
              <a:t>-5</a:t>
            </a:r>
            <a:r>
              <a:rPr lang="ru-RU" sz="1200" kern="1200" dirty="0">
                <a:solidFill>
                  <a:schemeClr val="tx1"/>
                </a:solidFill>
                <a:effectLst/>
                <a:latin typeface="+mn-lt"/>
                <a:ea typeface="+mn-ea"/>
                <a:cs typeface="+mn-cs"/>
              </a:rPr>
              <a:t>;</a:t>
            </a:r>
          </a:p>
          <a:p>
            <a:r>
              <a:rPr lang="ru-RU" sz="1200" kern="1200" dirty="0">
                <a:solidFill>
                  <a:schemeClr val="tx1"/>
                </a:solidFill>
                <a:effectLst/>
                <a:latin typeface="+mn-lt"/>
                <a:ea typeface="+mn-ea"/>
                <a:cs typeface="+mn-cs"/>
              </a:rPr>
              <a:t>для стратегий, компонентный состав которых полностью специфичен для данного виртуального игрока: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-2.441,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0.014.</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Сравнение количества стратегий, отнесенных к перечисленным трем группам для доминирующих и </a:t>
            </a:r>
            <a:r>
              <a:rPr lang="ru-RU" sz="1200" kern="1200" dirty="0" err="1">
                <a:solidFill>
                  <a:schemeClr val="tx1"/>
                </a:solidFill>
                <a:effectLst/>
                <a:latin typeface="+mn-lt"/>
                <a:ea typeface="+mn-ea"/>
                <a:cs typeface="+mn-cs"/>
              </a:rPr>
              <a:t>субдоминантных</a:t>
            </a:r>
            <a:r>
              <a:rPr lang="ru-RU" sz="1200" kern="1200" dirty="0">
                <a:solidFill>
                  <a:schemeClr val="tx1"/>
                </a:solidFill>
                <a:effectLst/>
                <a:latin typeface="+mn-lt"/>
                <a:ea typeface="+mn-ea"/>
                <a:cs typeface="+mn-cs"/>
              </a:rPr>
              <a:t> виртуальных игроков не выявило достоверных различий: точный тест Манна-Уитни, для всех сравнений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0.598, </a:t>
            </a:r>
            <a:r>
              <a:rPr lang="en-US" sz="1200" kern="1200" dirty="0">
                <a:solidFill>
                  <a:schemeClr val="tx1"/>
                </a:solidFill>
                <a:effectLst/>
                <a:latin typeface="+mn-lt"/>
                <a:ea typeface="+mn-ea"/>
                <a:cs typeface="+mn-cs"/>
              </a:rPr>
              <a:t>p </a:t>
            </a:r>
            <a:r>
              <a:rPr lang="ru-RU" sz="1200" kern="1200" dirty="0">
                <a:solidFill>
                  <a:schemeClr val="tx1"/>
                </a:solidFill>
                <a:effectLst/>
                <a:latin typeface="+mn-lt"/>
                <a:ea typeface="+mn-ea"/>
                <a:cs typeface="+mn-cs"/>
              </a:rPr>
              <a:t>≥ 0.571.</a:t>
            </a:r>
          </a:p>
          <a:p>
            <a:endParaRPr lang="ru-RU" dirty="0"/>
          </a:p>
        </p:txBody>
      </p:sp>
      <p:sp>
        <p:nvSpPr>
          <p:cNvPr id="4" name="Номер слайда 3"/>
          <p:cNvSpPr>
            <a:spLocks noGrp="1"/>
          </p:cNvSpPr>
          <p:nvPr>
            <p:ph type="sldNum" sz="quarter" idx="5"/>
          </p:nvPr>
        </p:nvSpPr>
        <p:spPr/>
        <p:txBody>
          <a:bodyPr/>
          <a:lstStyle/>
          <a:p>
            <a:fld id="{619296D7-4A74-405D-A4AF-A58756E0D714}" type="slidenum">
              <a:rPr lang="ru-RU" smtClean="0"/>
              <a:t>23</a:t>
            </a:fld>
            <a:endParaRPr lang="ru-RU"/>
          </a:p>
        </p:txBody>
      </p:sp>
    </p:spTree>
    <p:extLst>
      <p:ext uri="{BB962C8B-B14F-4D97-AF65-F5344CB8AC3E}">
        <p14:creationId xmlns:p14="http://schemas.microsoft.com/office/powerpoint/2010/main" val="12513101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3.3. Сопоставление компонентного состава стратегий, сформированных у виртуальных игроков.</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Сопоставляли компонентный  состав стратегий, входящих в структуры знания пар виртуальных </a:t>
            </a:r>
            <a:r>
              <a:rPr lang="ru-RU" sz="1200" kern="1200" dirty="0" err="1">
                <a:solidFill>
                  <a:schemeClr val="tx1"/>
                </a:solidFill>
                <a:effectLst/>
                <a:latin typeface="+mn-lt"/>
                <a:ea typeface="+mn-ea"/>
                <a:cs typeface="+mn-cs"/>
              </a:rPr>
              <a:t>итроков</a:t>
            </a:r>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Для каждой пары виртуальных игроков составляли списки стратегий, в которых выделяли три группы:</a:t>
            </a:r>
          </a:p>
          <a:p>
            <a:r>
              <a:rPr lang="ru-RU" sz="1200" kern="1200" dirty="0">
                <a:solidFill>
                  <a:schemeClr val="tx1"/>
                </a:solidFill>
                <a:effectLst/>
                <a:latin typeface="+mn-lt"/>
                <a:ea typeface="+mn-ea"/>
                <a:cs typeface="+mn-cs"/>
              </a:rPr>
              <a:t>(1) стратегии с полностью общим составом компонентов;</a:t>
            </a:r>
          </a:p>
          <a:p>
            <a:r>
              <a:rPr lang="ru-RU" sz="1200" kern="1200" dirty="0">
                <a:solidFill>
                  <a:schemeClr val="tx1"/>
                </a:solidFill>
                <a:effectLst/>
                <a:latin typeface="+mn-lt"/>
                <a:ea typeface="+mn-ea"/>
                <a:cs typeface="+mn-cs"/>
              </a:rPr>
              <a:t>(2) стратегии с частично пересекающимся составом компонентов;</a:t>
            </a:r>
          </a:p>
          <a:p>
            <a:r>
              <a:rPr lang="ru-RU" sz="1200" kern="1200" dirty="0">
                <a:solidFill>
                  <a:schemeClr val="tx1"/>
                </a:solidFill>
                <a:effectLst/>
                <a:latin typeface="+mn-lt"/>
                <a:ea typeface="+mn-ea"/>
                <a:cs typeface="+mn-cs"/>
              </a:rPr>
              <a:t>(2) стратегии, компонентный состав которых полностью специфичен для данного виртуального игрока (стратегии с частичным сходством).</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 группе с высокой склонностью к </a:t>
            </a:r>
            <a:r>
              <a:rPr lang="ru-RU" sz="1200" kern="1200" dirty="0" err="1">
                <a:solidFill>
                  <a:schemeClr val="tx1"/>
                </a:solidFill>
                <a:effectLst/>
                <a:latin typeface="+mn-lt"/>
                <a:ea typeface="+mn-ea"/>
                <a:cs typeface="+mn-cs"/>
              </a:rPr>
              <a:t>диссоциативному</a:t>
            </a:r>
            <a:r>
              <a:rPr lang="ru-RU" sz="1200" kern="1200" dirty="0">
                <a:solidFill>
                  <a:schemeClr val="tx1"/>
                </a:solidFill>
                <a:effectLst/>
                <a:latin typeface="+mn-lt"/>
                <a:ea typeface="+mn-ea"/>
                <a:cs typeface="+mn-cs"/>
              </a:rPr>
              <a:t> поведению и глубины эффекта релаксации (группы 1 и 2) количество стратегий, общих для пары виртуальных игроков, варьировало от 1 до 7; у лиц с низкой выраженностью (группы 3 и 4) – от 3 до 12. Для специфических стратегий  в группах 1 и 2 размах составил 3 – 14, а в группах 3 и 4 – от 1 до 7. Для стратегий с частичным сходством размах в группах 1 и 2 составил 4 – 14,  а в группах 3 и 4 – от 10 до 23.</a:t>
            </a:r>
          </a:p>
          <a:p>
            <a:r>
              <a:rPr lang="ru-RU" sz="1200" kern="1200" dirty="0">
                <a:solidFill>
                  <a:schemeClr val="tx1"/>
                </a:solidFill>
                <a:effectLst/>
                <a:latin typeface="+mn-lt"/>
                <a:ea typeface="+mn-ea"/>
                <a:cs typeface="+mn-cs"/>
              </a:rPr>
              <a:t>Статистические оценки показали, что различия для всех вариантов сходства/несходства стратегий достоверны (точный критерий Манна-Уитни):</a:t>
            </a:r>
          </a:p>
          <a:p>
            <a:r>
              <a:rPr lang="ru-RU" sz="1200" kern="1200" dirty="0">
                <a:solidFill>
                  <a:schemeClr val="tx1"/>
                </a:solidFill>
                <a:effectLst/>
                <a:latin typeface="+mn-lt"/>
                <a:ea typeface="+mn-ea"/>
                <a:cs typeface="+mn-cs"/>
              </a:rPr>
              <a:t>для стратегий с полностью общим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-3.159,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0.001;</a:t>
            </a:r>
          </a:p>
          <a:p>
            <a:r>
              <a:rPr lang="ru-RU" sz="1200" kern="1200" dirty="0">
                <a:solidFill>
                  <a:schemeClr val="tx1"/>
                </a:solidFill>
                <a:effectLst/>
                <a:latin typeface="+mn-lt"/>
                <a:ea typeface="+mn-ea"/>
                <a:cs typeface="+mn-cs"/>
              </a:rPr>
              <a:t>для стратегий с частично пересекающимся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-3.655,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9.08*10</a:t>
            </a:r>
            <a:r>
              <a:rPr lang="ru-RU" sz="1200" kern="1200" baseline="30000" dirty="0">
                <a:solidFill>
                  <a:schemeClr val="tx1"/>
                </a:solidFill>
                <a:effectLst/>
                <a:latin typeface="+mn-lt"/>
                <a:ea typeface="+mn-ea"/>
                <a:cs typeface="+mn-cs"/>
              </a:rPr>
              <a:t>-5</a:t>
            </a:r>
            <a:r>
              <a:rPr lang="ru-RU" sz="1200" kern="1200" dirty="0">
                <a:solidFill>
                  <a:schemeClr val="tx1"/>
                </a:solidFill>
                <a:effectLst/>
                <a:latin typeface="+mn-lt"/>
                <a:ea typeface="+mn-ea"/>
                <a:cs typeface="+mn-cs"/>
              </a:rPr>
              <a:t>;</a:t>
            </a:r>
          </a:p>
          <a:p>
            <a:r>
              <a:rPr lang="ru-RU" sz="1200" kern="1200" dirty="0">
                <a:solidFill>
                  <a:schemeClr val="tx1"/>
                </a:solidFill>
                <a:effectLst/>
                <a:latin typeface="+mn-lt"/>
                <a:ea typeface="+mn-ea"/>
                <a:cs typeface="+mn-cs"/>
              </a:rPr>
              <a:t>для стратегий, компонентный состав которых полностью специфичен для данного виртуального игрока: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-2.441,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0.014.</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Сравнение количества стратегий, отнесенных к перечисленным трем группам для доминирующих и </a:t>
            </a:r>
            <a:r>
              <a:rPr lang="ru-RU" sz="1200" kern="1200" dirty="0" err="1">
                <a:solidFill>
                  <a:schemeClr val="tx1"/>
                </a:solidFill>
                <a:effectLst/>
                <a:latin typeface="+mn-lt"/>
                <a:ea typeface="+mn-ea"/>
                <a:cs typeface="+mn-cs"/>
              </a:rPr>
              <a:t>субдоминантных</a:t>
            </a:r>
            <a:r>
              <a:rPr lang="ru-RU" sz="1200" kern="1200" dirty="0">
                <a:solidFill>
                  <a:schemeClr val="tx1"/>
                </a:solidFill>
                <a:effectLst/>
                <a:latin typeface="+mn-lt"/>
                <a:ea typeface="+mn-ea"/>
                <a:cs typeface="+mn-cs"/>
              </a:rPr>
              <a:t> виртуальных игроков не выявило достоверных различий: точный тест Манна-Уитни, для всех сравнений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0.598, </a:t>
            </a:r>
            <a:r>
              <a:rPr lang="en-US" sz="1200" kern="1200" dirty="0">
                <a:solidFill>
                  <a:schemeClr val="tx1"/>
                </a:solidFill>
                <a:effectLst/>
                <a:latin typeface="+mn-lt"/>
                <a:ea typeface="+mn-ea"/>
                <a:cs typeface="+mn-cs"/>
              </a:rPr>
              <a:t>p </a:t>
            </a:r>
            <a:r>
              <a:rPr lang="ru-RU" sz="1200" kern="1200" dirty="0">
                <a:solidFill>
                  <a:schemeClr val="tx1"/>
                </a:solidFill>
                <a:effectLst/>
                <a:latin typeface="+mn-lt"/>
                <a:ea typeface="+mn-ea"/>
                <a:cs typeface="+mn-cs"/>
              </a:rPr>
              <a:t>≥ 0.571.</a:t>
            </a:r>
          </a:p>
          <a:p>
            <a:endParaRPr lang="ru-RU" dirty="0"/>
          </a:p>
        </p:txBody>
      </p:sp>
      <p:sp>
        <p:nvSpPr>
          <p:cNvPr id="4" name="Номер слайда 3"/>
          <p:cNvSpPr>
            <a:spLocks noGrp="1"/>
          </p:cNvSpPr>
          <p:nvPr>
            <p:ph type="sldNum" sz="quarter" idx="5"/>
          </p:nvPr>
        </p:nvSpPr>
        <p:spPr/>
        <p:txBody>
          <a:bodyPr/>
          <a:lstStyle/>
          <a:p>
            <a:fld id="{619296D7-4A74-405D-A4AF-A58756E0D714}" type="slidenum">
              <a:rPr lang="ru-RU" smtClean="0"/>
              <a:t>24</a:t>
            </a:fld>
            <a:endParaRPr lang="ru-RU"/>
          </a:p>
        </p:txBody>
      </p:sp>
    </p:spTree>
    <p:extLst>
      <p:ext uri="{BB962C8B-B14F-4D97-AF65-F5344CB8AC3E}">
        <p14:creationId xmlns:p14="http://schemas.microsoft.com/office/powerpoint/2010/main" val="522283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19296D7-4A74-405D-A4AF-A58756E0D714}" type="slidenum">
              <a:rPr lang="ru-RU" smtClean="0"/>
              <a:t>25</a:t>
            </a:fld>
            <a:endParaRPr lang="ru-RU"/>
          </a:p>
        </p:txBody>
      </p:sp>
    </p:spTree>
    <p:extLst>
      <p:ext uri="{BB962C8B-B14F-4D97-AF65-F5344CB8AC3E}">
        <p14:creationId xmlns:p14="http://schemas.microsoft.com/office/powerpoint/2010/main" val="635919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3.3. Сопоставление компонентного состава стратегий, сформированных у виртуальных игроков.</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Сопоставляли компонентный  состав стратегий, входящих в структуры знания пар виртуальных </a:t>
            </a:r>
            <a:r>
              <a:rPr lang="ru-RU" sz="1200" kern="1200" dirty="0" err="1">
                <a:solidFill>
                  <a:schemeClr val="tx1"/>
                </a:solidFill>
                <a:effectLst/>
                <a:latin typeface="+mn-lt"/>
                <a:ea typeface="+mn-ea"/>
                <a:cs typeface="+mn-cs"/>
              </a:rPr>
              <a:t>итроков</a:t>
            </a:r>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Для каждой пары виртуальных игроков составляли списки стратегий, в которых выделяли три группы:</a:t>
            </a:r>
          </a:p>
          <a:p>
            <a:r>
              <a:rPr lang="ru-RU" sz="1200" kern="1200" dirty="0">
                <a:solidFill>
                  <a:schemeClr val="tx1"/>
                </a:solidFill>
                <a:effectLst/>
                <a:latin typeface="+mn-lt"/>
                <a:ea typeface="+mn-ea"/>
                <a:cs typeface="+mn-cs"/>
              </a:rPr>
              <a:t>(1) стратегии с полностью общим составом компонентов;</a:t>
            </a:r>
          </a:p>
          <a:p>
            <a:r>
              <a:rPr lang="ru-RU" sz="1200" kern="1200" dirty="0">
                <a:solidFill>
                  <a:schemeClr val="tx1"/>
                </a:solidFill>
                <a:effectLst/>
                <a:latin typeface="+mn-lt"/>
                <a:ea typeface="+mn-ea"/>
                <a:cs typeface="+mn-cs"/>
              </a:rPr>
              <a:t>(2) стратегии с частично пересекающимся составом компонентов;</a:t>
            </a:r>
          </a:p>
          <a:p>
            <a:r>
              <a:rPr lang="ru-RU" sz="1200" kern="1200" dirty="0">
                <a:solidFill>
                  <a:schemeClr val="tx1"/>
                </a:solidFill>
                <a:effectLst/>
                <a:latin typeface="+mn-lt"/>
                <a:ea typeface="+mn-ea"/>
                <a:cs typeface="+mn-cs"/>
              </a:rPr>
              <a:t>(2) стратегии, компонентный состав которых полностью специфичен для данного виртуального игрока (стратегии с частичным сходством).</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 группе с высокой склонностью к </a:t>
            </a:r>
            <a:r>
              <a:rPr lang="ru-RU" sz="1200" kern="1200" dirty="0" err="1">
                <a:solidFill>
                  <a:schemeClr val="tx1"/>
                </a:solidFill>
                <a:effectLst/>
                <a:latin typeface="+mn-lt"/>
                <a:ea typeface="+mn-ea"/>
                <a:cs typeface="+mn-cs"/>
              </a:rPr>
              <a:t>диссоциативному</a:t>
            </a:r>
            <a:r>
              <a:rPr lang="ru-RU" sz="1200" kern="1200" dirty="0">
                <a:solidFill>
                  <a:schemeClr val="tx1"/>
                </a:solidFill>
                <a:effectLst/>
                <a:latin typeface="+mn-lt"/>
                <a:ea typeface="+mn-ea"/>
                <a:cs typeface="+mn-cs"/>
              </a:rPr>
              <a:t> поведению и глубины эффекта релаксации (группы 1 и 2) количество стратегий, общих для пары виртуальных игроков, варьировало от 1 до 7; у лиц с низкой выраженностью (группы 3 и 4) – от 3 до 12. Для специфических стратегий  в группах 1 и 2 размах составил 3 – 14, а в группах 3 и 4 – от 1 до 7. Для стратегий с частичным сходством размах в группах 1 и 2 составил 4 – 14,  а в группах 3 и 4 – от 10 до 23.</a:t>
            </a:r>
          </a:p>
          <a:p>
            <a:r>
              <a:rPr lang="ru-RU" sz="1200" kern="1200" dirty="0">
                <a:solidFill>
                  <a:schemeClr val="tx1"/>
                </a:solidFill>
                <a:effectLst/>
                <a:latin typeface="+mn-lt"/>
                <a:ea typeface="+mn-ea"/>
                <a:cs typeface="+mn-cs"/>
              </a:rPr>
              <a:t>Статистические оценки показали, что различия для всех вариантов сходства/несходства стратегий достоверны (точный критерий Манна-Уитни):</a:t>
            </a:r>
          </a:p>
          <a:p>
            <a:r>
              <a:rPr lang="ru-RU" sz="1200" kern="1200" dirty="0">
                <a:solidFill>
                  <a:schemeClr val="tx1"/>
                </a:solidFill>
                <a:effectLst/>
                <a:latin typeface="+mn-lt"/>
                <a:ea typeface="+mn-ea"/>
                <a:cs typeface="+mn-cs"/>
              </a:rPr>
              <a:t>для стратегий с полностью общим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-3.159,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0.001;</a:t>
            </a:r>
          </a:p>
          <a:p>
            <a:r>
              <a:rPr lang="ru-RU" sz="1200" kern="1200" dirty="0">
                <a:solidFill>
                  <a:schemeClr val="tx1"/>
                </a:solidFill>
                <a:effectLst/>
                <a:latin typeface="+mn-lt"/>
                <a:ea typeface="+mn-ea"/>
                <a:cs typeface="+mn-cs"/>
              </a:rPr>
              <a:t>для стратегий с частично пересекающимся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-3.655,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9.08*10</a:t>
            </a:r>
            <a:r>
              <a:rPr lang="ru-RU" sz="1200" kern="1200" baseline="30000" dirty="0">
                <a:solidFill>
                  <a:schemeClr val="tx1"/>
                </a:solidFill>
                <a:effectLst/>
                <a:latin typeface="+mn-lt"/>
                <a:ea typeface="+mn-ea"/>
                <a:cs typeface="+mn-cs"/>
              </a:rPr>
              <a:t>-5</a:t>
            </a:r>
            <a:r>
              <a:rPr lang="ru-RU" sz="1200" kern="1200" dirty="0">
                <a:solidFill>
                  <a:schemeClr val="tx1"/>
                </a:solidFill>
                <a:effectLst/>
                <a:latin typeface="+mn-lt"/>
                <a:ea typeface="+mn-ea"/>
                <a:cs typeface="+mn-cs"/>
              </a:rPr>
              <a:t>;</a:t>
            </a:r>
          </a:p>
          <a:p>
            <a:r>
              <a:rPr lang="ru-RU" sz="1200" kern="1200" dirty="0">
                <a:solidFill>
                  <a:schemeClr val="tx1"/>
                </a:solidFill>
                <a:effectLst/>
                <a:latin typeface="+mn-lt"/>
                <a:ea typeface="+mn-ea"/>
                <a:cs typeface="+mn-cs"/>
              </a:rPr>
              <a:t>для стратегий, компонентный состав которых полностью специфичен для данного виртуального игрока: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-2.441,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0.014.</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Сравнение количества стратегий, отнесенных к перечисленным трем группам для доминирующих и </a:t>
            </a:r>
            <a:r>
              <a:rPr lang="ru-RU" sz="1200" kern="1200" dirty="0" err="1">
                <a:solidFill>
                  <a:schemeClr val="tx1"/>
                </a:solidFill>
                <a:effectLst/>
                <a:latin typeface="+mn-lt"/>
                <a:ea typeface="+mn-ea"/>
                <a:cs typeface="+mn-cs"/>
              </a:rPr>
              <a:t>субдоминантных</a:t>
            </a:r>
            <a:r>
              <a:rPr lang="ru-RU" sz="1200" kern="1200" dirty="0">
                <a:solidFill>
                  <a:schemeClr val="tx1"/>
                </a:solidFill>
                <a:effectLst/>
                <a:latin typeface="+mn-lt"/>
                <a:ea typeface="+mn-ea"/>
                <a:cs typeface="+mn-cs"/>
              </a:rPr>
              <a:t> виртуальных игроков не выявило достоверных различий: точный тест Манна-Уитни, для всех сравнений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0.598, </a:t>
            </a:r>
            <a:r>
              <a:rPr lang="en-US" sz="1200" kern="1200" dirty="0">
                <a:solidFill>
                  <a:schemeClr val="tx1"/>
                </a:solidFill>
                <a:effectLst/>
                <a:latin typeface="+mn-lt"/>
                <a:ea typeface="+mn-ea"/>
                <a:cs typeface="+mn-cs"/>
              </a:rPr>
              <a:t>p </a:t>
            </a:r>
            <a:r>
              <a:rPr lang="ru-RU" sz="1200" kern="1200" dirty="0">
                <a:solidFill>
                  <a:schemeClr val="tx1"/>
                </a:solidFill>
                <a:effectLst/>
                <a:latin typeface="+mn-lt"/>
                <a:ea typeface="+mn-ea"/>
                <a:cs typeface="+mn-cs"/>
              </a:rPr>
              <a:t>≥ 0.571.</a:t>
            </a:r>
          </a:p>
          <a:p>
            <a:endParaRPr lang="ru-RU" dirty="0"/>
          </a:p>
        </p:txBody>
      </p:sp>
      <p:sp>
        <p:nvSpPr>
          <p:cNvPr id="4" name="Номер слайда 3"/>
          <p:cNvSpPr>
            <a:spLocks noGrp="1"/>
          </p:cNvSpPr>
          <p:nvPr>
            <p:ph type="sldNum" sz="quarter" idx="5"/>
          </p:nvPr>
        </p:nvSpPr>
        <p:spPr/>
        <p:txBody>
          <a:bodyPr/>
          <a:lstStyle/>
          <a:p>
            <a:fld id="{619296D7-4A74-405D-A4AF-A58756E0D714}" type="slidenum">
              <a:rPr lang="ru-RU" smtClean="0"/>
              <a:t>26</a:t>
            </a:fld>
            <a:endParaRPr lang="ru-RU"/>
          </a:p>
        </p:txBody>
      </p:sp>
    </p:spTree>
    <p:extLst>
      <p:ext uri="{BB962C8B-B14F-4D97-AF65-F5344CB8AC3E}">
        <p14:creationId xmlns:p14="http://schemas.microsoft.com/office/powerpoint/2010/main" val="2794844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3.3. Сопоставление компонентного состава стратегий, сформированных у виртуальных игроков.</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Сопоставляли компонентный  состав стратегий, входящих в структуры знания пар виртуальных </a:t>
            </a:r>
            <a:r>
              <a:rPr lang="ru-RU" sz="1200" kern="1200" dirty="0" err="1">
                <a:solidFill>
                  <a:schemeClr val="tx1"/>
                </a:solidFill>
                <a:effectLst/>
                <a:latin typeface="+mn-lt"/>
                <a:ea typeface="+mn-ea"/>
                <a:cs typeface="+mn-cs"/>
              </a:rPr>
              <a:t>итроков</a:t>
            </a:r>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Для каждой пары виртуальных игроков составляли списки стратегий, в которых выделяли три группы:</a:t>
            </a:r>
          </a:p>
          <a:p>
            <a:r>
              <a:rPr lang="ru-RU" sz="1200" kern="1200" dirty="0">
                <a:solidFill>
                  <a:schemeClr val="tx1"/>
                </a:solidFill>
                <a:effectLst/>
                <a:latin typeface="+mn-lt"/>
                <a:ea typeface="+mn-ea"/>
                <a:cs typeface="+mn-cs"/>
              </a:rPr>
              <a:t>(1) стратегии с полностью общим составом компонентов;</a:t>
            </a:r>
          </a:p>
          <a:p>
            <a:r>
              <a:rPr lang="ru-RU" sz="1200" kern="1200" dirty="0">
                <a:solidFill>
                  <a:schemeClr val="tx1"/>
                </a:solidFill>
                <a:effectLst/>
                <a:latin typeface="+mn-lt"/>
                <a:ea typeface="+mn-ea"/>
                <a:cs typeface="+mn-cs"/>
              </a:rPr>
              <a:t>(2) стратегии с частично пересекающимся составом компонентов;</a:t>
            </a:r>
          </a:p>
          <a:p>
            <a:r>
              <a:rPr lang="ru-RU" sz="1200" kern="1200" dirty="0">
                <a:solidFill>
                  <a:schemeClr val="tx1"/>
                </a:solidFill>
                <a:effectLst/>
                <a:latin typeface="+mn-lt"/>
                <a:ea typeface="+mn-ea"/>
                <a:cs typeface="+mn-cs"/>
              </a:rPr>
              <a:t>(2) стратегии, компонентный состав которых полностью специфичен для данного виртуального игрока (стратегии с частичным сходством).</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 группе с высокой склонностью к </a:t>
            </a:r>
            <a:r>
              <a:rPr lang="ru-RU" sz="1200" kern="1200" dirty="0" err="1">
                <a:solidFill>
                  <a:schemeClr val="tx1"/>
                </a:solidFill>
                <a:effectLst/>
                <a:latin typeface="+mn-lt"/>
                <a:ea typeface="+mn-ea"/>
                <a:cs typeface="+mn-cs"/>
              </a:rPr>
              <a:t>диссоциативному</a:t>
            </a:r>
            <a:r>
              <a:rPr lang="ru-RU" sz="1200" kern="1200" dirty="0">
                <a:solidFill>
                  <a:schemeClr val="tx1"/>
                </a:solidFill>
                <a:effectLst/>
                <a:latin typeface="+mn-lt"/>
                <a:ea typeface="+mn-ea"/>
                <a:cs typeface="+mn-cs"/>
              </a:rPr>
              <a:t> поведению и глубины эффекта релаксации (группы 1 и 2) количество стратегий, общих для пары виртуальных игроков, варьировало от 1 до 7; у лиц с низкой выраженностью (группы 3 и 4) – от 3 до 12. Для специфических стратегий  в группах 1 и 2 размах составил 3 – 14, а в группах 3 и 4 – от 1 до 7. Для стратегий с частичным сходством размах в группах 1 и 2 составил 4 – 14,  а в группах 3 и 4 – от 10 до 23.</a:t>
            </a:r>
          </a:p>
          <a:p>
            <a:r>
              <a:rPr lang="ru-RU" sz="1200" kern="1200" dirty="0">
                <a:solidFill>
                  <a:schemeClr val="tx1"/>
                </a:solidFill>
                <a:effectLst/>
                <a:latin typeface="+mn-lt"/>
                <a:ea typeface="+mn-ea"/>
                <a:cs typeface="+mn-cs"/>
              </a:rPr>
              <a:t>Статистические оценки показали, что различия для всех вариантов сходства/несходства стратегий достоверны (точный критерий Манна-Уитни):</a:t>
            </a:r>
          </a:p>
          <a:p>
            <a:r>
              <a:rPr lang="ru-RU" sz="1200" kern="1200" dirty="0">
                <a:solidFill>
                  <a:schemeClr val="tx1"/>
                </a:solidFill>
                <a:effectLst/>
                <a:latin typeface="+mn-lt"/>
                <a:ea typeface="+mn-ea"/>
                <a:cs typeface="+mn-cs"/>
              </a:rPr>
              <a:t>для стратегий с полностью общим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-3.159,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0.001;</a:t>
            </a:r>
          </a:p>
          <a:p>
            <a:r>
              <a:rPr lang="ru-RU" sz="1200" kern="1200" dirty="0">
                <a:solidFill>
                  <a:schemeClr val="tx1"/>
                </a:solidFill>
                <a:effectLst/>
                <a:latin typeface="+mn-lt"/>
                <a:ea typeface="+mn-ea"/>
                <a:cs typeface="+mn-cs"/>
              </a:rPr>
              <a:t>для стратегий с частично пересекающимся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-3.655,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9.08*10</a:t>
            </a:r>
            <a:r>
              <a:rPr lang="ru-RU" sz="1200" kern="1200" baseline="30000" dirty="0">
                <a:solidFill>
                  <a:schemeClr val="tx1"/>
                </a:solidFill>
                <a:effectLst/>
                <a:latin typeface="+mn-lt"/>
                <a:ea typeface="+mn-ea"/>
                <a:cs typeface="+mn-cs"/>
              </a:rPr>
              <a:t>-5</a:t>
            </a:r>
            <a:r>
              <a:rPr lang="ru-RU" sz="1200" kern="1200" dirty="0">
                <a:solidFill>
                  <a:schemeClr val="tx1"/>
                </a:solidFill>
                <a:effectLst/>
                <a:latin typeface="+mn-lt"/>
                <a:ea typeface="+mn-ea"/>
                <a:cs typeface="+mn-cs"/>
              </a:rPr>
              <a:t>;</a:t>
            </a:r>
          </a:p>
          <a:p>
            <a:r>
              <a:rPr lang="ru-RU" sz="1200" kern="1200" dirty="0">
                <a:solidFill>
                  <a:schemeClr val="tx1"/>
                </a:solidFill>
                <a:effectLst/>
                <a:latin typeface="+mn-lt"/>
                <a:ea typeface="+mn-ea"/>
                <a:cs typeface="+mn-cs"/>
              </a:rPr>
              <a:t>для стратегий, компонентный состав которых полностью специфичен для данного виртуального игрока: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-2.441,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0.014.</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Сравнение количества стратегий, отнесенных к перечисленным трем группам для доминирующих и </a:t>
            </a:r>
            <a:r>
              <a:rPr lang="ru-RU" sz="1200" kern="1200" dirty="0" err="1">
                <a:solidFill>
                  <a:schemeClr val="tx1"/>
                </a:solidFill>
                <a:effectLst/>
                <a:latin typeface="+mn-lt"/>
                <a:ea typeface="+mn-ea"/>
                <a:cs typeface="+mn-cs"/>
              </a:rPr>
              <a:t>субдоминантных</a:t>
            </a:r>
            <a:r>
              <a:rPr lang="ru-RU" sz="1200" kern="1200" dirty="0">
                <a:solidFill>
                  <a:schemeClr val="tx1"/>
                </a:solidFill>
                <a:effectLst/>
                <a:latin typeface="+mn-lt"/>
                <a:ea typeface="+mn-ea"/>
                <a:cs typeface="+mn-cs"/>
              </a:rPr>
              <a:t> виртуальных игроков не выявило достоверных различий: точный тест Манна-Уитни, для всех сравнений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0.598, </a:t>
            </a:r>
            <a:r>
              <a:rPr lang="en-US" sz="1200" kern="1200" dirty="0">
                <a:solidFill>
                  <a:schemeClr val="tx1"/>
                </a:solidFill>
                <a:effectLst/>
                <a:latin typeface="+mn-lt"/>
                <a:ea typeface="+mn-ea"/>
                <a:cs typeface="+mn-cs"/>
              </a:rPr>
              <a:t>p </a:t>
            </a:r>
            <a:r>
              <a:rPr lang="ru-RU" sz="1200" kern="1200" dirty="0">
                <a:solidFill>
                  <a:schemeClr val="tx1"/>
                </a:solidFill>
                <a:effectLst/>
                <a:latin typeface="+mn-lt"/>
                <a:ea typeface="+mn-ea"/>
                <a:cs typeface="+mn-cs"/>
              </a:rPr>
              <a:t>≥ 0.571.</a:t>
            </a:r>
          </a:p>
          <a:p>
            <a:endParaRPr lang="ru-RU" dirty="0"/>
          </a:p>
        </p:txBody>
      </p:sp>
      <p:sp>
        <p:nvSpPr>
          <p:cNvPr id="4" name="Номер слайда 3"/>
          <p:cNvSpPr>
            <a:spLocks noGrp="1"/>
          </p:cNvSpPr>
          <p:nvPr>
            <p:ph type="sldNum" sz="quarter" idx="5"/>
          </p:nvPr>
        </p:nvSpPr>
        <p:spPr/>
        <p:txBody>
          <a:bodyPr/>
          <a:lstStyle/>
          <a:p>
            <a:fld id="{619296D7-4A74-405D-A4AF-A58756E0D714}" type="slidenum">
              <a:rPr lang="ru-RU" smtClean="0"/>
              <a:t>27</a:t>
            </a:fld>
            <a:endParaRPr lang="ru-RU"/>
          </a:p>
        </p:txBody>
      </p:sp>
    </p:spTree>
    <p:extLst>
      <p:ext uri="{BB962C8B-B14F-4D97-AF65-F5344CB8AC3E}">
        <p14:creationId xmlns:p14="http://schemas.microsoft.com/office/powerpoint/2010/main" val="2867233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19296D7-4A74-405D-A4AF-A58756E0D714}" type="slidenum">
              <a:rPr lang="ru-RU" smtClean="0"/>
              <a:t>28</a:t>
            </a:fld>
            <a:endParaRPr lang="ru-RU"/>
          </a:p>
        </p:txBody>
      </p:sp>
    </p:spTree>
    <p:extLst>
      <p:ext uri="{BB962C8B-B14F-4D97-AF65-F5344CB8AC3E}">
        <p14:creationId xmlns:p14="http://schemas.microsoft.com/office/powerpoint/2010/main" val="11362386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3.3. Сопоставление компонентного состава стратегий, сформированных у виртуальных игроков.</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Сопоставляли компонентный  состав стратегий, входящих в структуры знания пар виртуальных </a:t>
            </a:r>
            <a:r>
              <a:rPr lang="ru-RU" sz="1200" kern="1200" dirty="0" err="1">
                <a:solidFill>
                  <a:schemeClr val="tx1"/>
                </a:solidFill>
                <a:effectLst/>
                <a:latin typeface="+mn-lt"/>
                <a:ea typeface="+mn-ea"/>
                <a:cs typeface="+mn-cs"/>
              </a:rPr>
              <a:t>итроков</a:t>
            </a:r>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Для каждой пары виртуальных игроков составляли списки стратегий, в которых выделяли три группы:</a:t>
            </a:r>
          </a:p>
          <a:p>
            <a:r>
              <a:rPr lang="ru-RU" sz="1200" kern="1200" dirty="0">
                <a:solidFill>
                  <a:schemeClr val="tx1"/>
                </a:solidFill>
                <a:effectLst/>
                <a:latin typeface="+mn-lt"/>
                <a:ea typeface="+mn-ea"/>
                <a:cs typeface="+mn-cs"/>
              </a:rPr>
              <a:t>(1) стратегии с полностью общим составом компонентов;</a:t>
            </a:r>
          </a:p>
          <a:p>
            <a:r>
              <a:rPr lang="ru-RU" sz="1200" kern="1200" dirty="0">
                <a:solidFill>
                  <a:schemeClr val="tx1"/>
                </a:solidFill>
                <a:effectLst/>
                <a:latin typeface="+mn-lt"/>
                <a:ea typeface="+mn-ea"/>
                <a:cs typeface="+mn-cs"/>
              </a:rPr>
              <a:t>(2) стратегии с частично пересекающимся составом компонентов;</a:t>
            </a:r>
          </a:p>
          <a:p>
            <a:r>
              <a:rPr lang="ru-RU" sz="1200" kern="1200" dirty="0">
                <a:solidFill>
                  <a:schemeClr val="tx1"/>
                </a:solidFill>
                <a:effectLst/>
                <a:latin typeface="+mn-lt"/>
                <a:ea typeface="+mn-ea"/>
                <a:cs typeface="+mn-cs"/>
              </a:rPr>
              <a:t>(2) стратегии, компонентный состав которых полностью специфичен для данного виртуального игрока (стратегии с частичным сходством).</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 группе с высокой склонностью к </a:t>
            </a:r>
            <a:r>
              <a:rPr lang="ru-RU" sz="1200" kern="1200" dirty="0" err="1">
                <a:solidFill>
                  <a:schemeClr val="tx1"/>
                </a:solidFill>
                <a:effectLst/>
                <a:latin typeface="+mn-lt"/>
                <a:ea typeface="+mn-ea"/>
                <a:cs typeface="+mn-cs"/>
              </a:rPr>
              <a:t>диссоциативному</a:t>
            </a:r>
            <a:r>
              <a:rPr lang="ru-RU" sz="1200" kern="1200" dirty="0">
                <a:solidFill>
                  <a:schemeClr val="tx1"/>
                </a:solidFill>
                <a:effectLst/>
                <a:latin typeface="+mn-lt"/>
                <a:ea typeface="+mn-ea"/>
                <a:cs typeface="+mn-cs"/>
              </a:rPr>
              <a:t> поведению и глубины эффекта релаксации (группы 1 и 2) количество стратегий, общих для пары виртуальных игроков, варьировало от 1 до 7; у лиц с низкой выраженностью (группы 3 и 4) – от 3 до 12. Для специфических стратегий  в группах 1 и 2 размах составил 3 – 14, а в группах 3 и 4 – от 1 до 7. Для стратегий с частичным сходством размах в группах 1 и 2 составил 4 – 14,  а в группах 3 и 4 – от 10 до 23.</a:t>
            </a:r>
          </a:p>
          <a:p>
            <a:r>
              <a:rPr lang="ru-RU" sz="1200" kern="1200" dirty="0">
                <a:solidFill>
                  <a:schemeClr val="tx1"/>
                </a:solidFill>
                <a:effectLst/>
                <a:latin typeface="+mn-lt"/>
                <a:ea typeface="+mn-ea"/>
                <a:cs typeface="+mn-cs"/>
              </a:rPr>
              <a:t>Статистические оценки показали, что различия для всех вариантов сходства/несходства стратегий достоверны (точный критерий Манна-Уитни):</a:t>
            </a:r>
          </a:p>
          <a:p>
            <a:r>
              <a:rPr lang="ru-RU" sz="1200" kern="1200" dirty="0">
                <a:solidFill>
                  <a:schemeClr val="tx1"/>
                </a:solidFill>
                <a:effectLst/>
                <a:latin typeface="+mn-lt"/>
                <a:ea typeface="+mn-ea"/>
                <a:cs typeface="+mn-cs"/>
              </a:rPr>
              <a:t>для стратегий с полностью общим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-3.159,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0.001;</a:t>
            </a:r>
          </a:p>
          <a:p>
            <a:r>
              <a:rPr lang="ru-RU" sz="1200" kern="1200" dirty="0">
                <a:solidFill>
                  <a:schemeClr val="tx1"/>
                </a:solidFill>
                <a:effectLst/>
                <a:latin typeface="+mn-lt"/>
                <a:ea typeface="+mn-ea"/>
                <a:cs typeface="+mn-cs"/>
              </a:rPr>
              <a:t>для стратегий с частично пересекающимся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-3.655,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9.08*10</a:t>
            </a:r>
            <a:r>
              <a:rPr lang="ru-RU" sz="1200" kern="1200" baseline="30000" dirty="0">
                <a:solidFill>
                  <a:schemeClr val="tx1"/>
                </a:solidFill>
                <a:effectLst/>
                <a:latin typeface="+mn-lt"/>
                <a:ea typeface="+mn-ea"/>
                <a:cs typeface="+mn-cs"/>
              </a:rPr>
              <a:t>-5</a:t>
            </a:r>
            <a:r>
              <a:rPr lang="ru-RU" sz="1200" kern="1200" dirty="0">
                <a:solidFill>
                  <a:schemeClr val="tx1"/>
                </a:solidFill>
                <a:effectLst/>
                <a:latin typeface="+mn-lt"/>
                <a:ea typeface="+mn-ea"/>
                <a:cs typeface="+mn-cs"/>
              </a:rPr>
              <a:t>;</a:t>
            </a:r>
          </a:p>
          <a:p>
            <a:r>
              <a:rPr lang="ru-RU" sz="1200" kern="1200" dirty="0">
                <a:solidFill>
                  <a:schemeClr val="tx1"/>
                </a:solidFill>
                <a:effectLst/>
                <a:latin typeface="+mn-lt"/>
                <a:ea typeface="+mn-ea"/>
                <a:cs typeface="+mn-cs"/>
              </a:rPr>
              <a:t>для стратегий, компонентный состав которых полностью специфичен для данного виртуального игрока: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-2.441,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0.014.</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Сравнение количества стратегий, отнесенных к перечисленным трем группам для доминирующих и </a:t>
            </a:r>
            <a:r>
              <a:rPr lang="ru-RU" sz="1200" kern="1200" dirty="0" err="1">
                <a:solidFill>
                  <a:schemeClr val="tx1"/>
                </a:solidFill>
                <a:effectLst/>
                <a:latin typeface="+mn-lt"/>
                <a:ea typeface="+mn-ea"/>
                <a:cs typeface="+mn-cs"/>
              </a:rPr>
              <a:t>субдоминантных</a:t>
            </a:r>
            <a:r>
              <a:rPr lang="ru-RU" sz="1200" kern="1200" dirty="0">
                <a:solidFill>
                  <a:schemeClr val="tx1"/>
                </a:solidFill>
                <a:effectLst/>
                <a:latin typeface="+mn-lt"/>
                <a:ea typeface="+mn-ea"/>
                <a:cs typeface="+mn-cs"/>
              </a:rPr>
              <a:t> виртуальных игроков не выявило достоверных различий: точный тест Манна-Уитни, для всех сравнений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0.598, </a:t>
            </a:r>
            <a:r>
              <a:rPr lang="en-US" sz="1200" kern="1200" dirty="0">
                <a:solidFill>
                  <a:schemeClr val="tx1"/>
                </a:solidFill>
                <a:effectLst/>
                <a:latin typeface="+mn-lt"/>
                <a:ea typeface="+mn-ea"/>
                <a:cs typeface="+mn-cs"/>
              </a:rPr>
              <a:t>p </a:t>
            </a:r>
            <a:r>
              <a:rPr lang="ru-RU" sz="1200" kern="1200" dirty="0">
                <a:solidFill>
                  <a:schemeClr val="tx1"/>
                </a:solidFill>
                <a:effectLst/>
                <a:latin typeface="+mn-lt"/>
                <a:ea typeface="+mn-ea"/>
                <a:cs typeface="+mn-cs"/>
              </a:rPr>
              <a:t>≥ 0.571.</a:t>
            </a:r>
          </a:p>
          <a:p>
            <a:endParaRPr lang="ru-RU" dirty="0"/>
          </a:p>
        </p:txBody>
      </p:sp>
      <p:sp>
        <p:nvSpPr>
          <p:cNvPr id="4" name="Номер слайда 3"/>
          <p:cNvSpPr>
            <a:spLocks noGrp="1"/>
          </p:cNvSpPr>
          <p:nvPr>
            <p:ph type="sldNum" sz="quarter" idx="5"/>
          </p:nvPr>
        </p:nvSpPr>
        <p:spPr/>
        <p:txBody>
          <a:bodyPr/>
          <a:lstStyle/>
          <a:p>
            <a:fld id="{619296D7-4A74-405D-A4AF-A58756E0D714}" type="slidenum">
              <a:rPr lang="ru-RU" smtClean="0"/>
              <a:t>29</a:t>
            </a:fld>
            <a:endParaRPr lang="ru-RU"/>
          </a:p>
        </p:txBody>
      </p:sp>
    </p:spTree>
    <p:extLst>
      <p:ext uri="{BB962C8B-B14F-4D97-AF65-F5344CB8AC3E}">
        <p14:creationId xmlns:p14="http://schemas.microsoft.com/office/powerpoint/2010/main" val="42049067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3.3. Сопоставление компонентного состава стратегий, сформированных у виртуальных игроков.</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Сопоставляли компонентный  состав стратегий, входящих в структуры знания пар виртуальных </a:t>
            </a:r>
            <a:r>
              <a:rPr lang="ru-RU" sz="1200" kern="1200" dirty="0" err="1">
                <a:solidFill>
                  <a:schemeClr val="tx1"/>
                </a:solidFill>
                <a:effectLst/>
                <a:latin typeface="+mn-lt"/>
                <a:ea typeface="+mn-ea"/>
                <a:cs typeface="+mn-cs"/>
              </a:rPr>
              <a:t>итроков</a:t>
            </a:r>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Для каждой пары виртуальных игроков составляли списки стратегий, в которых выделяли три группы:</a:t>
            </a:r>
          </a:p>
          <a:p>
            <a:r>
              <a:rPr lang="ru-RU" sz="1200" kern="1200" dirty="0">
                <a:solidFill>
                  <a:schemeClr val="tx1"/>
                </a:solidFill>
                <a:effectLst/>
                <a:latin typeface="+mn-lt"/>
                <a:ea typeface="+mn-ea"/>
                <a:cs typeface="+mn-cs"/>
              </a:rPr>
              <a:t>(1) стратегии с полностью общим составом компонентов;</a:t>
            </a:r>
          </a:p>
          <a:p>
            <a:r>
              <a:rPr lang="ru-RU" sz="1200" kern="1200" dirty="0">
                <a:solidFill>
                  <a:schemeClr val="tx1"/>
                </a:solidFill>
                <a:effectLst/>
                <a:latin typeface="+mn-lt"/>
                <a:ea typeface="+mn-ea"/>
                <a:cs typeface="+mn-cs"/>
              </a:rPr>
              <a:t>(2) стратегии с частично пересекающимся составом компонентов;</a:t>
            </a:r>
          </a:p>
          <a:p>
            <a:r>
              <a:rPr lang="ru-RU" sz="1200" kern="1200" dirty="0">
                <a:solidFill>
                  <a:schemeClr val="tx1"/>
                </a:solidFill>
                <a:effectLst/>
                <a:latin typeface="+mn-lt"/>
                <a:ea typeface="+mn-ea"/>
                <a:cs typeface="+mn-cs"/>
              </a:rPr>
              <a:t>(2) стратегии, компонентный состав которых полностью специфичен для данного виртуального игрока (стратегии с частичным сходством).</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 группе с высокой склонностью к </a:t>
            </a:r>
            <a:r>
              <a:rPr lang="ru-RU" sz="1200" kern="1200" dirty="0" err="1">
                <a:solidFill>
                  <a:schemeClr val="tx1"/>
                </a:solidFill>
                <a:effectLst/>
                <a:latin typeface="+mn-lt"/>
                <a:ea typeface="+mn-ea"/>
                <a:cs typeface="+mn-cs"/>
              </a:rPr>
              <a:t>диссоциативному</a:t>
            </a:r>
            <a:r>
              <a:rPr lang="ru-RU" sz="1200" kern="1200" dirty="0">
                <a:solidFill>
                  <a:schemeClr val="tx1"/>
                </a:solidFill>
                <a:effectLst/>
                <a:latin typeface="+mn-lt"/>
                <a:ea typeface="+mn-ea"/>
                <a:cs typeface="+mn-cs"/>
              </a:rPr>
              <a:t> поведению и глубины эффекта релаксации (группы 1 и 2) количество стратегий, общих для пары виртуальных игроков, варьировало от 1 до 7; у лиц с низкой выраженностью (группы 3 и 4) – от 3 до 12. Для специфических стратегий  в группах 1 и 2 размах составил 3 – 14, а в группах 3 и 4 – от 1 до 7. Для стратегий с частичным сходством размах в группах 1 и 2 составил 4 – 14,  а в группах 3 и 4 – от 10 до 23.</a:t>
            </a:r>
          </a:p>
          <a:p>
            <a:r>
              <a:rPr lang="ru-RU" sz="1200" kern="1200" dirty="0">
                <a:solidFill>
                  <a:schemeClr val="tx1"/>
                </a:solidFill>
                <a:effectLst/>
                <a:latin typeface="+mn-lt"/>
                <a:ea typeface="+mn-ea"/>
                <a:cs typeface="+mn-cs"/>
              </a:rPr>
              <a:t>Статистические оценки показали, что различия для всех вариантов сходства/несходства стратегий достоверны (точный критерий Манна-Уитни):</a:t>
            </a:r>
          </a:p>
          <a:p>
            <a:r>
              <a:rPr lang="ru-RU" sz="1200" kern="1200" dirty="0">
                <a:solidFill>
                  <a:schemeClr val="tx1"/>
                </a:solidFill>
                <a:effectLst/>
                <a:latin typeface="+mn-lt"/>
                <a:ea typeface="+mn-ea"/>
                <a:cs typeface="+mn-cs"/>
              </a:rPr>
              <a:t>для стратегий с полностью общим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-3.159,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0.001;</a:t>
            </a:r>
          </a:p>
          <a:p>
            <a:r>
              <a:rPr lang="ru-RU" sz="1200" kern="1200" dirty="0">
                <a:solidFill>
                  <a:schemeClr val="tx1"/>
                </a:solidFill>
                <a:effectLst/>
                <a:latin typeface="+mn-lt"/>
                <a:ea typeface="+mn-ea"/>
                <a:cs typeface="+mn-cs"/>
              </a:rPr>
              <a:t>для стратегий с частично пересекающимся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-3.655,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9.08*10</a:t>
            </a:r>
            <a:r>
              <a:rPr lang="ru-RU" sz="1200" kern="1200" baseline="30000" dirty="0">
                <a:solidFill>
                  <a:schemeClr val="tx1"/>
                </a:solidFill>
                <a:effectLst/>
                <a:latin typeface="+mn-lt"/>
                <a:ea typeface="+mn-ea"/>
                <a:cs typeface="+mn-cs"/>
              </a:rPr>
              <a:t>-5</a:t>
            </a:r>
            <a:r>
              <a:rPr lang="ru-RU" sz="1200" kern="1200" dirty="0">
                <a:solidFill>
                  <a:schemeClr val="tx1"/>
                </a:solidFill>
                <a:effectLst/>
                <a:latin typeface="+mn-lt"/>
                <a:ea typeface="+mn-ea"/>
                <a:cs typeface="+mn-cs"/>
              </a:rPr>
              <a:t>;</a:t>
            </a:r>
          </a:p>
          <a:p>
            <a:r>
              <a:rPr lang="ru-RU" sz="1200" kern="1200" dirty="0">
                <a:solidFill>
                  <a:schemeClr val="tx1"/>
                </a:solidFill>
                <a:effectLst/>
                <a:latin typeface="+mn-lt"/>
                <a:ea typeface="+mn-ea"/>
                <a:cs typeface="+mn-cs"/>
              </a:rPr>
              <a:t>для стратегий, компонентный состав которых полностью специфичен для данного виртуального игрока: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-2.441,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0.014.</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Сравнение количества стратегий, отнесенных к перечисленным трем группам для доминирующих и </a:t>
            </a:r>
            <a:r>
              <a:rPr lang="ru-RU" sz="1200" kern="1200" dirty="0" err="1">
                <a:solidFill>
                  <a:schemeClr val="tx1"/>
                </a:solidFill>
                <a:effectLst/>
                <a:latin typeface="+mn-lt"/>
                <a:ea typeface="+mn-ea"/>
                <a:cs typeface="+mn-cs"/>
              </a:rPr>
              <a:t>субдоминантных</a:t>
            </a:r>
            <a:r>
              <a:rPr lang="ru-RU" sz="1200" kern="1200" dirty="0">
                <a:solidFill>
                  <a:schemeClr val="tx1"/>
                </a:solidFill>
                <a:effectLst/>
                <a:latin typeface="+mn-lt"/>
                <a:ea typeface="+mn-ea"/>
                <a:cs typeface="+mn-cs"/>
              </a:rPr>
              <a:t> виртуальных игроков не выявило достоверных различий: точный тест Манна-Уитни, для всех сравнений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0.598, </a:t>
            </a:r>
            <a:r>
              <a:rPr lang="en-US" sz="1200" kern="1200" dirty="0">
                <a:solidFill>
                  <a:schemeClr val="tx1"/>
                </a:solidFill>
                <a:effectLst/>
                <a:latin typeface="+mn-lt"/>
                <a:ea typeface="+mn-ea"/>
                <a:cs typeface="+mn-cs"/>
              </a:rPr>
              <a:t>p </a:t>
            </a:r>
            <a:r>
              <a:rPr lang="ru-RU" sz="1200" kern="1200" dirty="0">
                <a:solidFill>
                  <a:schemeClr val="tx1"/>
                </a:solidFill>
                <a:effectLst/>
                <a:latin typeface="+mn-lt"/>
                <a:ea typeface="+mn-ea"/>
                <a:cs typeface="+mn-cs"/>
              </a:rPr>
              <a:t>≥ 0.571.</a:t>
            </a:r>
          </a:p>
          <a:p>
            <a:endParaRPr lang="ru-RU" dirty="0"/>
          </a:p>
        </p:txBody>
      </p:sp>
      <p:sp>
        <p:nvSpPr>
          <p:cNvPr id="4" name="Номер слайда 3"/>
          <p:cNvSpPr>
            <a:spLocks noGrp="1"/>
          </p:cNvSpPr>
          <p:nvPr>
            <p:ph type="sldNum" sz="quarter" idx="5"/>
          </p:nvPr>
        </p:nvSpPr>
        <p:spPr/>
        <p:txBody>
          <a:bodyPr/>
          <a:lstStyle/>
          <a:p>
            <a:fld id="{619296D7-4A74-405D-A4AF-A58756E0D714}" type="slidenum">
              <a:rPr lang="ru-RU" smtClean="0"/>
              <a:t>30</a:t>
            </a:fld>
            <a:endParaRPr lang="ru-RU"/>
          </a:p>
        </p:txBody>
      </p:sp>
    </p:spTree>
    <p:extLst>
      <p:ext uri="{BB962C8B-B14F-4D97-AF65-F5344CB8AC3E}">
        <p14:creationId xmlns:p14="http://schemas.microsoft.com/office/powerpoint/2010/main" val="1456397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3.3. Сопоставление компонентного состава стратегий, сформированных у виртуальных игроков.</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Сопоставляли компонентный  состав стратегий, входящих в структуры знания пар виртуальных </a:t>
            </a:r>
            <a:r>
              <a:rPr lang="ru-RU" sz="1200" kern="1200" dirty="0" err="1">
                <a:solidFill>
                  <a:schemeClr val="tx1"/>
                </a:solidFill>
                <a:effectLst/>
                <a:latin typeface="+mn-lt"/>
                <a:ea typeface="+mn-ea"/>
                <a:cs typeface="+mn-cs"/>
              </a:rPr>
              <a:t>итроков</a:t>
            </a:r>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Для каждой пары виртуальных игроков составляли списки стратегий, в которых выделяли три группы:</a:t>
            </a:r>
          </a:p>
          <a:p>
            <a:r>
              <a:rPr lang="ru-RU" sz="1200" kern="1200" dirty="0">
                <a:solidFill>
                  <a:schemeClr val="tx1"/>
                </a:solidFill>
                <a:effectLst/>
                <a:latin typeface="+mn-lt"/>
                <a:ea typeface="+mn-ea"/>
                <a:cs typeface="+mn-cs"/>
              </a:rPr>
              <a:t>(1) стратегии с полностью общим составом компонентов;</a:t>
            </a:r>
          </a:p>
          <a:p>
            <a:r>
              <a:rPr lang="ru-RU" sz="1200" kern="1200" dirty="0">
                <a:solidFill>
                  <a:schemeClr val="tx1"/>
                </a:solidFill>
                <a:effectLst/>
                <a:latin typeface="+mn-lt"/>
                <a:ea typeface="+mn-ea"/>
                <a:cs typeface="+mn-cs"/>
              </a:rPr>
              <a:t>(2) стратегии с частично пересекающимся составом компонентов;</a:t>
            </a:r>
          </a:p>
          <a:p>
            <a:r>
              <a:rPr lang="ru-RU" sz="1200" kern="1200" dirty="0">
                <a:solidFill>
                  <a:schemeClr val="tx1"/>
                </a:solidFill>
                <a:effectLst/>
                <a:latin typeface="+mn-lt"/>
                <a:ea typeface="+mn-ea"/>
                <a:cs typeface="+mn-cs"/>
              </a:rPr>
              <a:t>(2) стратегии, компонентный состав которых полностью специфичен для данного виртуального игрока (стратегии с частичным сходством).</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 группе с высокой склонностью к </a:t>
            </a:r>
            <a:r>
              <a:rPr lang="ru-RU" sz="1200" kern="1200" dirty="0" err="1">
                <a:solidFill>
                  <a:schemeClr val="tx1"/>
                </a:solidFill>
                <a:effectLst/>
                <a:latin typeface="+mn-lt"/>
                <a:ea typeface="+mn-ea"/>
                <a:cs typeface="+mn-cs"/>
              </a:rPr>
              <a:t>диссоциативному</a:t>
            </a:r>
            <a:r>
              <a:rPr lang="ru-RU" sz="1200" kern="1200" dirty="0">
                <a:solidFill>
                  <a:schemeClr val="tx1"/>
                </a:solidFill>
                <a:effectLst/>
                <a:latin typeface="+mn-lt"/>
                <a:ea typeface="+mn-ea"/>
                <a:cs typeface="+mn-cs"/>
              </a:rPr>
              <a:t> поведению и глубины эффекта релаксации (группы 1 и 2) количество стратегий, общих для пары виртуальных игроков, варьировало от 1 до 7; у лиц с низкой выраженностью (группы 3 и 4) – от 3 до 12. Для специфических стратегий  в группах 1 и 2 размах составил 3 – 14, а в группах 3 и 4 – от 1 до 7. Для стратегий с частичным сходством размах в группах 1 и 2 составил 4 – 14,  а в группах 3 и 4 – от 10 до 23.</a:t>
            </a:r>
          </a:p>
          <a:p>
            <a:r>
              <a:rPr lang="ru-RU" sz="1200" kern="1200" dirty="0">
                <a:solidFill>
                  <a:schemeClr val="tx1"/>
                </a:solidFill>
                <a:effectLst/>
                <a:latin typeface="+mn-lt"/>
                <a:ea typeface="+mn-ea"/>
                <a:cs typeface="+mn-cs"/>
              </a:rPr>
              <a:t>Статистические оценки показали, что различия для всех вариантов сходства/несходства стратегий достоверны (точный критерий Манна-Уитни):</a:t>
            </a:r>
          </a:p>
          <a:p>
            <a:r>
              <a:rPr lang="ru-RU" sz="1200" kern="1200" dirty="0">
                <a:solidFill>
                  <a:schemeClr val="tx1"/>
                </a:solidFill>
                <a:effectLst/>
                <a:latin typeface="+mn-lt"/>
                <a:ea typeface="+mn-ea"/>
                <a:cs typeface="+mn-cs"/>
              </a:rPr>
              <a:t>для стратегий с полностью общим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-3.159,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0.001;</a:t>
            </a:r>
          </a:p>
          <a:p>
            <a:r>
              <a:rPr lang="ru-RU" sz="1200" kern="1200" dirty="0">
                <a:solidFill>
                  <a:schemeClr val="tx1"/>
                </a:solidFill>
                <a:effectLst/>
                <a:latin typeface="+mn-lt"/>
                <a:ea typeface="+mn-ea"/>
                <a:cs typeface="+mn-cs"/>
              </a:rPr>
              <a:t>для стратегий с частично пересекающимся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-3.655,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9.08*10</a:t>
            </a:r>
            <a:r>
              <a:rPr lang="ru-RU" sz="1200" kern="1200" baseline="30000" dirty="0">
                <a:solidFill>
                  <a:schemeClr val="tx1"/>
                </a:solidFill>
                <a:effectLst/>
                <a:latin typeface="+mn-lt"/>
                <a:ea typeface="+mn-ea"/>
                <a:cs typeface="+mn-cs"/>
              </a:rPr>
              <a:t>-5</a:t>
            </a:r>
            <a:r>
              <a:rPr lang="ru-RU" sz="1200" kern="1200" dirty="0">
                <a:solidFill>
                  <a:schemeClr val="tx1"/>
                </a:solidFill>
                <a:effectLst/>
                <a:latin typeface="+mn-lt"/>
                <a:ea typeface="+mn-ea"/>
                <a:cs typeface="+mn-cs"/>
              </a:rPr>
              <a:t>;</a:t>
            </a:r>
          </a:p>
          <a:p>
            <a:r>
              <a:rPr lang="ru-RU" sz="1200" kern="1200" dirty="0">
                <a:solidFill>
                  <a:schemeClr val="tx1"/>
                </a:solidFill>
                <a:effectLst/>
                <a:latin typeface="+mn-lt"/>
                <a:ea typeface="+mn-ea"/>
                <a:cs typeface="+mn-cs"/>
              </a:rPr>
              <a:t>для стратегий, компонентный состав которых полностью специфичен для данного виртуального игрока: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-2.441,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0.014.</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Сравнение количества стратегий, отнесенных к перечисленным трем группам для доминирующих и </a:t>
            </a:r>
            <a:r>
              <a:rPr lang="ru-RU" sz="1200" kern="1200" dirty="0" err="1">
                <a:solidFill>
                  <a:schemeClr val="tx1"/>
                </a:solidFill>
                <a:effectLst/>
                <a:latin typeface="+mn-lt"/>
                <a:ea typeface="+mn-ea"/>
                <a:cs typeface="+mn-cs"/>
              </a:rPr>
              <a:t>субдоминантных</a:t>
            </a:r>
            <a:r>
              <a:rPr lang="ru-RU" sz="1200" kern="1200" dirty="0">
                <a:solidFill>
                  <a:schemeClr val="tx1"/>
                </a:solidFill>
                <a:effectLst/>
                <a:latin typeface="+mn-lt"/>
                <a:ea typeface="+mn-ea"/>
                <a:cs typeface="+mn-cs"/>
              </a:rPr>
              <a:t> виртуальных игроков не выявило достоверных различий: точный тест Манна-Уитни, для всех сравнений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0.598, </a:t>
            </a:r>
            <a:r>
              <a:rPr lang="en-US" sz="1200" kern="1200" dirty="0">
                <a:solidFill>
                  <a:schemeClr val="tx1"/>
                </a:solidFill>
                <a:effectLst/>
                <a:latin typeface="+mn-lt"/>
                <a:ea typeface="+mn-ea"/>
                <a:cs typeface="+mn-cs"/>
              </a:rPr>
              <a:t>p </a:t>
            </a:r>
            <a:r>
              <a:rPr lang="ru-RU" sz="1200" kern="1200" dirty="0">
                <a:solidFill>
                  <a:schemeClr val="tx1"/>
                </a:solidFill>
                <a:effectLst/>
                <a:latin typeface="+mn-lt"/>
                <a:ea typeface="+mn-ea"/>
                <a:cs typeface="+mn-cs"/>
              </a:rPr>
              <a:t>≥ 0.571.</a:t>
            </a:r>
          </a:p>
          <a:p>
            <a:endParaRPr lang="ru-RU" dirty="0"/>
          </a:p>
        </p:txBody>
      </p:sp>
      <p:sp>
        <p:nvSpPr>
          <p:cNvPr id="4" name="Номер слайда 3"/>
          <p:cNvSpPr>
            <a:spLocks noGrp="1"/>
          </p:cNvSpPr>
          <p:nvPr>
            <p:ph type="sldNum" sz="quarter" idx="5"/>
          </p:nvPr>
        </p:nvSpPr>
        <p:spPr/>
        <p:txBody>
          <a:bodyPr/>
          <a:lstStyle/>
          <a:p>
            <a:fld id="{619296D7-4A74-405D-A4AF-A58756E0D714}" type="slidenum">
              <a:rPr lang="ru-RU" smtClean="0"/>
              <a:t>4</a:t>
            </a:fld>
            <a:endParaRPr lang="ru-RU"/>
          </a:p>
        </p:txBody>
      </p:sp>
    </p:spTree>
    <p:extLst>
      <p:ext uri="{BB962C8B-B14F-4D97-AF65-F5344CB8AC3E}">
        <p14:creationId xmlns:p14="http://schemas.microsoft.com/office/powerpoint/2010/main" val="3287504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3.3. Сопоставление компонентного состава стратегий, сформированных у виртуальных игроков.</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Сопоставляли компонентный  состав стратегий, входящих в структуры знания пар виртуальных </a:t>
            </a:r>
            <a:r>
              <a:rPr lang="ru-RU" sz="1200" kern="1200" dirty="0" err="1">
                <a:solidFill>
                  <a:schemeClr val="tx1"/>
                </a:solidFill>
                <a:effectLst/>
                <a:latin typeface="+mn-lt"/>
                <a:ea typeface="+mn-ea"/>
                <a:cs typeface="+mn-cs"/>
              </a:rPr>
              <a:t>итроков</a:t>
            </a:r>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Для каждой пары виртуальных игроков составляли списки стратегий, в которых выделяли три группы:</a:t>
            </a:r>
          </a:p>
          <a:p>
            <a:r>
              <a:rPr lang="ru-RU" sz="1200" kern="1200" dirty="0">
                <a:solidFill>
                  <a:schemeClr val="tx1"/>
                </a:solidFill>
                <a:effectLst/>
                <a:latin typeface="+mn-lt"/>
                <a:ea typeface="+mn-ea"/>
                <a:cs typeface="+mn-cs"/>
              </a:rPr>
              <a:t>(1) стратегии с полностью общим составом компонентов;</a:t>
            </a:r>
          </a:p>
          <a:p>
            <a:r>
              <a:rPr lang="ru-RU" sz="1200" kern="1200" dirty="0">
                <a:solidFill>
                  <a:schemeClr val="tx1"/>
                </a:solidFill>
                <a:effectLst/>
                <a:latin typeface="+mn-lt"/>
                <a:ea typeface="+mn-ea"/>
                <a:cs typeface="+mn-cs"/>
              </a:rPr>
              <a:t>(2) стратегии с частично пересекающимся составом компонентов;</a:t>
            </a:r>
          </a:p>
          <a:p>
            <a:r>
              <a:rPr lang="ru-RU" sz="1200" kern="1200" dirty="0">
                <a:solidFill>
                  <a:schemeClr val="tx1"/>
                </a:solidFill>
                <a:effectLst/>
                <a:latin typeface="+mn-lt"/>
                <a:ea typeface="+mn-ea"/>
                <a:cs typeface="+mn-cs"/>
              </a:rPr>
              <a:t>(2) стратегии, компонентный состав которых полностью специфичен для данного виртуального игрока (стратегии с частичным сходством).</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 группе с высокой склонностью к </a:t>
            </a:r>
            <a:r>
              <a:rPr lang="ru-RU" sz="1200" kern="1200" dirty="0" err="1">
                <a:solidFill>
                  <a:schemeClr val="tx1"/>
                </a:solidFill>
                <a:effectLst/>
                <a:latin typeface="+mn-lt"/>
                <a:ea typeface="+mn-ea"/>
                <a:cs typeface="+mn-cs"/>
              </a:rPr>
              <a:t>диссоциативному</a:t>
            </a:r>
            <a:r>
              <a:rPr lang="ru-RU" sz="1200" kern="1200" dirty="0">
                <a:solidFill>
                  <a:schemeClr val="tx1"/>
                </a:solidFill>
                <a:effectLst/>
                <a:latin typeface="+mn-lt"/>
                <a:ea typeface="+mn-ea"/>
                <a:cs typeface="+mn-cs"/>
              </a:rPr>
              <a:t> поведению и глубины эффекта релаксации (группы 1 и 2) количество стратегий, общих для пары виртуальных игроков, варьировало от 1 до 7; у лиц с низкой выраженностью (группы 3 и 4) – от 3 до 12. Для специфических стратегий  в группах 1 и 2 размах составил 3 – 14, а в группах 3 и 4 – от 1 до 7. Для стратегий с частичным сходством размах в группах 1 и 2 составил 4 – 14,  а в группах 3 и 4 – от 10 до 23.</a:t>
            </a:r>
          </a:p>
          <a:p>
            <a:r>
              <a:rPr lang="ru-RU" sz="1200" kern="1200" dirty="0">
                <a:solidFill>
                  <a:schemeClr val="tx1"/>
                </a:solidFill>
                <a:effectLst/>
                <a:latin typeface="+mn-lt"/>
                <a:ea typeface="+mn-ea"/>
                <a:cs typeface="+mn-cs"/>
              </a:rPr>
              <a:t>Статистические оценки показали, что различия для всех вариантов сходства/несходства стратегий достоверны (точный критерий Манна-Уитни):</a:t>
            </a:r>
          </a:p>
          <a:p>
            <a:r>
              <a:rPr lang="ru-RU" sz="1200" kern="1200" dirty="0">
                <a:solidFill>
                  <a:schemeClr val="tx1"/>
                </a:solidFill>
                <a:effectLst/>
                <a:latin typeface="+mn-lt"/>
                <a:ea typeface="+mn-ea"/>
                <a:cs typeface="+mn-cs"/>
              </a:rPr>
              <a:t>для стратегий с полностью общим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-3.159,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0.001;</a:t>
            </a:r>
          </a:p>
          <a:p>
            <a:r>
              <a:rPr lang="ru-RU" sz="1200" kern="1200" dirty="0">
                <a:solidFill>
                  <a:schemeClr val="tx1"/>
                </a:solidFill>
                <a:effectLst/>
                <a:latin typeface="+mn-lt"/>
                <a:ea typeface="+mn-ea"/>
                <a:cs typeface="+mn-cs"/>
              </a:rPr>
              <a:t>для стратегий с частично пересекающимся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-3.655,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9.08*10</a:t>
            </a:r>
            <a:r>
              <a:rPr lang="ru-RU" sz="1200" kern="1200" baseline="30000" dirty="0">
                <a:solidFill>
                  <a:schemeClr val="tx1"/>
                </a:solidFill>
                <a:effectLst/>
                <a:latin typeface="+mn-lt"/>
                <a:ea typeface="+mn-ea"/>
                <a:cs typeface="+mn-cs"/>
              </a:rPr>
              <a:t>-5</a:t>
            </a:r>
            <a:r>
              <a:rPr lang="ru-RU" sz="1200" kern="1200" dirty="0">
                <a:solidFill>
                  <a:schemeClr val="tx1"/>
                </a:solidFill>
                <a:effectLst/>
                <a:latin typeface="+mn-lt"/>
                <a:ea typeface="+mn-ea"/>
                <a:cs typeface="+mn-cs"/>
              </a:rPr>
              <a:t>;</a:t>
            </a:r>
          </a:p>
          <a:p>
            <a:r>
              <a:rPr lang="ru-RU" sz="1200" kern="1200" dirty="0">
                <a:solidFill>
                  <a:schemeClr val="tx1"/>
                </a:solidFill>
                <a:effectLst/>
                <a:latin typeface="+mn-lt"/>
                <a:ea typeface="+mn-ea"/>
                <a:cs typeface="+mn-cs"/>
              </a:rPr>
              <a:t>для стратегий, компонентный состав которых полностью специфичен для данного виртуального игрока: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-2.441,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0.014.</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Сравнение количества стратегий, отнесенных к перечисленным трем группам для доминирующих и </a:t>
            </a:r>
            <a:r>
              <a:rPr lang="ru-RU" sz="1200" kern="1200" dirty="0" err="1">
                <a:solidFill>
                  <a:schemeClr val="tx1"/>
                </a:solidFill>
                <a:effectLst/>
                <a:latin typeface="+mn-lt"/>
                <a:ea typeface="+mn-ea"/>
                <a:cs typeface="+mn-cs"/>
              </a:rPr>
              <a:t>субдоминантных</a:t>
            </a:r>
            <a:r>
              <a:rPr lang="ru-RU" sz="1200" kern="1200" dirty="0">
                <a:solidFill>
                  <a:schemeClr val="tx1"/>
                </a:solidFill>
                <a:effectLst/>
                <a:latin typeface="+mn-lt"/>
                <a:ea typeface="+mn-ea"/>
                <a:cs typeface="+mn-cs"/>
              </a:rPr>
              <a:t> виртуальных игроков не выявило достоверных различий: точный тест Манна-Уитни, для всех сравнений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0.598, </a:t>
            </a:r>
            <a:r>
              <a:rPr lang="en-US" sz="1200" kern="1200" dirty="0">
                <a:solidFill>
                  <a:schemeClr val="tx1"/>
                </a:solidFill>
                <a:effectLst/>
                <a:latin typeface="+mn-lt"/>
                <a:ea typeface="+mn-ea"/>
                <a:cs typeface="+mn-cs"/>
              </a:rPr>
              <a:t>p </a:t>
            </a:r>
            <a:r>
              <a:rPr lang="ru-RU" sz="1200" kern="1200" dirty="0">
                <a:solidFill>
                  <a:schemeClr val="tx1"/>
                </a:solidFill>
                <a:effectLst/>
                <a:latin typeface="+mn-lt"/>
                <a:ea typeface="+mn-ea"/>
                <a:cs typeface="+mn-cs"/>
              </a:rPr>
              <a:t>≥ 0.571.</a:t>
            </a:r>
          </a:p>
          <a:p>
            <a:endParaRPr lang="ru-RU" dirty="0"/>
          </a:p>
        </p:txBody>
      </p:sp>
      <p:sp>
        <p:nvSpPr>
          <p:cNvPr id="4" name="Номер слайда 3"/>
          <p:cNvSpPr>
            <a:spLocks noGrp="1"/>
          </p:cNvSpPr>
          <p:nvPr>
            <p:ph type="sldNum" sz="quarter" idx="5"/>
          </p:nvPr>
        </p:nvSpPr>
        <p:spPr/>
        <p:txBody>
          <a:bodyPr/>
          <a:lstStyle/>
          <a:p>
            <a:fld id="{619296D7-4A74-405D-A4AF-A58756E0D714}" type="slidenum">
              <a:rPr lang="ru-RU" smtClean="0"/>
              <a:t>31</a:t>
            </a:fld>
            <a:endParaRPr lang="ru-RU"/>
          </a:p>
        </p:txBody>
      </p:sp>
    </p:spTree>
    <p:extLst>
      <p:ext uri="{BB962C8B-B14F-4D97-AF65-F5344CB8AC3E}">
        <p14:creationId xmlns:p14="http://schemas.microsoft.com/office/powerpoint/2010/main" val="40648986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3.3. Сопоставление компонентного состава стратегий, сформированных у виртуальных игроков.</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Сопоставляли компонентный  состав стратегий, входящих в структуры знания пар виртуальных </a:t>
            </a:r>
            <a:r>
              <a:rPr lang="ru-RU" sz="1200" kern="1200" dirty="0" err="1">
                <a:solidFill>
                  <a:schemeClr val="tx1"/>
                </a:solidFill>
                <a:effectLst/>
                <a:latin typeface="+mn-lt"/>
                <a:ea typeface="+mn-ea"/>
                <a:cs typeface="+mn-cs"/>
              </a:rPr>
              <a:t>итроков</a:t>
            </a:r>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Для каждой пары виртуальных игроков составляли списки стратегий, в которых выделяли три группы:</a:t>
            </a:r>
          </a:p>
          <a:p>
            <a:r>
              <a:rPr lang="ru-RU" sz="1200" kern="1200" dirty="0">
                <a:solidFill>
                  <a:schemeClr val="tx1"/>
                </a:solidFill>
                <a:effectLst/>
                <a:latin typeface="+mn-lt"/>
                <a:ea typeface="+mn-ea"/>
                <a:cs typeface="+mn-cs"/>
              </a:rPr>
              <a:t>(1) стратегии с полностью общим составом компонентов;</a:t>
            </a:r>
          </a:p>
          <a:p>
            <a:r>
              <a:rPr lang="ru-RU" sz="1200" kern="1200" dirty="0">
                <a:solidFill>
                  <a:schemeClr val="tx1"/>
                </a:solidFill>
                <a:effectLst/>
                <a:latin typeface="+mn-lt"/>
                <a:ea typeface="+mn-ea"/>
                <a:cs typeface="+mn-cs"/>
              </a:rPr>
              <a:t>(2) стратегии с частично пересекающимся составом компонентов;</a:t>
            </a:r>
          </a:p>
          <a:p>
            <a:r>
              <a:rPr lang="ru-RU" sz="1200" kern="1200" dirty="0">
                <a:solidFill>
                  <a:schemeClr val="tx1"/>
                </a:solidFill>
                <a:effectLst/>
                <a:latin typeface="+mn-lt"/>
                <a:ea typeface="+mn-ea"/>
                <a:cs typeface="+mn-cs"/>
              </a:rPr>
              <a:t>(2) стратегии, компонентный состав которых полностью специфичен для данного виртуального игрока (стратегии с частичным сходством).</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 группе с высокой склонностью к </a:t>
            </a:r>
            <a:r>
              <a:rPr lang="ru-RU" sz="1200" kern="1200" dirty="0" err="1">
                <a:solidFill>
                  <a:schemeClr val="tx1"/>
                </a:solidFill>
                <a:effectLst/>
                <a:latin typeface="+mn-lt"/>
                <a:ea typeface="+mn-ea"/>
                <a:cs typeface="+mn-cs"/>
              </a:rPr>
              <a:t>диссоциативному</a:t>
            </a:r>
            <a:r>
              <a:rPr lang="ru-RU" sz="1200" kern="1200" dirty="0">
                <a:solidFill>
                  <a:schemeClr val="tx1"/>
                </a:solidFill>
                <a:effectLst/>
                <a:latin typeface="+mn-lt"/>
                <a:ea typeface="+mn-ea"/>
                <a:cs typeface="+mn-cs"/>
              </a:rPr>
              <a:t> поведению и глубины эффекта релаксации (группы 1 и 2) количество стратегий, общих для пары виртуальных игроков, варьировало от 1 до 7; у лиц с низкой выраженностью (группы 3 и 4) – от 3 до 12. Для специфических стратегий  в группах 1 и 2 размах составил 3 – 14, а в группах 3 и 4 – от 1 до 7. Для стратегий с частичным сходством размах в группах 1 и 2 составил 4 – 14,  а в группах 3 и 4 – от 10 до 23.</a:t>
            </a:r>
          </a:p>
          <a:p>
            <a:r>
              <a:rPr lang="ru-RU" sz="1200" kern="1200" dirty="0">
                <a:solidFill>
                  <a:schemeClr val="tx1"/>
                </a:solidFill>
                <a:effectLst/>
                <a:latin typeface="+mn-lt"/>
                <a:ea typeface="+mn-ea"/>
                <a:cs typeface="+mn-cs"/>
              </a:rPr>
              <a:t>Статистические оценки показали, что различия для всех вариантов сходства/несходства стратегий достоверны (точный критерий Манна-Уитни):</a:t>
            </a:r>
          </a:p>
          <a:p>
            <a:r>
              <a:rPr lang="ru-RU" sz="1200" kern="1200" dirty="0">
                <a:solidFill>
                  <a:schemeClr val="tx1"/>
                </a:solidFill>
                <a:effectLst/>
                <a:latin typeface="+mn-lt"/>
                <a:ea typeface="+mn-ea"/>
                <a:cs typeface="+mn-cs"/>
              </a:rPr>
              <a:t>для стратегий с полностью общим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-3.159,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0.001;</a:t>
            </a:r>
          </a:p>
          <a:p>
            <a:r>
              <a:rPr lang="ru-RU" sz="1200" kern="1200" dirty="0">
                <a:solidFill>
                  <a:schemeClr val="tx1"/>
                </a:solidFill>
                <a:effectLst/>
                <a:latin typeface="+mn-lt"/>
                <a:ea typeface="+mn-ea"/>
                <a:cs typeface="+mn-cs"/>
              </a:rPr>
              <a:t>для стратегий с частично пересекающимся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-3.655,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9.08*10</a:t>
            </a:r>
            <a:r>
              <a:rPr lang="ru-RU" sz="1200" kern="1200" baseline="30000" dirty="0">
                <a:solidFill>
                  <a:schemeClr val="tx1"/>
                </a:solidFill>
                <a:effectLst/>
                <a:latin typeface="+mn-lt"/>
                <a:ea typeface="+mn-ea"/>
                <a:cs typeface="+mn-cs"/>
              </a:rPr>
              <a:t>-5</a:t>
            </a:r>
            <a:r>
              <a:rPr lang="ru-RU" sz="1200" kern="1200" dirty="0">
                <a:solidFill>
                  <a:schemeClr val="tx1"/>
                </a:solidFill>
                <a:effectLst/>
                <a:latin typeface="+mn-lt"/>
                <a:ea typeface="+mn-ea"/>
                <a:cs typeface="+mn-cs"/>
              </a:rPr>
              <a:t>;</a:t>
            </a:r>
          </a:p>
          <a:p>
            <a:r>
              <a:rPr lang="ru-RU" sz="1200" kern="1200" dirty="0">
                <a:solidFill>
                  <a:schemeClr val="tx1"/>
                </a:solidFill>
                <a:effectLst/>
                <a:latin typeface="+mn-lt"/>
                <a:ea typeface="+mn-ea"/>
                <a:cs typeface="+mn-cs"/>
              </a:rPr>
              <a:t>для стратегий, компонентный состав которых полностью специфичен для данного виртуального игрока: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-2.441,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0.014.</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Сравнение количества стратегий, отнесенных к перечисленным трем группам для доминирующих и </a:t>
            </a:r>
            <a:r>
              <a:rPr lang="ru-RU" sz="1200" kern="1200" dirty="0" err="1">
                <a:solidFill>
                  <a:schemeClr val="tx1"/>
                </a:solidFill>
                <a:effectLst/>
                <a:latin typeface="+mn-lt"/>
                <a:ea typeface="+mn-ea"/>
                <a:cs typeface="+mn-cs"/>
              </a:rPr>
              <a:t>субдоминантных</a:t>
            </a:r>
            <a:r>
              <a:rPr lang="ru-RU" sz="1200" kern="1200" dirty="0">
                <a:solidFill>
                  <a:schemeClr val="tx1"/>
                </a:solidFill>
                <a:effectLst/>
                <a:latin typeface="+mn-lt"/>
                <a:ea typeface="+mn-ea"/>
                <a:cs typeface="+mn-cs"/>
              </a:rPr>
              <a:t> виртуальных игроков не выявило достоверных различий: точный тест Манна-Уитни, для всех сравнений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0.598, </a:t>
            </a:r>
            <a:r>
              <a:rPr lang="en-US" sz="1200" kern="1200" dirty="0">
                <a:solidFill>
                  <a:schemeClr val="tx1"/>
                </a:solidFill>
                <a:effectLst/>
                <a:latin typeface="+mn-lt"/>
                <a:ea typeface="+mn-ea"/>
                <a:cs typeface="+mn-cs"/>
              </a:rPr>
              <a:t>p </a:t>
            </a:r>
            <a:r>
              <a:rPr lang="ru-RU" sz="1200" kern="1200" dirty="0">
                <a:solidFill>
                  <a:schemeClr val="tx1"/>
                </a:solidFill>
                <a:effectLst/>
                <a:latin typeface="+mn-lt"/>
                <a:ea typeface="+mn-ea"/>
                <a:cs typeface="+mn-cs"/>
              </a:rPr>
              <a:t>≥ 0.571.</a:t>
            </a:r>
          </a:p>
          <a:p>
            <a:endParaRPr lang="ru-RU" dirty="0"/>
          </a:p>
        </p:txBody>
      </p:sp>
      <p:sp>
        <p:nvSpPr>
          <p:cNvPr id="4" name="Номер слайда 3"/>
          <p:cNvSpPr>
            <a:spLocks noGrp="1"/>
          </p:cNvSpPr>
          <p:nvPr>
            <p:ph type="sldNum" sz="quarter" idx="5"/>
          </p:nvPr>
        </p:nvSpPr>
        <p:spPr/>
        <p:txBody>
          <a:bodyPr/>
          <a:lstStyle/>
          <a:p>
            <a:fld id="{619296D7-4A74-405D-A4AF-A58756E0D714}" type="slidenum">
              <a:rPr lang="ru-RU" smtClean="0"/>
              <a:t>32</a:t>
            </a:fld>
            <a:endParaRPr lang="ru-RU"/>
          </a:p>
        </p:txBody>
      </p:sp>
    </p:spTree>
    <p:extLst>
      <p:ext uri="{BB962C8B-B14F-4D97-AF65-F5344CB8AC3E}">
        <p14:creationId xmlns:p14="http://schemas.microsoft.com/office/powerpoint/2010/main" val="14580137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3.3. Сопоставление компонентного состава стратегий, сформированных у виртуальных игроков.</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Сопоставляли компонентный  состав стратегий, входящих в структуры знания пар виртуальных </a:t>
            </a:r>
            <a:r>
              <a:rPr lang="ru-RU" sz="1200" kern="1200" dirty="0" err="1">
                <a:solidFill>
                  <a:schemeClr val="tx1"/>
                </a:solidFill>
                <a:effectLst/>
                <a:latin typeface="+mn-lt"/>
                <a:ea typeface="+mn-ea"/>
                <a:cs typeface="+mn-cs"/>
              </a:rPr>
              <a:t>итроков</a:t>
            </a:r>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Для каждой пары виртуальных игроков составляли списки стратегий, в которых выделяли три группы:</a:t>
            </a:r>
          </a:p>
          <a:p>
            <a:r>
              <a:rPr lang="ru-RU" sz="1200" kern="1200" dirty="0">
                <a:solidFill>
                  <a:schemeClr val="tx1"/>
                </a:solidFill>
                <a:effectLst/>
                <a:latin typeface="+mn-lt"/>
                <a:ea typeface="+mn-ea"/>
                <a:cs typeface="+mn-cs"/>
              </a:rPr>
              <a:t>(1) стратегии с полностью общим составом компонентов;</a:t>
            </a:r>
          </a:p>
          <a:p>
            <a:r>
              <a:rPr lang="ru-RU" sz="1200" kern="1200" dirty="0">
                <a:solidFill>
                  <a:schemeClr val="tx1"/>
                </a:solidFill>
                <a:effectLst/>
                <a:latin typeface="+mn-lt"/>
                <a:ea typeface="+mn-ea"/>
                <a:cs typeface="+mn-cs"/>
              </a:rPr>
              <a:t>(2) стратегии с частично пересекающимся составом компонентов;</a:t>
            </a:r>
          </a:p>
          <a:p>
            <a:r>
              <a:rPr lang="ru-RU" sz="1200" kern="1200" dirty="0">
                <a:solidFill>
                  <a:schemeClr val="tx1"/>
                </a:solidFill>
                <a:effectLst/>
                <a:latin typeface="+mn-lt"/>
                <a:ea typeface="+mn-ea"/>
                <a:cs typeface="+mn-cs"/>
              </a:rPr>
              <a:t>(2) стратегии, компонентный состав которых полностью специфичен для данного виртуального игрока (стратегии с частичным сходством).</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 группе с высокой склонностью к </a:t>
            </a:r>
            <a:r>
              <a:rPr lang="ru-RU" sz="1200" kern="1200" dirty="0" err="1">
                <a:solidFill>
                  <a:schemeClr val="tx1"/>
                </a:solidFill>
                <a:effectLst/>
                <a:latin typeface="+mn-lt"/>
                <a:ea typeface="+mn-ea"/>
                <a:cs typeface="+mn-cs"/>
              </a:rPr>
              <a:t>диссоциативному</a:t>
            </a:r>
            <a:r>
              <a:rPr lang="ru-RU" sz="1200" kern="1200" dirty="0">
                <a:solidFill>
                  <a:schemeClr val="tx1"/>
                </a:solidFill>
                <a:effectLst/>
                <a:latin typeface="+mn-lt"/>
                <a:ea typeface="+mn-ea"/>
                <a:cs typeface="+mn-cs"/>
              </a:rPr>
              <a:t> поведению и глубины эффекта релаксации (группы 1 и 2) количество стратегий, общих для пары виртуальных игроков, варьировало от 1 до 7; у лиц с низкой выраженностью (группы 3 и 4) – от 3 до 12. Для специфических стратегий  в группах 1 и 2 размах составил 3 – 14, а в группах 3 и 4 – от 1 до 7. Для стратегий с частичным сходством размах в группах 1 и 2 составил 4 – 14,  а в группах 3 и 4 – от 10 до 23.</a:t>
            </a:r>
          </a:p>
          <a:p>
            <a:r>
              <a:rPr lang="ru-RU" sz="1200" kern="1200" dirty="0">
                <a:solidFill>
                  <a:schemeClr val="tx1"/>
                </a:solidFill>
                <a:effectLst/>
                <a:latin typeface="+mn-lt"/>
                <a:ea typeface="+mn-ea"/>
                <a:cs typeface="+mn-cs"/>
              </a:rPr>
              <a:t>Статистические оценки показали, что различия для всех вариантов сходства/несходства стратегий достоверны (точный критерий Манна-Уитни):</a:t>
            </a:r>
          </a:p>
          <a:p>
            <a:r>
              <a:rPr lang="ru-RU" sz="1200" kern="1200" dirty="0">
                <a:solidFill>
                  <a:schemeClr val="tx1"/>
                </a:solidFill>
                <a:effectLst/>
                <a:latin typeface="+mn-lt"/>
                <a:ea typeface="+mn-ea"/>
                <a:cs typeface="+mn-cs"/>
              </a:rPr>
              <a:t>для стратегий с полностью общим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-3.159,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0.001;</a:t>
            </a:r>
          </a:p>
          <a:p>
            <a:r>
              <a:rPr lang="ru-RU" sz="1200" kern="1200" dirty="0">
                <a:solidFill>
                  <a:schemeClr val="tx1"/>
                </a:solidFill>
                <a:effectLst/>
                <a:latin typeface="+mn-lt"/>
                <a:ea typeface="+mn-ea"/>
                <a:cs typeface="+mn-cs"/>
              </a:rPr>
              <a:t>для стратегий с частично пересекающимся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-3.655,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9.08*10</a:t>
            </a:r>
            <a:r>
              <a:rPr lang="ru-RU" sz="1200" kern="1200" baseline="30000" dirty="0">
                <a:solidFill>
                  <a:schemeClr val="tx1"/>
                </a:solidFill>
                <a:effectLst/>
                <a:latin typeface="+mn-lt"/>
                <a:ea typeface="+mn-ea"/>
                <a:cs typeface="+mn-cs"/>
              </a:rPr>
              <a:t>-5</a:t>
            </a:r>
            <a:r>
              <a:rPr lang="ru-RU" sz="1200" kern="1200" dirty="0">
                <a:solidFill>
                  <a:schemeClr val="tx1"/>
                </a:solidFill>
                <a:effectLst/>
                <a:latin typeface="+mn-lt"/>
                <a:ea typeface="+mn-ea"/>
                <a:cs typeface="+mn-cs"/>
              </a:rPr>
              <a:t>;</a:t>
            </a:r>
          </a:p>
          <a:p>
            <a:r>
              <a:rPr lang="ru-RU" sz="1200" kern="1200" dirty="0">
                <a:solidFill>
                  <a:schemeClr val="tx1"/>
                </a:solidFill>
                <a:effectLst/>
                <a:latin typeface="+mn-lt"/>
                <a:ea typeface="+mn-ea"/>
                <a:cs typeface="+mn-cs"/>
              </a:rPr>
              <a:t>для стратегий, компонентный состав которых полностью специфичен для данного виртуального игрока: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-2.441,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0.014.</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Сравнение количества стратегий, отнесенных к перечисленным трем группам для доминирующих и </a:t>
            </a:r>
            <a:r>
              <a:rPr lang="ru-RU" sz="1200" kern="1200" dirty="0" err="1">
                <a:solidFill>
                  <a:schemeClr val="tx1"/>
                </a:solidFill>
                <a:effectLst/>
                <a:latin typeface="+mn-lt"/>
                <a:ea typeface="+mn-ea"/>
                <a:cs typeface="+mn-cs"/>
              </a:rPr>
              <a:t>субдоминантных</a:t>
            </a:r>
            <a:r>
              <a:rPr lang="ru-RU" sz="1200" kern="1200" dirty="0">
                <a:solidFill>
                  <a:schemeClr val="tx1"/>
                </a:solidFill>
                <a:effectLst/>
                <a:latin typeface="+mn-lt"/>
                <a:ea typeface="+mn-ea"/>
                <a:cs typeface="+mn-cs"/>
              </a:rPr>
              <a:t> виртуальных игроков не выявило достоверных различий: точный тест Манна-Уитни, для всех сравнений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0.598, </a:t>
            </a:r>
            <a:r>
              <a:rPr lang="en-US" sz="1200" kern="1200" dirty="0">
                <a:solidFill>
                  <a:schemeClr val="tx1"/>
                </a:solidFill>
                <a:effectLst/>
                <a:latin typeface="+mn-lt"/>
                <a:ea typeface="+mn-ea"/>
                <a:cs typeface="+mn-cs"/>
              </a:rPr>
              <a:t>p </a:t>
            </a:r>
            <a:r>
              <a:rPr lang="ru-RU" sz="1200" kern="1200" dirty="0">
                <a:solidFill>
                  <a:schemeClr val="tx1"/>
                </a:solidFill>
                <a:effectLst/>
                <a:latin typeface="+mn-lt"/>
                <a:ea typeface="+mn-ea"/>
                <a:cs typeface="+mn-cs"/>
              </a:rPr>
              <a:t>≥ 0.571.</a:t>
            </a:r>
          </a:p>
          <a:p>
            <a:endParaRPr lang="ru-RU" dirty="0"/>
          </a:p>
        </p:txBody>
      </p:sp>
      <p:sp>
        <p:nvSpPr>
          <p:cNvPr id="4" name="Номер слайда 3"/>
          <p:cNvSpPr>
            <a:spLocks noGrp="1"/>
          </p:cNvSpPr>
          <p:nvPr>
            <p:ph type="sldNum" sz="quarter" idx="5"/>
          </p:nvPr>
        </p:nvSpPr>
        <p:spPr/>
        <p:txBody>
          <a:bodyPr/>
          <a:lstStyle/>
          <a:p>
            <a:fld id="{619296D7-4A74-405D-A4AF-A58756E0D714}" type="slidenum">
              <a:rPr lang="ru-RU" smtClean="0"/>
              <a:t>33</a:t>
            </a:fld>
            <a:endParaRPr lang="ru-RU"/>
          </a:p>
        </p:txBody>
      </p:sp>
    </p:spTree>
    <p:extLst>
      <p:ext uri="{BB962C8B-B14F-4D97-AF65-F5344CB8AC3E}">
        <p14:creationId xmlns:p14="http://schemas.microsoft.com/office/powerpoint/2010/main" val="4202064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3.3. Сопоставление компонентного состава стратегий, сформированных у виртуальных игроков.</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Сопоставляли компонентный  состав стратегий, входящих в структуры знания пар виртуальных </a:t>
            </a:r>
            <a:r>
              <a:rPr lang="ru-RU" sz="1200" kern="1200" dirty="0" err="1">
                <a:solidFill>
                  <a:schemeClr val="tx1"/>
                </a:solidFill>
                <a:effectLst/>
                <a:latin typeface="+mn-lt"/>
                <a:ea typeface="+mn-ea"/>
                <a:cs typeface="+mn-cs"/>
              </a:rPr>
              <a:t>итроков</a:t>
            </a:r>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Для каждой пары виртуальных игроков составляли списки стратегий, в которых выделяли три группы:</a:t>
            </a:r>
          </a:p>
          <a:p>
            <a:r>
              <a:rPr lang="ru-RU" sz="1200" kern="1200" dirty="0">
                <a:solidFill>
                  <a:schemeClr val="tx1"/>
                </a:solidFill>
                <a:effectLst/>
                <a:latin typeface="+mn-lt"/>
                <a:ea typeface="+mn-ea"/>
                <a:cs typeface="+mn-cs"/>
              </a:rPr>
              <a:t>(1) стратегии с полностью общим составом компонентов;</a:t>
            </a:r>
          </a:p>
          <a:p>
            <a:r>
              <a:rPr lang="ru-RU" sz="1200" kern="1200" dirty="0">
                <a:solidFill>
                  <a:schemeClr val="tx1"/>
                </a:solidFill>
                <a:effectLst/>
                <a:latin typeface="+mn-lt"/>
                <a:ea typeface="+mn-ea"/>
                <a:cs typeface="+mn-cs"/>
              </a:rPr>
              <a:t>(2) стратегии с частично пересекающимся составом компонентов;</a:t>
            </a:r>
          </a:p>
          <a:p>
            <a:r>
              <a:rPr lang="ru-RU" sz="1200" kern="1200" dirty="0">
                <a:solidFill>
                  <a:schemeClr val="tx1"/>
                </a:solidFill>
                <a:effectLst/>
                <a:latin typeface="+mn-lt"/>
                <a:ea typeface="+mn-ea"/>
                <a:cs typeface="+mn-cs"/>
              </a:rPr>
              <a:t>(2) стратегии, компонентный состав которых полностью специфичен для данного виртуального игрока (стратегии с частичным сходством).</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 группе с высокой склонностью к </a:t>
            </a:r>
            <a:r>
              <a:rPr lang="ru-RU" sz="1200" kern="1200" dirty="0" err="1">
                <a:solidFill>
                  <a:schemeClr val="tx1"/>
                </a:solidFill>
                <a:effectLst/>
                <a:latin typeface="+mn-lt"/>
                <a:ea typeface="+mn-ea"/>
                <a:cs typeface="+mn-cs"/>
              </a:rPr>
              <a:t>диссоциативному</a:t>
            </a:r>
            <a:r>
              <a:rPr lang="ru-RU" sz="1200" kern="1200" dirty="0">
                <a:solidFill>
                  <a:schemeClr val="tx1"/>
                </a:solidFill>
                <a:effectLst/>
                <a:latin typeface="+mn-lt"/>
                <a:ea typeface="+mn-ea"/>
                <a:cs typeface="+mn-cs"/>
              </a:rPr>
              <a:t> поведению и глубины эффекта релаксации (группы 1 и 2) количество стратегий, общих для пары виртуальных игроков, варьировало от 1 до 7; у лиц с низкой выраженностью (группы 3 и 4) – от 3 до 12. Для специфических стратегий  в группах 1 и 2 размах составил 3 – 14, а в группах 3 и 4 – от 1 до 7. Для стратегий с частичным сходством размах в группах 1 и 2 составил 4 – 14,  а в группах 3 и 4 – от 10 до 23.</a:t>
            </a:r>
          </a:p>
          <a:p>
            <a:r>
              <a:rPr lang="ru-RU" sz="1200" kern="1200" dirty="0">
                <a:solidFill>
                  <a:schemeClr val="tx1"/>
                </a:solidFill>
                <a:effectLst/>
                <a:latin typeface="+mn-lt"/>
                <a:ea typeface="+mn-ea"/>
                <a:cs typeface="+mn-cs"/>
              </a:rPr>
              <a:t>Статистические оценки показали, что различия для всех вариантов сходства/несходства стратегий достоверны (точный критерий Манна-Уитни):</a:t>
            </a:r>
          </a:p>
          <a:p>
            <a:r>
              <a:rPr lang="ru-RU" sz="1200" kern="1200" dirty="0">
                <a:solidFill>
                  <a:schemeClr val="tx1"/>
                </a:solidFill>
                <a:effectLst/>
                <a:latin typeface="+mn-lt"/>
                <a:ea typeface="+mn-ea"/>
                <a:cs typeface="+mn-cs"/>
              </a:rPr>
              <a:t>для стратегий с полностью общим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-3.159,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0.001;</a:t>
            </a:r>
          </a:p>
          <a:p>
            <a:r>
              <a:rPr lang="ru-RU" sz="1200" kern="1200" dirty="0">
                <a:solidFill>
                  <a:schemeClr val="tx1"/>
                </a:solidFill>
                <a:effectLst/>
                <a:latin typeface="+mn-lt"/>
                <a:ea typeface="+mn-ea"/>
                <a:cs typeface="+mn-cs"/>
              </a:rPr>
              <a:t>для стратегий с частично пересекающимся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-3.655,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9.08*10</a:t>
            </a:r>
            <a:r>
              <a:rPr lang="ru-RU" sz="1200" kern="1200" baseline="30000" dirty="0">
                <a:solidFill>
                  <a:schemeClr val="tx1"/>
                </a:solidFill>
                <a:effectLst/>
                <a:latin typeface="+mn-lt"/>
                <a:ea typeface="+mn-ea"/>
                <a:cs typeface="+mn-cs"/>
              </a:rPr>
              <a:t>-5</a:t>
            </a:r>
            <a:r>
              <a:rPr lang="ru-RU" sz="1200" kern="1200" dirty="0">
                <a:solidFill>
                  <a:schemeClr val="tx1"/>
                </a:solidFill>
                <a:effectLst/>
                <a:latin typeface="+mn-lt"/>
                <a:ea typeface="+mn-ea"/>
                <a:cs typeface="+mn-cs"/>
              </a:rPr>
              <a:t>;</a:t>
            </a:r>
          </a:p>
          <a:p>
            <a:r>
              <a:rPr lang="ru-RU" sz="1200" kern="1200" dirty="0">
                <a:solidFill>
                  <a:schemeClr val="tx1"/>
                </a:solidFill>
                <a:effectLst/>
                <a:latin typeface="+mn-lt"/>
                <a:ea typeface="+mn-ea"/>
                <a:cs typeface="+mn-cs"/>
              </a:rPr>
              <a:t>для стратегий, компонентный состав которых полностью специфичен для данного виртуального игрока: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-2.441,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0.014.</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Сравнение количества стратегий, отнесенных к перечисленным трем группам для доминирующих и </a:t>
            </a:r>
            <a:r>
              <a:rPr lang="ru-RU" sz="1200" kern="1200" dirty="0" err="1">
                <a:solidFill>
                  <a:schemeClr val="tx1"/>
                </a:solidFill>
                <a:effectLst/>
                <a:latin typeface="+mn-lt"/>
                <a:ea typeface="+mn-ea"/>
                <a:cs typeface="+mn-cs"/>
              </a:rPr>
              <a:t>субдоминантных</a:t>
            </a:r>
            <a:r>
              <a:rPr lang="ru-RU" sz="1200" kern="1200" dirty="0">
                <a:solidFill>
                  <a:schemeClr val="tx1"/>
                </a:solidFill>
                <a:effectLst/>
                <a:latin typeface="+mn-lt"/>
                <a:ea typeface="+mn-ea"/>
                <a:cs typeface="+mn-cs"/>
              </a:rPr>
              <a:t> виртуальных игроков не выявило достоверных различий: точный тест Манна-Уитни, для всех сравнений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0.598, </a:t>
            </a:r>
            <a:r>
              <a:rPr lang="en-US" sz="1200" kern="1200" dirty="0">
                <a:solidFill>
                  <a:schemeClr val="tx1"/>
                </a:solidFill>
                <a:effectLst/>
                <a:latin typeface="+mn-lt"/>
                <a:ea typeface="+mn-ea"/>
                <a:cs typeface="+mn-cs"/>
              </a:rPr>
              <a:t>p </a:t>
            </a:r>
            <a:r>
              <a:rPr lang="ru-RU" sz="1200" kern="1200" dirty="0">
                <a:solidFill>
                  <a:schemeClr val="tx1"/>
                </a:solidFill>
                <a:effectLst/>
                <a:latin typeface="+mn-lt"/>
                <a:ea typeface="+mn-ea"/>
                <a:cs typeface="+mn-cs"/>
              </a:rPr>
              <a:t>≥ 0.571.</a:t>
            </a:r>
          </a:p>
          <a:p>
            <a:endParaRPr lang="ru-RU" dirty="0"/>
          </a:p>
        </p:txBody>
      </p:sp>
      <p:sp>
        <p:nvSpPr>
          <p:cNvPr id="4" name="Номер слайда 3"/>
          <p:cNvSpPr>
            <a:spLocks noGrp="1"/>
          </p:cNvSpPr>
          <p:nvPr>
            <p:ph type="sldNum" sz="quarter" idx="5"/>
          </p:nvPr>
        </p:nvSpPr>
        <p:spPr/>
        <p:txBody>
          <a:bodyPr/>
          <a:lstStyle/>
          <a:p>
            <a:fld id="{619296D7-4A74-405D-A4AF-A58756E0D714}" type="slidenum">
              <a:rPr lang="ru-RU" smtClean="0"/>
              <a:t>34</a:t>
            </a:fld>
            <a:endParaRPr lang="ru-RU"/>
          </a:p>
        </p:txBody>
      </p:sp>
    </p:spTree>
    <p:extLst>
      <p:ext uri="{BB962C8B-B14F-4D97-AF65-F5344CB8AC3E}">
        <p14:creationId xmlns:p14="http://schemas.microsoft.com/office/powerpoint/2010/main" val="30343405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3.3. Сопоставление компонентного состава стратегий, сформированных у виртуальных игроков.</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Сопоставляли компонентный  состав стратегий, входящих в структуры знания пар виртуальных </a:t>
            </a:r>
            <a:r>
              <a:rPr lang="ru-RU" sz="1200" kern="1200" dirty="0" err="1">
                <a:solidFill>
                  <a:schemeClr val="tx1"/>
                </a:solidFill>
                <a:effectLst/>
                <a:latin typeface="+mn-lt"/>
                <a:ea typeface="+mn-ea"/>
                <a:cs typeface="+mn-cs"/>
              </a:rPr>
              <a:t>итроков</a:t>
            </a:r>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Для каждой пары виртуальных игроков составляли списки стратегий, в которых выделяли три группы:</a:t>
            </a:r>
          </a:p>
          <a:p>
            <a:r>
              <a:rPr lang="ru-RU" sz="1200" kern="1200" dirty="0">
                <a:solidFill>
                  <a:schemeClr val="tx1"/>
                </a:solidFill>
                <a:effectLst/>
                <a:latin typeface="+mn-lt"/>
                <a:ea typeface="+mn-ea"/>
                <a:cs typeface="+mn-cs"/>
              </a:rPr>
              <a:t>(1) стратегии с полностью общим составом компонентов;</a:t>
            </a:r>
          </a:p>
          <a:p>
            <a:r>
              <a:rPr lang="ru-RU" sz="1200" kern="1200" dirty="0">
                <a:solidFill>
                  <a:schemeClr val="tx1"/>
                </a:solidFill>
                <a:effectLst/>
                <a:latin typeface="+mn-lt"/>
                <a:ea typeface="+mn-ea"/>
                <a:cs typeface="+mn-cs"/>
              </a:rPr>
              <a:t>(2) стратегии с частично пересекающимся составом компонентов;</a:t>
            </a:r>
          </a:p>
          <a:p>
            <a:r>
              <a:rPr lang="ru-RU" sz="1200" kern="1200" dirty="0">
                <a:solidFill>
                  <a:schemeClr val="tx1"/>
                </a:solidFill>
                <a:effectLst/>
                <a:latin typeface="+mn-lt"/>
                <a:ea typeface="+mn-ea"/>
                <a:cs typeface="+mn-cs"/>
              </a:rPr>
              <a:t>(2) стратегии, компонентный состав которых полностью специфичен для данного виртуального игрока (стратегии с частичным сходством).</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 группе с высокой склонностью к </a:t>
            </a:r>
            <a:r>
              <a:rPr lang="ru-RU" sz="1200" kern="1200" dirty="0" err="1">
                <a:solidFill>
                  <a:schemeClr val="tx1"/>
                </a:solidFill>
                <a:effectLst/>
                <a:latin typeface="+mn-lt"/>
                <a:ea typeface="+mn-ea"/>
                <a:cs typeface="+mn-cs"/>
              </a:rPr>
              <a:t>диссоциативному</a:t>
            </a:r>
            <a:r>
              <a:rPr lang="ru-RU" sz="1200" kern="1200" dirty="0">
                <a:solidFill>
                  <a:schemeClr val="tx1"/>
                </a:solidFill>
                <a:effectLst/>
                <a:latin typeface="+mn-lt"/>
                <a:ea typeface="+mn-ea"/>
                <a:cs typeface="+mn-cs"/>
              </a:rPr>
              <a:t> поведению и глубины эффекта релаксации (группы 1 и 2) количество стратегий, общих для пары виртуальных игроков, варьировало от 1 до 7; у лиц с низкой выраженностью (группы 3 и 4) – от 3 до 12. Для специфических стратегий  в группах 1 и 2 размах составил 3 – 14, а в группах 3 и 4 – от 1 до 7. Для стратегий с частичным сходством размах в группах 1 и 2 составил 4 – 14,  а в группах 3 и 4 – от 10 до 23.</a:t>
            </a:r>
          </a:p>
          <a:p>
            <a:r>
              <a:rPr lang="ru-RU" sz="1200" kern="1200" dirty="0">
                <a:solidFill>
                  <a:schemeClr val="tx1"/>
                </a:solidFill>
                <a:effectLst/>
                <a:latin typeface="+mn-lt"/>
                <a:ea typeface="+mn-ea"/>
                <a:cs typeface="+mn-cs"/>
              </a:rPr>
              <a:t>Статистические оценки показали, что различия для всех вариантов сходства/несходства стратегий достоверны (точный критерий Манна-Уитни):</a:t>
            </a:r>
          </a:p>
          <a:p>
            <a:r>
              <a:rPr lang="ru-RU" sz="1200" kern="1200" dirty="0">
                <a:solidFill>
                  <a:schemeClr val="tx1"/>
                </a:solidFill>
                <a:effectLst/>
                <a:latin typeface="+mn-lt"/>
                <a:ea typeface="+mn-ea"/>
                <a:cs typeface="+mn-cs"/>
              </a:rPr>
              <a:t>для стратегий с полностью общим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-3.159,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0.001;</a:t>
            </a:r>
          </a:p>
          <a:p>
            <a:r>
              <a:rPr lang="ru-RU" sz="1200" kern="1200" dirty="0">
                <a:solidFill>
                  <a:schemeClr val="tx1"/>
                </a:solidFill>
                <a:effectLst/>
                <a:latin typeface="+mn-lt"/>
                <a:ea typeface="+mn-ea"/>
                <a:cs typeface="+mn-cs"/>
              </a:rPr>
              <a:t>для стратегий с частично пересекающимся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-3.655,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9.08*10</a:t>
            </a:r>
            <a:r>
              <a:rPr lang="ru-RU" sz="1200" kern="1200" baseline="30000" dirty="0">
                <a:solidFill>
                  <a:schemeClr val="tx1"/>
                </a:solidFill>
                <a:effectLst/>
                <a:latin typeface="+mn-lt"/>
                <a:ea typeface="+mn-ea"/>
                <a:cs typeface="+mn-cs"/>
              </a:rPr>
              <a:t>-5</a:t>
            </a:r>
            <a:r>
              <a:rPr lang="ru-RU" sz="1200" kern="1200" dirty="0">
                <a:solidFill>
                  <a:schemeClr val="tx1"/>
                </a:solidFill>
                <a:effectLst/>
                <a:latin typeface="+mn-lt"/>
                <a:ea typeface="+mn-ea"/>
                <a:cs typeface="+mn-cs"/>
              </a:rPr>
              <a:t>;</a:t>
            </a:r>
          </a:p>
          <a:p>
            <a:r>
              <a:rPr lang="ru-RU" sz="1200" kern="1200" dirty="0">
                <a:solidFill>
                  <a:schemeClr val="tx1"/>
                </a:solidFill>
                <a:effectLst/>
                <a:latin typeface="+mn-lt"/>
                <a:ea typeface="+mn-ea"/>
                <a:cs typeface="+mn-cs"/>
              </a:rPr>
              <a:t>для стратегий, компонентный состав которых полностью специфичен для данного виртуального игрока: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-2.441,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0.014.</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Сравнение количества стратегий, отнесенных к перечисленным трем группам для доминирующих и </a:t>
            </a:r>
            <a:r>
              <a:rPr lang="ru-RU" sz="1200" kern="1200" dirty="0" err="1">
                <a:solidFill>
                  <a:schemeClr val="tx1"/>
                </a:solidFill>
                <a:effectLst/>
                <a:latin typeface="+mn-lt"/>
                <a:ea typeface="+mn-ea"/>
                <a:cs typeface="+mn-cs"/>
              </a:rPr>
              <a:t>субдоминантных</a:t>
            </a:r>
            <a:r>
              <a:rPr lang="ru-RU" sz="1200" kern="1200" dirty="0">
                <a:solidFill>
                  <a:schemeClr val="tx1"/>
                </a:solidFill>
                <a:effectLst/>
                <a:latin typeface="+mn-lt"/>
                <a:ea typeface="+mn-ea"/>
                <a:cs typeface="+mn-cs"/>
              </a:rPr>
              <a:t> виртуальных игроков не выявило достоверных различий: точный тест Манна-Уитни, для всех сравнений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0.598, </a:t>
            </a:r>
            <a:r>
              <a:rPr lang="en-US" sz="1200" kern="1200" dirty="0">
                <a:solidFill>
                  <a:schemeClr val="tx1"/>
                </a:solidFill>
                <a:effectLst/>
                <a:latin typeface="+mn-lt"/>
                <a:ea typeface="+mn-ea"/>
                <a:cs typeface="+mn-cs"/>
              </a:rPr>
              <a:t>p </a:t>
            </a:r>
            <a:r>
              <a:rPr lang="ru-RU" sz="1200" kern="1200" dirty="0">
                <a:solidFill>
                  <a:schemeClr val="tx1"/>
                </a:solidFill>
                <a:effectLst/>
                <a:latin typeface="+mn-lt"/>
                <a:ea typeface="+mn-ea"/>
                <a:cs typeface="+mn-cs"/>
              </a:rPr>
              <a:t>≥ 0.571.</a:t>
            </a:r>
          </a:p>
          <a:p>
            <a:endParaRPr lang="ru-RU" dirty="0"/>
          </a:p>
        </p:txBody>
      </p:sp>
      <p:sp>
        <p:nvSpPr>
          <p:cNvPr id="4" name="Номер слайда 3"/>
          <p:cNvSpPr>
            <a:spLocks noGrp="1"/>
          </p:cNvSpPr>
          <p:nvPr>
            <p:ph type="sldNum" sz="quarter" idx="5"/>
          </p:nvPr>
        </p:nvSpPr>
        <p:spPr/>
        <p:txBody>
          <a:bodyPr/>
          <a:lstStyle/>
          <a:p>
            <a:fld id="{619296D7-4A74-405D-A4AF-A58756E0D714}" type="slidenum">
              <a:rPr lang="ru-RU" smtClean="0"/>
              <a:t>35</a:t>
            </a:fld>
            <a:endParaRPr lang="ru-RU"/>
          </a:p>
        </p:txBody>
      </p:sp>
    </p:spTree>
    <p:extLst>
      <p:ext uri="{BB962C8B-B14F-4D97-AF65-F5344CB8AC3E}">
        <p14:creationId xmlns:p14="http://schemas.microsoft.com/office/powerpoint/2010/main" val="18629818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3.3. Сопоставление компонентного состава стратегий, сформированных у виртуальных игроков.</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Сопоставляли компонентный  состав стратегий, входящих в структуры знания пар виртуальных </a:t>
            </a:r>
            <a:r>
              <a:rPr lang="ru-RU" sz="1200" kern="1200" dirty="0" err="1">
                <a:solidFill>
                  <a:schemeClr val="tx1"/>
                </a:solidFill>
                <a:effectLst/>
                <a:latin typeface="+mn-lt"/>
                <a:ea typeface="+mn-ea"/>
                <a:cs typeface="+mn-cs"/>
              </a:rPr>
              <a:t>итроков</a:t>
            </a:r>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Для каждой пары виртуальных игроков составляли списки стратегий, в которых выделяли три группы:</a:t>
            </a:r>
          </a:p>
          <a:p>
            <a:r>
              <a:rPr lang="ru-RU" sz="1200" kern="1200" dirty="0">
                <a:solidFill>
                  <a:schemeClr val="tx1"/>
                </a:solidFill>
                <a:effectLst/>
                <a:latin typeface="+mn-lt"/>
                <a:ea typeface="+mn-ea"/>
                <a:cs typeface="+mn-cs"/>
              </a:rPr>
              <a:t>(1) стратегии с полностью общим составом компонентов;</a:t>
            </a:r>
          </a:p>
          <a:p>
            <a:r>
              <a:rPr lang="ru-RU" sz="1200" kern="1200" dirty="0">
                <a:solidFill>
                  <a:schemeClr val="tx1"/>
                </a:solidFill>
                <a:effectLst/>
                <a:latin typeface="+mn-lt"/>
                <a:ea typeface="+mn-ea"/>
                <a:cs typeface="+mn-cs"/>
              </a:rPr>
              <a:t>(2) стратегии с частично пересекающимся составом компонентов;</a:t>
            </a:r>
          </a:p>
          <a:p>
            <a:r>
              <a:rPr lang="ru-RU" sz="1200" kern="1200" dirty="0">
                <a:solidFill>
                  <a:schemeClr val="tx1"/>
                </a:solidFill>
                <a:effectLst/>
                <a:latin typeface="+mn-lt"/>
                <a:ea typeface="+mn-ea"/>
                <a:cs typeface="+mn-cs"/>
              </a:rPr>
              <a:t>(2) стратегии, компонентный состав которых полностью специфичен для данного виртуального игрока (стратегии с частичным сходством).</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 группе с высокой склонностью к </a:t>
            </a:r>
            <a:r>
              <a:rPr lang="ru-RU" sz="1200" kern="1200" dirty="0" err="1">
                <a:solidFill>
                  <a:schemeClr val="tx1"/>
                </a:solidFill>
                <a:effectLst/>
                <a:latin typeface="+mn-lt"/>
                <a:ea typeface="+mn-ea"/>
                <a:cs typeface="+mn-cs"/>
              </a:rPr>
              <a:t>диссоциативному</a:t>
            </a:r>
            <a:r>
              <a:rPr lang="ru-RU" sz="1200" kern="1200" dirty="0">
                <a:solidFill>
                  <a:schemeClr val="tx1"/>
                </a:solidFill>
                <a:effectLst/>
                <a:latin typeface="+mn-lt"/>
                <a:ea typeface="+mn-ea"/>
                <a:cs typeface="+mn-cs"/>
              </a:rPr>
              <a:t> поведению и глубины эффекта релаксации (группы 1 и 2) количество стратегий, общих для пары виртуальных игроков, варьировало от 1 до 7; у лиц с низкой выраженностью (группы 3 и 4) – от 3 до 12. Для специфических стратегий  в группах 1 и 2 размах составил 3 – 14, а в группах 3 и 4 – от 1 до 7. Для стратегий с частичным сходством размах в группах 1 и 2 составил 4 – 14,  а в группах 3 и 4 – от 10 до 23.</a:t>
            </a:r>
          </a:p>
          <a:p>
            <a:r>
              <a:rPr lang="ru-RU" sz="1200" kern="1200" dirty="0">
                <a:solidFill>
                  <a:schemeClr val="tx1"/>
                </a:solidFill>
                <a:effectLst/>
                <a:latin typeface="+mn-lt"/>
                <a:ea typeface="+mn-ea"/>
                <a:cs typeface="+mn-cs"/>
              </a:rPr>
              <a:t>Статистические оценки показали, что различия для всех вариантов сходства/несходства стратегий достоверны (точный критерий Манна-Уитни):</a:t>
            </a:r>
          </a:p>
          <a:p>
            <a:r>
              <a:rPr lang="ru-RU" sz="1200" kern="1200" dirty="0">
                <a:solidFill>
                  <a:schemeClr val="tx1"/>
                </a:solidFill>
                <a:effectLst/>
                <a:latin typeface="+mn-lt"/>
                <a:ea typeface="+mn-ea"/>
                <a:cs typeface="+mn-cs"/>
              </a:rPr>
              <a:t>для стратегий с полностью общим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-3.159,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0.001;</a:t>
            </a:r>
          </a:p>
          <a:p>
            <a:r>
              <a:rPr lang="ru-RU" sz="1200" kern="1200" dirty="0">
                <a:solidFill>
                  <a:schemeClr val="tx1"/>
                </a:solidFill>
                <a:effectLst/>
                <a:latin typeface="+mn-lt"/>
                <a:ea typeface="+mn-ea"/>
                <a:cs typeface="+mn-cs"/>
              </a:rPr>
              <a:t>для стратегий с частично пересекающимся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-3.655,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9.08*10</a:t>
            </a:r>
            <a:r>
              <a:rPr lang="ru-RU" sz="1200" kern="1200" baseline="30000" dirty="0">
                <a:solidFill>
                  <a:schemeClr val="tx1"/>
                </a:solidFill>
                <a:effectLst/>
                <a:latin typeface="+mn-lt"/>
                <a:ea typeface="+mn-ea"/>
                <a:cs typeface="+mn-cs"/>
              </a:rPr>
              <a:t>-5</a:t>
            </a:r>
            <a:r>
              <a:rPr lang="ru-RU" sz="1200" kern="1200" dirty="0">
                <a:solidFill>
                  <a:schemeClr val="tx1"/>
                </a:solidFill>
                <a:effectLst/>
                <a:latin typeface="+mn-lt"/>
                <a:ea typeface="+mn-ea"/>
                <a:cs typeface="+mn-cs"/>
              </a:rPr>
              <a:t>;</a:t>
            </a:r>
          </a:p>
          <a:p>
            <a:r>
              <a:rPr lang="ru-RU" sz="1200" kern="1200" dirty="0">
                <a:solidFill>
                  <a:schemeClr val="tx1"/>
                </a:solidFill>
                <a:effectLst/>
                <a:latin typeface="+mn-lt"/>
                <a:ea typeface="+mn-ea"/>
                <a:cs typeface="+mn-cs"/>
              </a:rPr>
              <a:t>для стратегий, компонентный состав которых полностью специфичен для данного виртуального игрока: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-2.441,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0.014.</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Сравнение количества стратегий, отнесенных к перечисленным трем группам для доминирующих и </a:t>
            </a:r>
            <a:r>
              <a:rPr lang="ru-RU" sz="1200" kern="1200" dirty="0" err="1">
                <a:solidFill>
                  <a:schemeClr val="tx1"/>
                </a:solidFill>
                <a:effectLst/>
                <a:latin typeface="+mn-lt"/>
                <a:ea typeface="+mn-ea"/>
                <a:cs typeface="+mn-cs"/>
              </a:rPr>
              <a:t>субдоминантных</a:t>
            </a:r>
            <a:r>
              <a:rPr lang="ru-RU" sz="1200" kern="1200" dirty="0">
                <a:solidFill>
                  <a:schemeClr val="tx1"/>
                </a:solidFill>
                <a:effectLst/>
                <a:latin typeface="+mn-lt"/>
                <a:ea typeface="+mn-ea"/>
                <a:cs typeface="+mn-cs"/>
              </a:rPr>
              <a:t> виртуальных игроков не выявило достоверных различий: точный тест Манна-Уитни, для всех сравнений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0.598, </a:t>
            </a:r>
            <a:r>
              <a:rPr lang="en-US" sz="1200" kern="1200" dirty="0">
                <a:solidFill>
                  <a:schemeClr val="tx1"/>
                </a:solidFill>
                <a:effectLst/>
                <a:latin typeface="+mn-lt"/>
                <a:ea typeface="+mn-ea"/>
                <a:cs typeface="+mn-cs"/>
              </a:rPr>
              <a:t>p </a:t>
            </a:r>
            <a:r>
              <a:rPr lang="ru-RU" sz="1200" kern="1200" dirty="0">
                <a:solidFill>
                  <a:schemeClr val="tx1"/>
                </a:solidFill>
                <a:effectLst/>
                <a:latin typeface="+mn-lt"/>
                <a:ea typeface="+mn-ea"/>
                <a:cs typeface="+mn-cs"/>
              </a:rPr>
              <a:t>≥ 0.571.</a:t>
            </a:r>
          </a:p>
          <a:p>
            <a:endParaRPr lang="ru-RU" dirty="0"/>
          </a:p>
        </p:txBody>
      </p:sp>
      <p:sp>
        <p:nvSpPr>
          <p:cNvPr id="4" name="Номер слайда 3"/>
          <p:cNvSpPr>
            <a:spLocks noGrp="1"/>
          </p:cNvSpPr>
          <p:nvPr>
            <p:ph type="sldNum" sz="quarter" idx="5"/>
          </p:nvPr>
        </p:nvSpPr>
        <p:spPr/>
        <p:txBody>
          <a:bodyPr/>
          <a:lstStyle/>
          <a:p>
            <a:fld id="{619296D7-4A74-405D-A4AF-A58756E0D714}" type="slidenum">
              <a:rPr lang="ru-RU" smtClean="0"/>
              <a:t>36</a:t>
            </a:fld>
            <a:endParaRPr lang="ru-RU"/>
          </a:p>
        </p:txBody>
      </p:sp>
    </p:spTree>
    <p:extLst>
      <p:ext uri="{BB962C8B-B14F-4D97-AF65-F5344CB8AC3E}">
        <p14:creationId xmlns:p14="http://schemas.microsoft.com/office/powerpoint/2010/main" val="22411198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3.3. Сопоставление компонентного состава стратегий, сформированных у виртуальных игроков.</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Сопоставляли компонентный  состав стратегий, входящих в структуры знания пар виртуальных </a:t>
            </a:r>
            <a:r>
              <a:rPr lang="ru-RU" sz="1200" kern="1200" dirty="0" err="1">
                <a:solidFill>
                  <a:schemeClr val="tx1"/>
                </a:solidFill>
                <a:effectLst/>
                <a:latin typeface="+mn-lt"/>
                <a:ea typeface="+mn-ea"/>
                <a:cs typeface="+mn-cs"/>
              </a:rPr>
              <a:t>итроков</a:t>
            </a:r>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Для каждой пары виртуальных игроков составляли списки стратегий, в которых выделяли три группы:</a:t>
            </a:r>
          </a:p>
          <a:p>
            <a:r>
              <a:rPr lang="ru-RU" sz="1200" kern="1200" dirty="0">
                <a:solidFill>
                  <a:schemeClr val="tx1"/>
                </a:solidFill>
                <a:effectLst/>
                <a:latin typeface="+mn-lt"/>
                <a:ea typeface="+mn-ea"/>
                <a:cs typeface="+mn-cs"/>
              </a:rPr>
              <a:t>(1) стратегии с полностью общим составом компонентов;</a:t>
            </a:r>
          </a:p>
          <a:p>
            <a:r>
              <a:rPr lang="ru-RU" sz="1200" kern="1200" dirty="0">
                <a:solidFill>
                  <a:schemeClr val="tx1"/>
                </a:solidFill>
                <a:effectLst/>
                <a:latin typeface="+mn-lt"/>
                <a:ea typeface="+mn-ea"/>
                <a:cs typeface="+mn-cs"/>
              </a:rPr>
              <a:t>(2) стратегии с частично пересекающимся составом компонентов;</a:t>
            </a:r>
          </a:p>
          <a:p>
            <a:r>
              <a:rPr lang="ru-RU" sz="1200" kern="1200" dirty="0">
                <a:solidFill>
                  <a:schemeClr val="tx1"/>
                </a:solidFill>
                <a:effectLst/>
                <a:latin typeface="+mn-lt"/>
                <a:ea typeface="+mn-ea"/>
                <a:cs typeface="+mn-cs"/>
              </a:rPr>
              <a:t>(2) стратегии, компонентный состав которых полностью специфичен для данного виртуального игрока (стратегии с частичным сходством).</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 группе с высокой склонностью к </a:t>
            </a:r>
            <a:r>
              <a:rPr lang="ru-RU" sz="1200" kern="1200" dirty="0" err="1">
                <a:solidFill>
                  <a:schemeClr val="tx1"/>
                </a:solidFill>
                <a:effectLst/>
                <a:latin typeface="+mn-lt"/>
                <a:ea typeface="+mn-ea"/>
                <a:cs typeface="+mn-cs"/>
              </a:rPr>
              <a:t>диссоциативному</a:t>
            </a:r>
            <a:r>
              <a:rPr lang="ru-RU" sz="1200" kern="1200" dirty="0">
                <a:solidFill>
                  <a:schemeClr val="tx1"/>
                </a:solidFill>
                <a:effectLst/>
                <a:latin typeface="+mn-lt"/>
                <a:ea typeface="+mn-ea"/>
                <a:cs typeface="+mn-cs"/>
              </a:rPr>
              <a:t> поведению и глубины эффекта релаксации (группы 1 и 2) количество стратегий, общих для пары виртуальных игроков, варьировало от 1 до 7; у лиц с низкой выраженностью (группы 3 и 4) – от 3 до 12. Для специфических стратегий  в группах 1 и 2 размах составил 3 – 14, а в группах 3 и 4 – от 1 до 7. Для стратегий с частичным сходством размах в группах 1 и 2 составил 4 – 14,  а в группах 3 и 4 – от 10 до 23.</a:t>
            </a:r>
          </a:p>
          <a:p>
            <a:r>
              <a:rPr lang="ru-RU" sz="1200" kern="1200" dirty="0">
                <a:solidFill>
                  <a:schemeClr val="tx1"/>
                </a:solidFill>
                <a:effectLst/>
                <a:latin typeface="+mn-lt"/>
                <a:ea typeface="+mn-ea"/>
                <a:cs typeface="+mn-cs"/>
              </a:rPr>
              <a:t>Статистические оценки показали, что различия для всех вариантов сходства/несходства стратегий достоверны (точный критерий Манна-Уитни):</a:t>
            </a:r>
          </a:p>
          <a:p>
            <a:r>
              <a:rPr lang="ru-RU" sz="1200" kern="1200" dirty="0">
                <a:solidFill>
                  <a:schemeClr val="tx1"/>
                </a:solidFill>
                <a:effectLst/>
                <a:latin typeface="+mn-lt"/>
                <a:ea typeface="+mn-ea"/>
                <a:cs typeface="+mn-cs"/>
              </a:rPr>
              <a:t>для стратегий с полностью общим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-3.159,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0.001;</a:t>
            </a:r>
          </a:p>
          <a:p>
            <a:r>
              <a:rPr lang="ru-RU" sz="1200" kern="1200" dirty="0">
                <a:solidFill>
                  <a:schemeClr val="tx1"/>
                </a:solidFill>
                <a:effectLst/>
                <a:latin typeface="+mn-lt"/>
                <a:ea typeface="+mn-ea"/>
                <a:cs typeface="+mn-cs"/>
              </a:rPr>
              <a:t>для стратегий с частично пересекающимся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-3.655,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9.08*10</a:t>
            </a:r>
            <a:r>
              <a:rPr lang="ru-RU" sz="1200" kern="1200" baseline="30000" dirty="0">
                <a:solidFill>
                  <a:schemeClr val="tx1"/>
                </a:solidFill>
                <a:effectLst/>
                <a:latin typeface="+mn-lt"/>
                <a:ea typeface="+mn-ea"/>
                <a:cs typeface="+mn-cs"/>
              </a:rPr>
              <a:t>-5</a:t>
            </a:r>
            <a:r>
              <a:rPr lang="ru-RU" sz="1200" kern="1200" dirty="0">
                <a:solidFill>
                  <a:schemeClr val="tx1"/>
                </a:solidFill>
                <a:effectLst/>
                <a:latin typeface="+mn-lt"/>
                <a:ea typeface="+mn-ea"/>
                <a:cs typeface="+mn-cs"/>
              </a:rPr>
              <a:t>;</a:t>
            </a:r>
          </a:p>
          <a:p>
            <a:r>
              <a:rPr lang="ru-RU" sz="1200" kern="1200" dirty="0">
                <a:solidFill>
                  <a:schemeClr val="tx1"/>
                </a:solidFill>
                <a:effectLst/>
                <a:latin typeface="+mn-lt"/>
                <a:ea typeface="+mn-ea"/>
                <a:cs typeface="+mn-cs"/>
              </a:rPr>
              <a:t>для стратегий, компонентный состав которых полностью специфичен для данного виртуального игрока: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-2.441,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0.014.</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Сравнение количества стратегий, отнесенных к перечисленным трем группам для доминирующих и </a:t>
            </a:r>
            <a:r>
              <a:rPr lang="ru-RU" sz="1200" kern="1200" dirty="0" err="1">
                <a:solidFill>
                  <a:schemeClr val="tx1"/>
                </a:solidFill>
                <a:effectLst/>
                <a:latin typeface="+mn-lt"/>
                <a:ea typeface="+mn-ea"/>
                <a:cs typeface="+mn-cs"/>
              </a:rPr>
              <a:t>субдоминантных</a:t>
            </a:r>
            <a:r>
              <a:rPr lang="ru-RU" sz="1200" kern="1200" dirty="0">
                <a:solidFill>
                  <a:schemeClr val="tx1"/>
                </a:solidFill>
                <a:effectLst/>
                <a:latin typeface="+mn-lt"/>
                <a:ea typeface="+mn-ea"/>
                <a:cs typeface="+mn-cs"/>
              </a:rPr>
              <a:t> виртуальных игроков не выявило достоверных различий: точный тест Манна-Уитни, для всех сравнений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0.598, </a:t>
            </a:r>
            <a:r>
              <a:rPr lang="en-US" sz="1200" kern="1200" dirty="0">
                <a:solidFill>
                  <a:schemeClr val="tx1"/>
                </a:solidFill>
                <a:effectLst/>
                <a:latin typeface="+mn-lt"/>
                <a:ea typeface="+mn-ea"/>
                <a:cs typeface="+mn-cs"/>
              </a:rPr>
              <a:t>p </a:t>
            </a:r>
            <a:r>
              <a:rPr lang="ru-RU" sz="1200" kern="1200" dirty="0">
                <a:solidFill>
                  <a:schemeClr val="tx1"/>
                </a:solidFill>
                <a:effectLst/>
                <a:latin typeface="+mn-lt"/>
                <a:ea typeface="+mn-ea"/>
                <a:cs typeface="+mn-cs"/>
              </a:rPr>
              <a:t>≥ 0.571.</a:t>
            </a:r>
          </a:p>
          <a:p>
            <a:endParaRPr lang="ru-RU" dirty="0"/>
          </a:p>
        </p:txBody>
      </p:sp>
      <p:sp>
        <p:nvSpPr>
          <p:cNvPr id="4" name="Номер слайда 3"/>
          <p:cNvSpPr>
            <a:spLocks noGrp="1"/>
          </p:cNvSpPr>
          <p:nvPr>
            <p:ph type="sldNum" sz="quarter" idx="5"/>
          </p:nvPr>
        </p:nvSpPr>
        <p:spPr/>
        <p:txBody>
          <a:bodyPr/>
          <a:lstStyle/>
          <a:p>
            <a:fld id="{619296D7-4A74-405D-A4AF-A58756E0D714}" type="slidenum">
              <a:rPr lang="ru-RU" smtClean="0"/>
              <a:t>37</a:t>
            </a:fld>
            <a:endParaRPr lang="ru-RU"/>
          </a:p>
        </p:txBody>
      </p:sp>
    </p:spTree>
    <p:extLst>
      <p:ext uri="{BB962C8B-B14F-4D97-AF65-F5344CB8AC3E}">
        <p14:creationId xmlns:p14="http://schemas.microsoft.com/office/powerpoint/2010/main" val="3064065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3.3. Сопоставление компонентного состава стратегий, сформированных у виртуальных игроков.</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Сопоставляли компонентный  состав стратегий, входящих в структуры знания пар виртуальных </a:t>
            </a:r>
            <a:r>
              <a:rPr lang="ru-RU" sz="1200" kern="1200" dirty="0" err="1">
                <a:solidFill>
                  <a:schemeClr val="tx1"/>
                </a:solidFill>
                <a:effectLst/>
                <a:latin typeface="+mn-lt"/>
                <a:ea typeface="+mn-ea"/>
                <a:cs typeface="+mn-cs"/>
              </a:rPr>
              <a:t>итроков</a:t>
            </a:r>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Для каждой пары виртуальных игроков составляли списки стратегий, в которых выделяли три группы:</a:t>
            </a:r>
          </a:p>
          <a:p>
            <a:r>
              <a:rPr lang="ru-RU" sz="1200" kern="1200" dirty="0">
                <a:solidFill>
                  <a:schemeClr val="tx1"/>
                </a:solidFill>
                <a:effectLst/>
                <a:latin typeface="+mn-lt"/>
                <a:ea typeface="+mn-ea"/>
                <a:cs typeface="+mn-cs"/>
              </a:rPr>
              <a:t>(1) стратегии с полностью общим составом компонентов;</a:t>
            </a:r>
          </a:p>
          <a:p>
            <a:r>
              <a:rPr lang="ru-RU" sz="1200" kern="1200" dirty="0">
                <a:solidFill>
                  <a:schemeClr val="tx1"/>
                </a:solidFill>
                <a:effectLst/>
                <a:latin typeface="+mn-lt"/>
                <a:ea typeface="+mn-ea"/>
                <a:cs typeface="+mn-cs"/>
              </a:rPr>
              <a:t>(2) стратегии с частично пересекающимся составом компонентов;</a:t>
            </a:r>
          </a:p>
          <a:p>
            <a:r>
              <a:rPr lang="ru-RU" sz="1200" kern="1200" dirty="0">
                <a:solidFill>
                  <a:schemeClr val="tx1"/>
                </a:solidFill>
                <a:effectLst/>
                <a:latin typeface="+mn-lt"/>
                <a:ea typeface="+mn-ea"/>
                <a:cs typeface="+mn-cs"/>
              </a:rPr>
              <a:t>(2) стратегии, компонентный состав которых полностью специфичен для данного виртуального игрока (стратегии с частичным сходством).</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 группе с высокой склонностью к </a:t>
            </a:r>
            <a:r>
              <a:rPr lang="ru-RU" sz="1200" kern="1200" dirty="0" err="1">
                <a:solidFill>
                  <a:schemeClr val="tx1"/>
                </a:solidFill>
                <a:effectLst/>
                <a:latin typeface="+mn-lt"/>
                <a:ea typeface="+mn-ea"/>
                <a:cs typeface="+mn-cs"/>
              </a:rPr>
              <a:t>диссоциативному</a:t>
            </a:r>
            <a:r>
              <a:rPr lang="ru-RU" sz="1200" kern="1200" dirty="0">
                <a:solidFill>
                  <a:schemeClr val="tx1"/>
                </a:solidFill>
                <a:effectLst/>
                <a:latin typeface="+mn-lt"/>
                <a:ea typeface="+mn-ea"/>
                <a:cs typeface="+mn-cs"/>
              </a:rPr>
              <a:t> поведению и глубины эффекта релаксации (группы 1 и 2) количество стратегий, общих для пары виртуальных игроков, варьировало от 1 до 7; у лиц с низкой выраженностью (группы 3 и 4) – от 3 до 12. Для специфических стратегий  в группах 1 и 2 размах составил 3 – 14, а в группах 3 и 4 – от 1 до 7. Для стратегий с частичным сходством размах в группах 1 и 2 составил 4 – 14,  а в группах 3 и 4 – от 10 до 23.</a:t>
            </a:r>
          </a:p>
          <a:p>
            <a:r>
              <a:rPr lang="ru-RU" sz="1200" kern="1200" dirty="0">
                <a:solidFill>
                  <a:schemeClr val="tx1"/>
                </a:solidFill>
                <a:effectLst/>
                <a:latin typeface="+mn-lt"/>
                <a:ea typeface="+mn-ea"/>
                <a:cs typeface="+mn-cs"/>
              </a:rPr>
              <a:t>Статистические оценки показали, что различия для всех вариантов сходства/несходства стратегий достоверны (точный критерий Манна-Уитни):</a:t>
            </a:r>
          </a:p>
          <a:p>
            <a:r>
              <a:rPr lang="ru-RU" sz="1200" kern="1200" dirty="0">
                <a:solidFill>
                  <a:schemeClr val="tx1"/>
                </a:solidFill>
                <a:effectLst/>
                <a:latin typeface="+mn-lt"/>
                <a:ea typeface="+mn-ea"/>
                <a:cs typeface="+mn-cs"/>
              </a:rPr>
              <a:t>для стратегий с полностью общим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-3.159,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0.001;</a:t>
            </a:r>
          </a:p>
          <a:p>
            <a:r>
              <a:rPr lang="ru-RU" sz="1200" kern="1200" dirty="0">
                <a:solidFill>
                  <a:schemeClr val="tx1"/>
                </a:solidFill>
                <a:effectLst/>
                <a:latin typeface="+mn-lt"/>
                <a:ea typeface="+mn-ea"/>
                <a:cs typeface="+mn-cs"/>
              </a:rPr>
              <a:t>для стратегий с частично пересекающимся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-3.655,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9.08*10</a:t>
            </a:r>
            <a:r>
              <a:rPr lang="ru-RU" sz="1200" kern="1200" baseline="30000" dirty="0">
                <a:solidFill>
                  <a:schemeClr val="tx1"/>
                </a:solidFill>
                <a:effectLst/>
                <a:latin typeface="+mn-lt"/>
                <a:ea typeface="+mn-ea"/>
                <a:cs typeface="+mn-cs"/>
              </a:rPr>
              <a:t>-5</a:t>
            </a:r>
            <a:r>
              <a:rPr lang="ru-RU" sz="1200" kern="1200" dirty="0">
                <a:solidFill>
                  <a:schemeClr val="tx1"/>
                </a:solidFill>
                <a:effectLst/>
                <a:latin typeface="+mn-lt"/>
                <a:ea typeface="+mn-ea"/>
                <a:cs typeface="+mn-cs"/>
              </a:rPr>
              <a:t>;</a:t>
            </a:r>
          </a:p>
          <a:p>
            <a:r>
              <a:rPr lang="ru-RU" sz="1200" kern="1200" dirty="0">
                <a:solidFill>
                  <a:schemeClr val="tx1"/>
                </a:solidFill>
                <a:effectLst/>
                <a:latin typeface="+mn-lt"/>
                <a:ea typeface="+mn-ea"/>
                <a:cs typeface="+mn-cs"/>
              </a:rPr>
              <a:t>для стратегий, компонентный состав которых полностью специфичен для данного виртуального игрока: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-2.441,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0.014.</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Сравнение количества стратегий, отнесенных к перечисленным трем группам для доминирующих и </a:t>
            </a:r>
            <a:r>
              <a:rPr lang="ru-RU" sz="1200" kern="1200" dirty="0" err="1">
                <a:solidFill>
                  <a:schemeClr val="tx1"/>
                </a:solidFill>
                <a:effectLst/>
                <a:latin typeface="+mn-lt"/>
                <a:ea typeface="+mn-ea"/>
                <a:cs typeface="+mn-cs"/>
              </a:rPr>
              <a:t>субдоминантных</a:t>
            </a:r>
            <a:r>
              <a:rPr lang="ru-RU" sz="1200" kern="1200" dirty="0">
                <a:solidFill>
                  <a:schemeClr val="tx1"/>
                </a:solidFill>
                <a:effectLst/>
                <a:latin typeface="+mn-lt"/>
                <a:ea typeface="+mn-ea"/>
                <a:cs typeface="+mn-cs"/>
              </a:rPr>
              <a:t> виртуальных игроков не выявило достоверных различий: точный тест Манна-Уитни, для всех сравнений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0.598, </a:t>
            </a:r>
            <a:r>
              <a:rPr lang="en-US" sz="1200" kern="1200" dirty="0">
                <a:solidFill>
                  <a:schemeClr val="tx1"/>
                </a:solidFill>
                <a:effectLst/>
                <a:latin typeface="+mn-lt"/>
                <a:ea typeface="+mn-ea"/>
                <a:cs typeface="+mn-cs"/>
              </a:rPr>
              <a:t>p </a:t>
            </a:r>
            <a:r>
              <a:rPr lang="ru-RU" sz="1200" kern="1200" dirty="0">
                <a:solidFill>
                  <a:schemeClr val="tx1"/>
                </a:solidFill>
                <a:effectLst/>
                <a:latin typeface="+mn-lt"/>
                <a:ea typeface="+mn-ea"/>
                <a:cs typeface="+mn-cs"/>
              </a:rPr>
              <a:t>≥ 0.571.</a:t>
            </a:r>
          </a:p>
          <a:p>
            <a:endParaRPr lang="ru-RU" dirty="0"/>
          </a:p>
        </p:txBody>
      </p:sp>
      <p:sp>
        <p:nvSpPr>
          <p:cNvPr id="4" name="Номер слайда 3"/>
          <p:cNvSpPr>
            <a:spLocks noGrp="1"/>
          </p:cNvSpPr>
          <p:nvPr>
            <p:ph type="sldNum" sz="quarter" idx="5"/>
          </p:nvPr>
        </p:nvSpPr>
        <p:spPr/>
        <p:txBody>
          <a:bodyPr/>
          <a:lstStyle/>
          <a:p>
            <a:fld id="{619296D7-4A74-405D-A4AF-A58756E0D714}" type="slidenum">
              <a:rPr lang="ru-RU" smtClean="0"/>
              <a:t>5</a:t>
            </a:fld>
            <a:endParaRPr lang="ru-RU"/>
          </a:p>
        </p:txBody>
      </p:sp>
    </p:spTree>
    <p:extLst>
      <p:ext uri="{BB962C8B-B14F-4D97-AF65-F5344CB8AC3E}">
        <p14:creationId xmlns:p14="http://schemas.microsoft.com/office/powerpoint/2010/main" val="3962222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3.3. Сопоставление компонентного состава стратегий, сформированных у виртуальных игроков.</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Сопоставляли компонентный  состав стратегий, входящих в структуры знания пар виртуальных </a:t>
            </a:r>
            <a:r>
              <a:rPr lang="ru-RU" sz="1200" kern="1200" dirty="0" err="1">
                <a:solidFill>
                  <a:schemeClr val="tx1"/>
                </a:solidFill>
                <a:effectLst/>
                <a:latin typeface="+mn-lt"/>
                <a:ea typeface="+mn-ea"/>
                <a:cs typeface="+mn-cs"/>
              </a:rPr>
              <a:t>итроков</a:t>
            </a:r>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Для каждой пары виртуальных игроков составляли списки стратегий, в которых выделяли три группы:</a:t>
            </a:r>
          </a:p>
          <a:p>
            <a:r>
              <a:rPr lang="ru-RU" sz="1200" kern="1200" dirty="0">
                <a:solidFill>
                  <a:schemeClr val="tx1"/>
                </a:solidFill>
                <a:effectLst/>
                <a:latin typeface="+mn-lt"/>
                <a:ea typeface="+mn-ea"/>
                <a:cs typeface="+mn-cs"/>
              </a:rPr>
              <a:t>(1) стратегии с полностью общим составом компонентов;</a:t>
            </a:r>
          </a:p>
          <a:p>
            <a:r>
              <a:rPr lang="ru-RU" sz="1200" kern="1200" dirty="0">
                <a:solidFill>
                  <a:schemeClr val="tx1"/>
                </a:solidFill>
                <a:effectLst/>
                <a:latin typeface="+mn-lt"/>
                <a:ea typeface="+mn-ea"/>
                <a:cs typeface="+mn-cs"/>
              </a:rPr>
              <a:t>(2) стратегии с частично пересекающимся составом компонентов;</a:t>
            </a:r>
          </a:p>
          <a:p>
            <a:r>
              <a:rPr lang="ru-RU" sz="1200" kern="1200" dirty="0">
                <a:solidFill>
                  <a:schemeClr val="tx1"/>
                </a:solidFill>
                <a:effectLst/>
                <a:latin typeface="+mn-lt"/>
                <a:ea typeface="+mn-ea"/>
                <a:cs typeface="+mn-cs"/>
              </a:rPr>
              <a:t>(2) стратегии, компонентный состав которых полностью специфичен для данного виртуального игрока (стратегии с частичным сходством).</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 группе с высокой склонностью к </a:t>
            </a:r>
            <a:r>
              <a:rPr lang="ru-RU" sz="1200" kern="1200" dirty="0" err="1">
                <a:solidFill>
                  <a:schemeClr val="tx1"/>
                </a:solidFill>
                <a:effectLst/>
                <a:latin typeface="+mn-lt"/>
                <a:ea typeface="+mn-ea"/>
                <a:cs typeface="+mn-cs"/>
              </a:rPr>
              <a:t>диссоциативному</a:t>
            </a:r>
            <a:r>
              <a:rPr lang="ru-RU" sz="1200" kern="1200" dirty="0">
                <a:solidFill>
                  <a:schemeClr val="tx1"/>
                </a:solidFill>
                <a:effectLst/>
                <a:latin typeface="+mn-lt"/>
                <a:ea typeface="+mn-ea"/>
                <a:cs typeface="+mn-cs"/>
              </a:rPr>
              <a:t> поведению и глубины эффекта релаксации (группы 1 и 2) количество стратегий, общих для пары виртуальных игроков, варьировало от 1 до 7; у лиц с низкой выраженностью (группы 3 и 4) – от 3 до 12. Для специфических стратегий  в группах 1 и 2 размах составил 3 – 14, а в группах 3 и 4 – от 1 до 7. Для стратегий с частичным сходством размах в группах 1 и 2 составил 4 – 14,  а в группах 3 и 4 – от 10 до 23.</a:t>
            </a:r>
          </a:p>
          <a:p>
            <a:r>
              <a:rPr lang="ru-RU" sz="1200" kern="1200" dirty="0">
                <a:solidFill>
                  <a:schemeClr val="tx1"/>
                </a:solidFill>
                <a:effectLst/>
                <a:latin typeface="+mn-lt"/>
                <a:ea typeface="+mn-ea"/>
                <a:cs typeface="+mn-cs"/>
              </a:rPr>
              <a:t>Статистические оценки показали, что различия для всех вариантов сходства/несходства стратегий достоверны (точный критерий Манна-Уитни):</a:t>
            </a:r>
          </a:p>
          <a:p>
            <a:r>
              <a:rPr lang="ru-RU" sz="1200" kern="1200" dirty="0">
                <a:solidFill>
                  <a:schemeClr val="tx1"/>
                </a:solidFill>
                <a:effectLst/>
                <a:latin typeface="+mn-lt"/>
                <a:ea typeface="+mn-ea"/>
                <a:cs typeface="+mn-cs"/>
              </a:rPr>
              <a:t>для стратегий с полностью общим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-3.159,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0.001;</a:t>
            </a:r>
          </a:p>
          <a:p>
            <a:r>
              <a:rPr lang="ru-RU" sz="1200" kern="1200" dirty="0">
                <a:solidFill>
                  <a:schemeClr val="tx1"/>
                </a:solidFill>
                <a:effectLst/>
                <a:latin typeface="+mn-lt"/>
                <a:ea typeface="+mn-ea"/>
                <a:cs typeface="+mn-cs"/>
              </a:rPr>
              <a:t>для стратегий с частично пересекающимся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-3.655,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9.08*10</a:t>
            </a:r>
            <a:r>
              <a:rPr lang="ru-RU" sz="1200" kern="1200" baseline="30000" dirty="0">
                <a:solidFill>
                  <a:schemeClr val="tx1"/>
                </a:solidFill>
                <a:effectLst/>
                <a:latin typeface="+mn-lt"/>
                <a:ea typeface="+mn-ea"/>
                <a:cs typeface="+mn-cs"/>
              </a:rPr>
              <a:t>-5</a:t>
            </a:r>
            <a:r>
              <a:rPr lang="ru-RU" sz="1200" kern="1200" dirty="0">
                <a:solidFill>
                  <a:schemeClr val="tx1"/>
                </a:solidFill>
                <a:effectLst/>
                <a:latin typeface="+mn-lt"/>
                <a:ea typeface="+mn-ea"/>
                <a:cs typeface="+mn-cs"/>
              </a:rPr>
              <a:t>;</a:t>
            </a:r>
          </a:p>
          <a:p>
            <a:r>
              <a:rPr lang="ru-RU" sz="1200" kern="1200" dirty="0">
                <a:solidFill>
                  <a:schemeClr val="tx1"/>
                </a:solidFill>
                <a:effectLst/>
                <a:latin typeface="+mn-lt"/>
                <a:ea typeface="+mn-ea"/>
                <a:cs typeface="+mn-cs"/>
              </a:rPr>
              <a:t>для стратегий, компонентный состав которых полностью специфичен для данного виртуального игрока: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-2.441,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0.014.</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Сравнение количества стратегий, отнесенных к перечисленным трем группам для доминирующих и </a:t>
            </a:r>
            <a:r>
              <a:rPr lang="ru-RU" sz="1200" kern="1200" dirty="0" err="1">
                <a:solidFill>
                  <a:schemeClr val="tx1"/>
                </a:solidFill>
                <a:effectLst/>
                <a:latin typeface="+mn-lt"/>
                <a:ea typeface="+mn-ea"/>
                <a:cs typeface="+mn-cs"/>
              </a:rPr>
              <a:t>субдоминантных</a:t>
            </a:r>
            <a:r>
              <a:rPr lang="ru-RU" sz="1200" kern="1200" dirty="0">
                <a:solidFill>
                  <a:schemeClr val="tx1"/>
                </a:solidFill>
                <a:effectLst/>
                <a:latin typeface="+mn-lt"/>
                <a:ea typeface="+mn-ea"/>
                <a:cs typeface="+mn-cs"/>
              </a:rPr>
              <a:t> виртуальных игроков не выявило достоверных различий: точный тест Манна-Уитни, для всех сравнений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0.598, </a:t>
            </a:r>
            <a:r>
              <a:rPr lang="en-US" sz="1200" kern="1200" dirty="0">
                <a:solidFill>
                  <a:schemeClr val="tx1"/>
                </a:solidFill>
                <a:effectLst/>
                <a:latin typeface="+mn-lt"/>
                <a:ea typeface="+mn-ea"/>
                <a:cs typeface="+mn-cs"/>
              </a:rPr>
              <a:t>p </a:t>
            </a:r>
            <a:r>
              <a:rPr lang="ru-RU" sz="1200" kern="1200" dirty="0">
                <a:solidFill>
                  <a:schemeClr val="tx1"/>
                </a:solidFill>
                <a:effectLst/>
                <a:latin typeface="+mn-lt"/>
                <a:ea typeface="+mn-ea"/>
                <a:cs typeface="+mn-cs"/>
              </a:rPr>
              <a:t>≥ 0.571.</a:t>
            </a:r>
          </a:p>
          <a:p>
            <a:endParaRPr lang="ru-RU" dirty="0"/>
          </a:p>
        </p:txBody>
      </p:sp>
      <p:sp>
        <p:nvSpPr>
          <p:cNvPr id="4" name="Номер слайда 3"/>
          <p:cNvSpPr>
            <a:spLocks noGrp="1"/>
          </p:cNvSpPr>
          <p:nvPr>
            <p:ph type="sldNum" sz="quarter" idx="5"/>
          </p:nvPr>
        </p:nvSpPr>
        <p:spPr/>
        <p:txBody>
          <a:bodyPr/>
          <a:lstStyle/>
          <a:p>
            <a:fld id="{619296D7-4A74-405D-A4AF-A58756E0D714}" type="slidenum">
              <a:rPr lang="ru-RU" smtClean="0"/>
              <a:t>6</a:t>
            </a:fld>
            <a:endParaRPr lang="ru-RU"/>
          </a:p>
        </p:txBody>
      </p:sp>
    </p:spTree>
    <p:extLst>
      <p:ext uri="{BB962C8B-B14F-4D97-AF65-F5344CB8AC3E}">
        <p14:creationId xmlns:p14="http://schemas.microsoft.com/office/powerpoint/2010/main" val="2700654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3.3. Сопоставление компонентного состава стратегий, сформированных у виртуальных игроков.</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Сопоставляли компонентный  состав стратегий, входящих в структуры знания пар виртуальных </a:t>
            </a:r>
            <a:r>
              <a:rPr lang="ru-RU" sz="1200" kern="1200" dirty="0" err="1">
                <a:solidFill>
                  <a:schemeClr val="tx1"/>
                </a:solidFill>
                <a:effectLst/>
                <a:latin typeface="+mn-lt"/>
                <a:ea typeface="+mn-ea"/>
                <a:cs typeface="+mn-cs"/>
              </a:rPr>
              <a:t>итроков</a:t>
            </a:r>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Для каждой пары виртуальных игроков составляли списки стратегий, в которых выделяли три группы:</a:t>
            </a:r>
          </a:p>
          <a:p>
            <a:r>
              <a:rPr lang="ru-RU" sz="1200" kern="1200" dirty="0">
                <a:solidFill>
                  <a:schemeClr val="tx1"/>
                </a:solidFill>
                <a:effectLst/>
                <a:latin typeface="+mn-lt"/>
                <a:ea typeface="+mn-ea"/>
                <a:cs typeface="+mn-cs"/>
              </a:rPr>
              <a:t>(1) стратегии с полностью общим составом компонентов;</a:t>
            </a:r>
          </a:p>
          <a:p>
            <a:r>
              <a:rPr lang="ru-RU" sz="1200" kern="1200" dirty="0">
                <a:solidFill>
                  <a:schemeClr val="tx1"/>
                </a:solidFill>
                <a:effectLst/>
                <a:latin typeface="+mn-lt"/>
                <a:ea typeface="+mn-ea"/>
                <a:cs typeface="+mn-cs"/>
              </a:rPr>
              <a:t>(2) стратегии с частично пересекающимся составом компонентов;</a:t>
            </a:r>
          </a:p>
          <a:p>
            <a:r>
              <a:rPr lang="ru-RU" sz="1200" kern="1200" dirty="0">
                <a:solidFill>
                  <a:schemeClr val="tx1"/>
                </a:solidFill>
                <a:effectLst/>
                <a:latin typeface="+mn-lt"/>
                <a:ea typeface="+mn-ea"/>
                <a:cs typeface="+mn-cs"/>
              </a:rPr>
              <a:t>(2) стратегии, компонентный состав которых полностью специфичен для данного виртуального игрока (стратегии с частичным сходством).</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 группе с высокой склонностью к </a:t>
            </a:r>
            <a:r>
              <a:rPr lang="ru-RU" sz="1200" kern="1200" dirty="0" err="1">
                <a:solidFill>
                  <a:schemeClr val="tx1"/>
                </a:solidFill>
                <a:effectLst/>
                <a:latin typeface="+mn-lt"/>
                <a:ea typeface="+mn-ea"/>
                <a:cs typeface="+mn-cs"/>
              </a:rPr>
              <a:t>диссоциативному</a:t>
            </a:r>
            <a:r>
              <a:rPr lang="ru-RU" sz="1200" kern="1200" dirty="0">
                <a:solidFill>
                  <a:schemeClr val="tx1"/>
                </a:solidFill>
                <a:effectLst/>
                <a:latin typeface="+mn-lt"/>
                <a:ea typeface="+mn-ea"/>
                <a:cs typeface="+mn-cs"/>
              </a:rPr>
              <a:t> поведению и глубины эффекта релаксации (группы 1 и 2) количество стратегий, общих для пары виртуальных игроков, варьировало от 1 до 7; у лиц с низкой выраженностью (группы 3 и 4) – от 3 до 12. Для специфических стратегий  в группах 1 и 2 размах составил 3 – 14, а в группах 3 и 4 – от 1 до 7. Для стратегий с частичным сходством размах в группах 1 и 2 составил 4 – 14,  а в группах 3 и 4 – от 10 до 23.</a:t>
            </a:r>
          </a:p>
          <a:p>
            <a:r>
              <a:rPr lang="ru-RU" sz="1200" kern="1200" dirty="0">
                <a:solidFill>
                  <a:schemeClr val="tx1"/>
                </a:solidFill>
                <a:effectLst/>
                <a:latin typeface="+mn-lt"/>
                <a:ea typeface="+mn-ea"/>
                <a:cs typeface="+mn-cs"/>
              </a:rPr>
              <a:t>Статистические оценки показали, что различия для всех вариантов сходства/несходства стратегий достоверны (точный критерий Манна-Уитни):</a:t>
            </a:r>
          </a:p>
          <a:p>
            <a:r>
              <a:rPr lang="ru-RU" sz="1200" kern="1200" dirty="0">
                <a:solidFill>
                  <a:schemeClr val="tx1"/>
                </a:solidFill>
                <a:effectLst/>
                <a:latin typeface="+mn-lt"/>
                <a:ea typeface="+mn-ea"/>
                <a:cs typeface="+mn-cs"/>
              </a:rPr>
              <a:t>для стратегий с полностью общим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-3.159,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0.001;</a:t>
            </a:r>
          </a:p>
          <a:p>
            <a:r>
              <a:rPr lang="ru-RU" sz="1200" kern="1200" dirty="0">
                <a:solidFill>
                  <a:schemeClr val="tx1"/>
                </a:solidFill>
                <a:effectLst/>
                <a:latin typeface="+mn-lt"/>
                <a:ea typeface="+mn-ea"/>
                <a:cs typeface="+mn-cs"/>
              </a:rPr>
              <a:t>для стратегий с частично пересекающимся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-3.655,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9.08*10</a:t>
            </a:r>
            <a:r>
              <a:rPr lang="ru-RU" sz="1200" kern="1200" baseline="30000" dirty="0">
                <a:solidFill>
                  <a:schemeClr val="tx1"/>
                </a:solidFill>
                <a:effectLst/>
                <a:latin typeface="+mn-lt"/>
                <a:ea typeface="+mn-ea"/>
                <a:cs typeface="+mn-cs"/>
              </a:rPr>
              <a:t>-5</a:t>
            </a:r>
            <a:r>
              <a:rPr lang="ru-RU" sz="1200" kern="1200" dirty="0">
                <a:solidFill>
                  <a:schemeClr val="tx1"/>
                </a:solidFill>
                <a:effectLst/>
                <a:latin typeface="+mn-lt"/>
                <a:ea typeface="+mn-ea"/>
                <a:cs typeface="+mn-cs"/>
              </a:rPr>
              <a:t>;</a:t>
            </a:r>
          </a:p>
          <a:p>
            <a:r>
              <a:rPr lang="ru-RU" sz="1200" kern="1200" dirty="0">
                <a:solidFill>
                  <a:schemeClr val="tx1"/>
                </a:solidFill>
                <a:effectLst/>
                <a:latin typeface="+mn-lt"/>
                <a:ea typeface="+mn-ea"/>
                <a:cs typeface="+mn-cs"/>
              </a:rPr>
              <a:t>для стратегий, компонентный состав которых полностью специфичен для данного виртуального игрока: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-2.441,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0.014.</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Сравнение количества стратегий, отнесенных к перечисленным трем группам для доминирующих и </a:t>
            </a:r>
            <a:r>
              <a:rPr lang="ru-RU" sz="1200" kern="1200" dirty="0" err="1">
                <a:solidFill>
                  <a:schemeClr val="tx1"/>
                </a:solidFill>
                <a:effectLst/>
                <a:latin typeface="+mn-lt"/>
                <a:ea typeface="+mn-ea"/>
                <a:cs typeface="+mn-cs"/>
              </a:rPr>
              <a:t>субдоминантных</a:t>
            </a:r>
            <a:r>
              <a:rPr lang="ru-RU" sz="1200" kern="1200" dirty="0">
                <a:solidFill>
                  <a:schemeClr val="tx1"/>
                </a:solidFill>
                <a:effectLst/>
                <a:latin typeface="+mn-lt"/>
                <a:ea typeface="+mn-ea"/>
                <a:cs typeface="+mn-cs"/>
              </a:rPr>
              <a:t> виртуальных игроков не выявило достоверных различий: точный тест Манна-Уитни, для всех сравнений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0.598, </a:t>
            </a:r>
            <a:r>
              <a:rPr lang="en-US" sz="1200" kern="1200" dirty="0">
                <a:solidFill>
                  <a:schemeClr val="tx1"/>
                </a:solidFill>
                <a:effectLst/>
                <a:latin typeface="+mn-lt"/>
                <a:ea typeface="+mn-ea"/>
                <a:cs typeface="+mn-cs"/>
              </a:rPr>
              <a:t>p </a:t>
            </a:r>
            <a:r>
              <a:rPr lang="ru-RU" sz="1200" kern="1200" dirty="0">
                <a:solidFill>
                  <a:schemeClr val="tx1"/>
                </a:solidFill>
                <a:effectLst/>
                <a:latin typeface="+mn-lt"/>
                <a:ea typeface="+mn-ea"/>
                <a:cs typeface="+mn-cs"/>
              </a:rPr>
              <a:t>≥ 0.571.</a:t>
            </a:r>
          </a:p>
          <a:p>
            <a:endParaRPr lang="ru-RU" dirty="0"/>
          </a:p>
        </p:txBody>
      </p:sp>
      <p:sp>
        <p:nvSpPr>
          <p:cNvPr id="4" name="Номер слайда 3"/>
          <p:cNvSpPr>
            <a:spLocks noGrp="1"/>
          </p:cNvSpPr>
          <p:nvPr>
            <p:ph type="sldNum" sz="quarter" idx="5"/>
          </p:nvPr>
        </p:nvSpPr>
        <p:spPr/>
        <p:txBody>
          <a:bodyPr/>
          <a:lstStyle/>
          <a:p>
            <a:fld id="{619296D7-4A74-405D-A4AF-A58756E0D714}" type="slidenum">
              <a:rPr lang="ru-RU" smtClean="0"/>
              <a:t>7</a:t>
            </a:fld>
            <a:endParaRPr lang="ru-RU"/>
          </a:p>
        </p:txBody>
      </p:sp>
    </p:spTree>
    <p:extLst>
      <p:ext uri="{BB962C8B-B14F-4D97-AF65-F5344CB8AC3E}">
        <p14:creationId xmlns:p14="http://schemas.microsoft.com/office/powerpoint/2010/main" val="3479374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3.3. Сопоставление компонентного состава стратегий, сформированных у виртуальных игроков.</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Сопоставляли компонентный  состав стратегий, входящих в структуры знания пар виртуальных </a:t>
            </a:r>
            <a:r>
              <a:rPr lang="ru-RU" sz="1200" kern="1200" dirty="0" err="1">
                <a:solidFill>
                  <a:schemeClr val="tx1"/>
                </a:solidFill>
                <a:effectLst/>
                <a:latin typeface="+mn-lt"/>
                <a:ea typeface="+mn-ea"/>
                <a:cs typeface="+mn-cs"/>
              </a:rPr>
              <a:t>итроков</a:t>
            </a:r>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Для каждой пары виртуальных игроков составляли списки стратегий, в которых выделяли три группы:</a:t>
            </a:r>
          </a:p>
          <a:p>
            <a:r>
              <a:rPr lang="ru-RU" sz="1200" kern="1200" dirty="0">
                <a:solidFill>
                  <a:schemeClr val="tx1"/>
                </a:solidFill>
                <a:effectLst/>
                <a:latin typeface="+mn-lt"/>
                <a:ea typeface="+mn-ea"/>
                <a:cs typeface="+mn-cs"/>
              </a:rPr>
              <a:t>(1) стратегии с полностью общим составом компонентов;</a:t>
            </a:r>
          </a:p>
          <a:p>
            <a:r>
              <a:rPr lang="ru-RU" sz="1200" kern="1200" dirty="0">
                <a:solidFill>
                  <a:schemeClr val="tx1"/>
                </a:solidFill>
                <a:effectLst/>
                <a:latin typeface="+mn-lt"/>
                <a:ea typeface="+mn-ea"/>
                <a:cs typeface="+mn-cs"/>
              </a:rPr>
              <a:t>(2) стратегии с частично пересекающимся составом компонентов;</a:t>
            </a:r>
          </a:p>
          <a:p>
            <a:r>
              <a:rPr lang="ru-RU" sz="1200" kern="1200" dirty="0">
                <a:solidFill>
                  <a:schemeClr val="tx1"/>
                </a:solidFill>
                <a:effectLst/>
                <a:latin typeface="+mn-lt"/>
                <a:ea typeface="+mn-ea"/>
                <a:cs typeface="+mn-cs"/>
              </a:rPr>
              <a:t>(2) стратегии, компонентный состав которых полностью специфичен для данного виртуального игрока (стратегии с частичным сходством).</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 группе с высокой склонностью к </a:t>
            </a:r>
            <a:r>
              <a:rPr lang="ru-RU" sz="1200" kern="1200" dirty="0" err="1">
                <a:solidFill>
                  <a:schemeClr val="tx1"/>
                </a:solidFill>
                <a:effectLst/>
                <a:latin typeface="+mn-lt"/>
                <a:ea typeface="+mn-ea"/>
                <a:cs typeface="+mn-cs"/>
              </a:rPr>
              <a:t>диссоциативному</a:t>
            </a:r>
            <a:r>
              <a:rPr lang="ru-RU" sz="1200" kern="1200" dirty="0">
                <a:solidFill>
                  <a:schemeClr val="tx1"/>
                </a:solidFill>
                <a:effectLst/>
                <a:latin typeface="+mn-lt"/>
                <a:ea typeface="+mn-ea"/>
                <a:cs typeface="+mn-cs"/>
              </a:rPr>
              <a:t> поведению и глубины эффекта релаксации (группы 1 и 2) количество стратегий, общих для пары виртуальных игроков, варьировало от 1 до 7; у лиц с низкой выраженностью (группы 3 и 4) – от 3 до 12. Для специфических стратегий  в группах 1 и 2 размах составил 3 – 14, а в группах 3 и 4 – от 1 до 7. Для стратегий с частичным сходством размах в группах 1 и 2 составил 4 – 14,  а в группах 3 и 4 – от 10 до 23.</a:t>
            </a:r>
          </a:p>
          <a:p>
            <a:r>
              <a:rPr lang="ru-RU" sz="1200" kern="1200" dirty="0">
                <a:solidFill>
                  <a:schemeClr val="tx1"/>
                </a:solidFill>
                <a:effectLst/>
                <a:latin typeface="+mn-lt"/>
                <a:ea typeface="+mn-ea"/>
                <a:cs typeface="+mn-cs"/>
              </a:rPr>
              <a:t>Статистические оценки показали, что различия для всех вариантов сходства/несходства стратегий достоверны (точный критерий Манна-Уитни):</a:t>
            </a:r>
          </a:p>
          <a:p>
            <a:r>
              <a:rPr lang="ru-RU" sz="1200" kern="1200" dirty="0">
                <a:solidFill>
                  <a:schemeClr val="tx1"/>
                </a:solidFill>
                <a:effectLst/>
                <a:latin typeface="+mn-lt"/>
                <a:ea typeface="+mn-ea"/>
                <a:cs typeface="+mn-cs"/>
              </a:rPr>
              <a:t>для стратегий с полностью общим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-3.159,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0.001;</a:t>
            </a:r>
          </a:p>
          <a:p>
            <a:r>
              <a:rPr lang="ru-RU" sz="1200" kern="1200" dirty="0">
                <a:solidFill>
                  <a:schemeClr val="tx1"/>
                </a:solidFill>
                <a:effectLst/>
                <a:latin typeface="+mn-lt"/>
                <a:ea typeface="+mn-ea"/>
                <a:cs typeface="+mn-cs"/>
              </a:rPr>
              <a:t>для стратегий с частично пересекающимся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-3.655,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9.08*10</a:t>
            </a:r>
            <a:r>
              <a:rPr lang="ru-RU" sz="1200" kern="1200" baseline="30000" dirty="0">
                <a:solidFill>
                  <a:schemeClr val="tx1"/>
                </a:solidFill>
                <a:effectLst/>
                <a:latin typeface="+mn-lt"/>
                <a:ea typeface="+mn-ea"/>
                <a:cs typeface="+mn-cs"/>
              </a:rPr>
              <a:t>-5</a:t>
            </a:r>
            <a:r>
              <a:rPr lang="ru-RU" sz="1200" kern="1200" dirty="0">
                <a:solidFill>
                  <a:schemeClr val="tx1"/>
                </a:solidFill>
                <a:effectLst/>
                <a:latin typeface="+mn-lt"/>
                <a:ea typeface="+mn-ea"/>
                <a:cs typeface="+mn-cs"/>
              </a:rPr>
              <a:t>;</a:t>
            </a:r>
          </a:p>
          <a:p>
            <a:r>
              <a:rPr lang="ru-RU" sz="1200" kern="1200" dirty="0">
                <a:solidFill>
                  <a:schemeClr val="tx1"/>
                </a:solidFill>
                <a:effectLst/>
                <a:latin typeface="+mn-lt"/>
                <a:ea typeface="+mn-ea"/>
                <a:cs typeface="+mn-cs"/>
              </a:rPr>
              <a:t>для стратегий, компонентный состав которых полностью специфичен для данного виртуального игрока: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-2.441,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0.014.</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Сравнение количества стратегий, отнесенных к перечисленным трем группам для доминирующих и </a:t>
            </a:r>
            <a:r>
              <a:rPr lang="ru-RU" sz="1200" kern="1200" dirty="0" err="1">
                <a:solidFill>
                  <a:schemeClr val="tx1"/>
                </a:solidFill>
                <a:effectLst/>
                <a:latin typeface="+mn-lt"/>
                <a:ea typeface="+mn-ea"/>
                <a:cs typeface="+mn-cs"/>
              </a:rPr>
              <a:t>субдоминантных</a:t>
            </a:r>
            <a:r>
              <a:rPr lang="ru-RU" sz="1200" kern="1200" dirty="0">
                <a:solidFill>
                  <a:schemeClr val="tx1"/>
                </a:solidFill>
                <a:effectLst/>
                <a:latin typeface="+mn-lt"/>
                <a:ea typeface="+mn-ea"/>
                <a:cs typeface="+mn-cs"/>
              </a:rPr>
              <a:t> виртуальных игроков не выявило достоверных различий: точный тест Манна-Уитни, для всех сравнений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0.598, </a:t>
            </a:r>
            <a:r>
              <a:rPr lang="en-US" sz="1200" kern="1200" dirty="0">
                <a:solidFill>
                  <a:schemeClr val="tx1"/>
                </a:solidFill>
                <a:effectLst/>
                <a:latin typeface="+mn-lt"/>
                <a:ea typeface="+mn-ea"/>
                <a:cs typeface="+mn-cs"/>
              </a:rPr>
              <a:t>p </a:t>
            </a:r>
            <a:r>
              <a:rPr lang="ru-RU" sz="1200" kern="1200" dirty="0">
                <a:solidFill>
                  <a:schemeClr val="tx1"/>
                </a:solidFill>
                <a:effectLst/>
                <a:latin typeface="+mn-lt"/>
                <a:ea typeface="+mn-ea"/>
                <a:cs typeface="+mn-cs"/>
              </a:rPr>
              <a:t>≥ 0.571.</a:t>
            </a:r>
          </a:p>
          <a:p>
            <a:endParaRPr lang="ru-RU" dirty="0"/>
          </a:p>
        </p:txBody>
      </p:sp>
      <p:sp>
        <p:nvSpPr>
          <p:cNvPr id="4" name="Номер слайда 3"/>
          <p:cNvSpPr>
            <a:spLocks noGrp="1"/>
          </p:cNvSpPr>
          <p:nvPr>
            <p:ph type="sldNum" sz="quarter" idx="5"/>
          </p:nvPr>
        </p:nvSpPr>
        <p:spPr/>
        <p:txBody>
          <a:bodyPr/>
          <a:lstStyle/>
          <a:p>
            <a:fld id="{619296D7-4A74-405D-A4AF-A58756E0D714}" type="slidenum">
              <a:rPr lang="ru-RU" smtClean="0"/>
              <a:t>8</a:t>
            </a:fld>
            <a:endParaRPr lang="ru-RU"/>
          </a:p>
        </p:txBody>
      </p:sp>
    </p:spTree>
    <p:extLst>
      <p:ext uri="{BB962C8B-B14F-4D97-AF65-F5344CB8AC3E}">
        <p14:creationId xmlns:p14="http://schemas.microsoft.com/office/powerpoint/2010/main" val="909681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3.3. Сопоставление компонентного состава стратегий, сформированных у виртуальных игроков.</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Сопоставляли компонентный  состав стратегий, входящих в структуры знания пар виртуальных </a:t>
            </a:r>
            <a:r>
              <a:rPr lang="ru-RU" sz="1200" kern="1200" dirty="0" err="1">
                <a:solidFill>
                  <a:schemeClr val="tx1"/>
                </a:solidFill>
                <a:effectLst/>
                <a:latin typeface="+mn-lt"/>
                <a:ea typeface="+mn-ea"/>
                <a:cs typeface="+mn-cs"/>
              </a:rPr>
              <a:t>итроков</a:t>
            </a:r>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Для каждой пары виртуальных игроков составляли списки стратегий, в которых выделяли три группы:</a:t>
            </a:r>
          </a:p>
          <a:p>
            <a:r>
              <a:rPr lang="ru-RU" sz="1200" kern="1200" dirty="0">
                <a:solidFill>
                  <a:schemeClr val="tx1"/>
                </a:solidFill>
                <a:effectLst/>
                <a:latin typeface="+mn-lt"/>
                <a:ea typeface="+mn-ea"/>
                <a:cs typeface="+mn-cs"/>
              </a:rPr>
              <a:t>(1) стратегии с полностью общим составом компонентов;</a:t>
            </a:r>
          </a:p>
          <a:p>
            <a:r>
              <a:rPr lang="ru-RU" sz="1200" kern="1200" dirty="0">
                <a:solidFill>
                  <a:schemeClr val="tx1"/>
                </a:solidFill>
                <a:effectLst/>
                <a:latin typeface="+mn-lt"/>
                <a:ea typeface="+mn-ea"/>
                <a:cs typeface="+mn-cs"/>
              </a:rPr>
              <a:t>(2) стратегии с частично пересекающимся составом компонентов;</a:t>
            </a:r>
          </a:p>
          <a:p>
            <a:r>
              <a:rPr lang="ru-RU" sz="1200" kern="1200" dirty="0">
                <a:solidFill>
                  <a:schemeClr val="tx1"/>
                </a:solidFill>
                <a:effectLst/>
                <a:latin typeface="+mn-lt"/>
                <a:ea typeface="+mn-ea"/>
                <a:cs typeface="+mn-cs"/>
              </a:rPr>
              <a:t>(2) стратегии, компонентный состав которых полностью специфичен для данного виртуального игрока (стратегии с частичным сходством).</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 группе с высокой склонностью к </a:t>
            </a:r>
            <a:r>
              <a:rPr lang="ru-RU" sz="1200" kern="1200" dirty="0" err="1">
                <a:solidFill>
                  <a:schemeClr val="tx1"/>
                </a:solidFill>
                <a:effectLst/>
                <a:latin typeface="+mn-lt"/>
                <a:ea typeface="+mn-ea"/>
                <a:cs typeface="+mn-cs"/>
              </a:rPr>
              <a:t>диссоциативному</a:t>
            </a:r>
            <a:r>
              <a:rPr lang="ru-RU" sz="1200" kern="1200" dirty="0">
                <a:solidFill>
                  <a:schemeClr val="tx1"/>
                </a:solidFill>
                <a:effectLst/>
                <a:latin typeface="+mn-lt"/>
                <a:ea typeface="+mn-ea"/>
                <a:cs typeface="+mn-cs"/>
              </a:rPr>
              <a:t> поведению и глубины эффекта релаксации (группы 1 и 2) количество стратегий, общих для пары виртуальных игроков, варьировало от 1 до 7; у лиц с низкой выраженностью (группы 3 и 4) – от 3 до 12. Для специфических стратегий  в группах 1 и 2 размах составил 3 – 14, а в группах 3 и 4 – от 1 до 7. Для стратегий с частичным сходством размах в группах 1 и 2 составил 4 – 14,  а в группах 3 и 4 – от 10 до 23.</a:t>
            </a:r>
          </a:p>
          <a:p>
            <a:r>
              <a:rPr lang="ru-RU" sz="1200" kern="1200" dirty="0">
                <a:solidFill>
                  <a:schemeClr val="tx1"/>
                </a:solidFill>
                <a:effectLst/>
                <a:latin typeface="+mn-lt"/>
                <a:ea typeface="+mn-ea"/>
                <a:cs typeface="+mn-cs"/>
              </a:rPr>
              <a:t>Статистические оценки показали, что различия для всех вариантов сходства/несходства стратегий достоверны (точный критерий Манна-Уитни):</a:t>
            </a:r>
          </a:p>
          <a:p>
            <a:r>
              <a:rPr lang="ru-RU" sz="1200" kern="1200" dirty="0">
                <a:solidFill>
                  <a:schemeClr val="tx1"/>
                </a:solidFill>
                <a:effectLst/>
                <a:latin typeface="+mn-lt"/>
                <a:ea typeface="+mn-ea"/>
                <a:cs typeface="+mn-cs"/>
              </a:rPr>
              <a:t>для стратегий с полностью общим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-3.159,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0.001;</a:t>
            </a:r>
          </a:p>
          <a:p>
            <a:r>
              <a:rPr lang="ru-RU" sz="1200" kern="1200" dirty="0">
                <a:solidFill>
                  <a:schemeClr val="tx1"/>
                </a:solidFill>
                <a:effectLst/>
                <a:latin typeface="+mn-lt"/>
                <a:ea typeface="+mn-ea"/>
                <a:cs typeface="+mn-cs"/>
              </a:rPr>
              <a:t>для стратегий с частично пересекающимся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-3.655,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9.08*10</a:t>
            </a:r>
            <a:r>
              <a:rPr lang="ru-RU" sz="1200" kern="1200" baseline="30000" dirty="0">
                <a:solidFill>
                  <a:schemeClr val="tx1"/>
                </a:solidFill>
                <a:effectLst/>
                <a:latin typeface="+mn-lt"/>
                <a:ea typeface="+mn-ea"/>
                <a:cs typeface="+mn-cs"/>
              </a:rPr>
              <a:t>-5</a:t>
            </a:r>
            <a:r>
              <a:rPr lang="ru-RU" sz="1200" kern="1200" dirty="0">
                <a:solidFill>
                  <a:schemeClr val="tx1"/>
                </a:solidFill>
                <a:effectLst/>
                <a:latin typeface="+mn-lt"/>
                <a:ea typeface="+mn-ea"/>
                <a:cs typeface="+mn-cs"/>
              </a:rPr>
              <a:t>;</a:t>
            </a:r>
          </a:p>
          <a:p>
            <a:r>
              <a:rPr lang="ru-RU" sz="1200" kern="1200" dirty="0">
                <a:solidFill>
                  <a:schemeClr val="tx1"/>
                </a:solidFill>
                <a:effectLst/>
                <a:latin typeface="+mn-lt"/>
                <a:ea typeface="+mn-ea"/>
                <a:cs typeface="+mn-cs"/>
              </a:rPr>
              <a:t>для стратегий, компонентный состав которых полностью специфичен для данного виртуального игрока: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-2.441,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0.014.</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Сравнение количества стратегий, отнесенных к перечисленным трем группам для доминирующих и </a:t>
            </a:r>
            <a:r>
              <a:rPr lang="ru-RU" sz="1200" kern="1200" dirty="0" err="1">
                <a:solidFill>
                  <a:schemeClr val="tx1"/>
                </a:solidFill>
                <a:effectLst/>
                <a:latin typeface="+mn-lt"/>
                <a:ea typeface="+mn-ea"/>
                <a:cs typeface="+mn-cs"/>
              </a:rPr>
              <a:t>субдоминантных</a:t>
            </a:r>
            <a:r>
              <a:rPr lang="ru-RU" sz="1200" kern="1200" dirty="0">
                <a:solidFill>
                  <a:schemeClr val="tx1"/>
                </a:solidFill>
                <a:effectLst/>
                <a:latin typeface="+mn-lt"/>
                <a:ea typeface="+mn-ea"/>
                <a:cs typeface="+mn-cs"/>
              </a:rPr>
              <a:t> виртуальных игроков не выявило достоверных различий: точный тест Манна-Уитни, для всех сравнений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0.598, </a:t>
            </a:r>
            <a:r>
              <a:rPr lang="en-US" sz="1200" kern="1200" dirty="0">
                <a:solidFill>
                  <a:schemeClr val="tx1"/>
                </a:solidFill>
                <a:effectLst/>
                <a:latin typeface="+mn-lt"/>
                <a:ea typeface="+mn-ea"/>
                <a:cs typeface="+mn-cs"/>
              </a:rPr>
              <a:t>p </a:t>
            </a:r>
            <a:r>
              <a:rPr lang="ru-RU" sz="1200" kern="1200" dirty="0">
                <a:solidFill>
                  <a:schemeClr val="tx1"/>
                </a:solidFill>
                <a:effectLst/>
                <a:latin typeface="+mn-lt"/>
                <a:ea typeface="+mn-ea"/>
                <a:cs typeface="+mn-cs"/>
              </a:rPr>
              <a:t>≥ 0.571.</a:t>
            </a:r>
          </a:p>
          <a:p>
            <a:endParaRPr lang="ru-RU" dirty="0"/>
          </a:p>
        </p:txBody>
      </p:sp>
      <p:sp>
        <p:nvSpPr>
          <p:cNvPr id="4" name="Номер слайда 3"/>
          <p:cNvSpPr>
            <a:spLocks noGrp="1"/>
          </p:cNvSpPr>
          <p:nvPr>
            <p:ph type="sldNum" sz="quarter" idx="5"/>
          </p:nvPr>
        </p:nvSpPr>
        <p:spPr/>
        <p:txBody>
          <a:bodyPr/>
          <a:lstStyle/>
          <a:p>
            <a:fld id="{619296D7-4A74-405D-A4AF-A58756E0D714}" type="slidenum">
              <a:rPr lang="ru-RU" smtClean="0"/>
              <a:t>9</a:t>
            </a:fld>
            <a:endParaRPr lang="ru-RU"/>
          </a:p>
        </p:txBody>
      </p:sp>
    </p:spTree>
    <p:extLst>
      <p:ext uri="{BB962C8B-B14F-4D97-AF65-F5344CB8AC3E}">
        <p14:creationId xmlns:p14="http://schemas.microsoft.com/office/powerpoint/2010/main" val="2708122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3.3. Сопоставление компонентного состава стратегий, сформированных у виртуальных игроков.</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Сопоставляли компонентный  состав стратегий, входящих в структуры знания пар виртуальных </a:t>
            </a:r>
            <a:r>
              <a:rPr lang="ru-RU" sz="1200" kern="1200" dirty="0" err="1">
                <a:solidFill>
                  <a:schemeClr val="tx1"/>
                </a:solidFill>
                <a:effectLst/>
                <a:latin typeface="+mn-lt"/>
                <a:ea typeface="+mn-ea"/>
                <a:cs typeface="+mn-cs"/>
              </a:rPr>
              <a:t>итроков</a:t>
            </a:r>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Для каждой пары виртуальных игроков составляли списки стратегий, в которых выделяли три группы:</a:t>
            </a:r>
          </a:p>
          <a:p>
            <a:r>
              <a:rPr lang="ru-RU" sz="1200" kern="1200" dirty="0">
                <a:solidFill>
                  <a:schemeClr val="tx1"/>
                </a:solidFill>
                <a:effectLst/>
                <a:latin typeface="+mn-lt"/>
                <a:ea typeface="+mn-ea"/>
                <a:cs typeface="+mn-cs"/>
              </a:rPr>
              <a:t>(1) стратегии с полностью общим составом компонентов;</a:t>
            </a:r>
          </a:p>
          <a:p>
            <a:r>
              <a:rPr lang="ru-RU" sz="1200" kern="1200" dirty="0">
                <a:solidFill>
                  <a:schemeClr val="tx1"/>
                </a:solidFill>
                <a:effectLst/>
                <a:latin typeface="+mn-lt"/>
                <a:ea typeface="+mn-ea"/>
                <a:cs typeface="+mn-cs"/>
              </a:rPr>
              <a:t>(2) стратегии с частично пересекающимся составом компонентов;</a:t>
            </a:r>
          </a:p>
          <a:p>
            <a:r>
              <a:rPr lang="ru-RU" sz="1200" kern="1200" dirty="0">
                <a:solidFill>
                  <a:schemeClr val="tx1"/>
                </a:solidFill>
                <a:effectLst/>
                <a:latin typeface="+mn-lt"/>
                <a:ea typeface="+mn-ea"/>
                <a:cs typeface="+mn-cs"/>
              </a:rPr>
              <a:t>(2) стратегии, компонентный состав которых полностью специфичен для данного виртуального игрока (стратегии с частичным сходством).</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 группе с высокой склонностью к </a:t>
            </a:r>
            <a:r>
              <a:rPr lang="ru-RU" sz="1200" kern="1200" dirty="0" err="1">
                <a:solidFill>
                  <a:schemeClr val="tx1"/>
                </a:solidFill>
                <a:effectLst/>
                <a:latin typeface="+mn-lt"/>
                <a:ea typeface="+mn-ea"/>
                <a:cs typeface="+mn-cs"/>
              </a:rPr>
              <a:t>диссоциативному</a:t>
            </a:r>
            <a:r>
              <a:rPr lang="ru-RU" sz="1200" kern="1200" dirty="0">
                <a:solidFill>
                  <a:schemeClr val="tx1"/>
                </a:solidFill>
                <a:effectLst/>
                <a:latin typeface="+mn-lt"/>
                <a:ea typeface="+mn-ea"/>
                <a:cs typeface="+mn-cs"/>
              </a:rPr>
              <a:t> поведению и глубины эффекта релаксации (группы 1 и 2) количество стратегий, общих для пары виртуальных игроков, варьировало от 1 до 7; у лиц с низкой выраженностью (группы 3 и 4) – от 3 до 12. Для специфических стратегий  в группах 1 и 2 размах составил 3 – 14, а в группах 3 и 4 – от 1 до 7. Для стратегий с частичным сходством размах в группах 1 и 2 составил 4 – 14,  а в группах 3 и 4 – от 10 до 23.</a:t>
            </a:r>
          </a:p>
          <a:p>
            <a:r>
              <a:rPr lang="ru-RU" sz="1200" kern="1200" dirty="0">
                <a:solidFill>
                  <a:schemeClr val="tx1"/>
                </a:solidFill>
                <a:effectLst/>
                <a:latin typeface="+mn-lt"/>
                <a:ea typeface="+mn-ea"/>
                <a:cs typeface="+mn-cs"/>
              </a:rPr>
              <a:t>Статистические оценки показали, что различия для всех вариантов сходства/несходства стратегий достоверны (точный критерий Манна-Уитни):</a:t>
            </a:r>
          </a:p>
          <a:p>
            <a:r>
              <a:rPr lang="ru-RU" sz="1200" kern="1200" dirty="0">
                <a:solidFill>
                  <a:schemeClr val="tx1"/>
                </a:solidFill>
                <a:effectLst/>
                <a:latin typeface="+mn-lt"/>
                <a:ea typeface="+mn-ea"/>
                <a:cs typeface="+mn-cs"/>
              </a:rPr>
              <a:t>для стратегий с полностью общим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-3.159,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0.001;</a:t>
            </a:r>
          </a:p>
          <a:p>
            <a:r>
              <a:rPr lang="ru-RU" sz="1200" kern="1200" dirty="0">
                <a:solidFill>
                  <a:schemeClr val="tx1"/>
                </a:solidFill>
                <a:effectLst/>
                <a:latin typeface="+mn-lt"/>
                <a:ea typeface="+mn-ea"/>
                <a:cs typeface="+mn-cs"/>
              </a:rPr>
              <a:t>для стратегий с частично пересекающимся составом компонентов: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-3.655,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9.08*10</a:t>
            </a:r>
            <a:r>
              <a:rPr lang="ru-RU" sz="1200" kern="1200" baseline="30000" dirty="0">
                <a:solidFill>
                  <a:schemeClr val="tx1"/>
                </a:solidFill>
                <a:effectLst/>
                <a:latin typeface="+mn-lt"/>
                <a:ea typeface="+mn-ea"/>
                <a:cs typeface="+mn-cs"/>
              </a:rPr>
              <a:t>-5</a:t>
            </a:r>
            <a:r>
              <a:rPr lang="ru-RU" sz="1200" kern="1200" dirty="0">
                <a:solidFill>
                  <a:schemeClr val="tx1"/>
                </a:solidFill>
                <a:effectLst/>
                <a:latin typeface="+mn-lt"/>
                <a:ea typeface="+mn-ea"/>
                <a:cs typeface="+mn-cs"/>
              </a:rPr>
              <a:t>;</a:t>
            </a:r>
          </a:p>
          <a:p>
            <a:r>
              <a:rPr lang="ru-RU" sz="1200" kern="1200" dirty="0">
                <a:solidFill>
                  <a:schemeClr val="tx1"/>
                </a:solidFill>
                <a:effectLst/>
                <a:latin typeface="+mn-lt"/>
                <a:ea typeface="+mn-ea"/>
                <a:cs typeface="+mn-cs"/>
              </a:rPr>
              <a:t>для стратегий, компонентный состав которых полностью специфичен для данного виртуального игрока: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-2.441,  </a:t>
            </a:r>
            <a:r>
              <a:rPr lang="en-US" sz="1200" kern="1200" dirty="0">
                <a:solidFill>
                  <a:schemeClr val="tx1"/>
                </a:solidFill>
                <a:effectLst/>
                <a:latin typeface="+mn-lt"/>
                <a:ea typeface="+mn-ea"/>
                <a:cs typeface="+mn-cs"/>
              </a:rPr>
              <a:t>p</a:t>
            </a:r>
            <a:r>
              <a:rPr lang="ru-RU" sz="1200" kern="1200" dirty="0">
                <a:solidFill>
                  <a:schemeClr val="tx1"/>
                </a:solidFill>
                <a:effectLst/>
                <a:latin typeface="+mn-lt"/>
                <a:ea typeface="+mn-ea"/>
                <a:cs typeface="+mn-cs"/>
              </a:rPr>
              <a:t> = 0.014.</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Сравнение количества стратегий, отнесенных к перечисленным трем группам для доминирующих и </a:t>
            </a:r>
            <a:r>
              <a:rPr lang="ru-RU" sz="1200" kern="1200" dirty="0" err="1">
                <a:solidFill>
                  <a:schemeClr val="tx1"/>
                </a:solidFill>
                <a:effectLst/>
                <a:latin typeface="+mn-lt"/>
                <a:ea typeface="+mn-ea"/>
                <a:cs typeface="+mn-cs"/>
              </a:rPr>
              <a:t>субдоминантных</a:t>
            </a:r>
            <a:r>
              <a:rPr lang="ru-RU" sz="1200" kern="1200" dirty="0">
                <a:solidFill>
                  <a:schemeClr val="tx1"/>
                </a:solidFill>
                <a:effectLst/>
                <a:latin typeface="+mn-lt"/>
                <a:ea typeface="+mn-ea"/>
                <a:cs typeface="+mn-cs"/>
              </a:rPr>
              <a:t> виртуальных игроков не выявило достоверных различий: точный тест Манна-Уитни, для всех сравнений  |</a:t>
            </a:r>
            <a:r>
              <a:rPr lang="en-US" sz="1200" kern="1200" dirty="0">
                <a:solidFill>
                  <a:schemeClr val="tx1"/>
                </a:solidFill>
                <a:effectLst/>
                <a:latin typeface="+mn-lt"/>
                <a:ea typeface="+mn-ea"/>
                <a:cs typeface="+mn-cs"/>
              </a:rPr>
              <a:t>Z</a:t>
            </a:r>
            <a:r>
              <a:rPr lang="ru-RU" sz="1200" kern="1200" dirty="0">
                <a:solidFill>
                  <a:schemeClr val="tx1"/>
                </a:solidFill>
                <a:effectLst/>
                <a:latin typeface="+mn-lt"/>
                <a:ea typeface="+mn-ea"/>
                <a:cs typeface="+mn-cs"/>
              </a:rPr>
              <a:t>| ≤ 0.598, </a:t>
            </a:r>
            <a:r>
              <a:rPr lang="en-US" sz="1200" kern="1200" dirty="0">
                <a:solidFill>
                  <a:schemeClr val="tx1"/>
                </a:solidFill>
                <a:effectLst/>
                <a:latin typeface="+mn-lt"/>
                <a:ea typeface="+mn-ea"/>
                <a:cs typeface="+mn-cs"/>
              </a:rPr>
              <a:t>p </a:t>
            </a:r>
            <a:r>
              <a:rPr lang="ru-RU" sz="1200" kern="1200" dirty="0">
                <a:solidFill>
                  <a:schemeClr val="tx1"/>
                </a:solidFill>
                <a:effectLst/>
                <a:latin typeface="+mn-lt"/>
                <a:ea typeface="+mn-ea"/>
                <a:cs typeface="+mn-cs"/>
              </a:rPr>
              <a:t>≥ 0.571.</a:t>
            </a:r>
          </a:p>
          <a:p>
            <a:endParaRPr lang="ru-RU" dirty="0"/>
          </a:p>
        </p:txBody>
      </p:sp>
      <p:sp>
        <p:nvSpPr>
          <p:cNvPr id="4" name="Номер слайда 3"/>
          <p:cNvSpPr>
            <a:spLocks noGrp="1"/>
          </p:cNvSpPr>
          <p:nvPr>
            <p:ph type="sldNum" sz="quarter" idx="5"/>
          </p:nvPr>
        </p:nvSpPr>
        <p:spPr/>
        <p:txBody>
          <a:bodyPr/>
          <a:lstStyle/>
          <a:p>
            <a:fld id="{619296D7-4A74-405D-A4AF-A58756E0D714}" type="slidenum">
              <a:rPr lang="ru-RU" smtClean="0"/>
              <a:t>10</a:t>
            </a:fld>
            <a:endParaRPr lang="ru-RU"/>
          </a:p>
        </p:txBody>
      </p:sp>
    </p:spTree>
    <p:extLst>
      <p:ext uri="{BB962C8B-B14F-4D97-AF65-F5344CB8AC3E}">
        <p14:creationId xmlns:p14="http://schemas.microsoft.com/office/powerpoint/2010/main" val="556892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E9316599-96E3-45E7-B9D2-633F11ED3692}" type="datetimeFigureOut">
              <a:rPr lang="ru-RU" smtClean="0"/>
              <a:t>15.03.2021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4928BF-EC4E-4005-ABBF-8D647B7739FD}" type="slidenum">
              <a:rPr lang="ru-RU" smtClean="0"/>
              <a:t>‹#›</a:t>
            </a:fld>
            <a:endParaRPr lang="ru-RU"/>
          </a:p>
        </p:txBody>
      </p:sp>
    </p:spTree>
    <p:extLst>
      <p:ext uri="{BB962C8B-B14F-4D97-AF65-F5344CB8AC3E}">
        <p14:creationId xmlns:p14="http://schemas.microsoft.com/office/powerpoint/2010/main" val="1339148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9316599-96E3-45E7-B9D2-633F11ED3692}" type="datetimeFigureOut">
              <a:rPr lang="ru-RU" smtClean="0"/>
              <a:t>15.03.2021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4928BF-EC4E-4005-ABBF-8D647B7739FD}" type="slidenum">
              <a:rPr lang="ru-RU" smtClean="0"/>
              <a:t>‹#›</a:t>
            </a:fld>
            <a:endParaRPr lang="ru-RU"/>
          </a:p>
        </p:txBody>
      </p:sp>
    </p:spTree>
    <p:extLst>
      <p:ext uri="{BB962C8B-B14F-4D97-AF65-F5344CB8AC3E}">
        <p14:creationId xmlns:p14="http://schemas.microsoft.com/office/powerpoint/2010/main" val="92136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9316599-96E3-45E7-B9D2-633F11ED3692}" type="datetimeFigureOut">
              <a:rPr lang="ru-RU" smtClean="0"/>
              <a:t>15.03.2021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4928BF-EC4E-4005-ABBF-8D647B7739FD}" type="slidenum">
              <a:rPr lang="ru-RU" smtClean="0"/>
              <a:t>‹#›</a:t>
            </a:fld>
            <a:endParaRPr lang="ru-RU"/>
          </a:p>
        </p:txBody>
      </p:sp>
    </p:spTree>
    <p:extLst>
      <p:ext uri="{BB962C8B-B14F-4D97-AF65-F5344CB8AC3E}">
        <p14:creationId xmlns:p14="http://schemas.microsoft.com/office/powerpoint/2010/main" val="2680359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Заголовок презентации">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Рисунок 1">
            <a:extLst>
              <a:ext uri="{FF2B5EF4-FFF2-40B4-BE49-F238E27FC236}">
                <a16:creationId xmlns:a16="http://schemas.microsoft.com/office/drawing/2014/main" id="{FF98623D-5E47-448C-945B-DA8B7A4C7ACC}"/>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2673" y="479425"/>
            <a:ext cx="3017044"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422552" y="3429000"/>
            <a:ext cx="3948113" cy="1143000"/>
          </a:xfrm>
        </p:spPr>
        <p:txBody>
          <a:bodyPr>
            <a:normAutofit/>
          </a:bodyPr>
          <a:lstStyle>
            <a:lvl1pPr>
              <a:defRPr sz="2100"/>
            </a:lvl1pPr>
          </a:lstStyle>
          <a:p>
            <a:r>
              <a:rPr lang="ru-RU" dirty="0"/>
              <a:t>Образец заголовка</a:t>
            </a:r>
          </a:p>
        </p:txBody>
      </p:sp>
      <p:sp>
        <p:nvSpPr>
          <p:cNvPr id="3" name="Текст 2"/>
          <p:cNvSpPr>
            <a:spLocks noGrp="1"/>
          </p:cNvSpPr>
          <p:nvPr>
            <p:ph type="body" idx="1"/>
          </p:nvPr>
        </p:nvSpPr>
        <p:spPr>
          <a:xfrm>
            <a:off x="422552" y="4992688"/>
            <a:ext cx="3948113" cy="1249274"/>
          </a:xfrm>
          <a:prstGeom prst="rect">
            <a:avLst/>
          </a:prstGeom>
        </p:spPr>
        <p:txBody>
          <a:bodyPr>
            <a:normAutofit/>
          </a:bodyPr>
          <a:lstStyle>
            <a:lvl1pPr marL="0" indent="0">
              <a:buNone/>
              <a:defRPr sz="1050">
                <a:solidFill>
                  <a:schemeClr val="bg2">
                    <a:lumMod val="25000"/>
                  </a:schemeClr>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7" name="Текст 2"/>
          <p:cNvSpPr>
            <a:spLocks noGrp="1"/>
          </p:cNvSpPr>
          <p:nvPr>
            <p:ph type="body" idx="10"/>
          </p:nvPr>
        </p:nvSpPr>
        <p:spPr>
          <a:xfrm>
            <a:off x="5693841" y="4822631"/>
            <a:ext cx="1271928" cy="464208"/>
          </a:xfrm>
          <a:prstGeom prst="rect">
            <a:avLst/>
          </a:prstGeom>
        </p:spPr>
        <p:txBody>
          <a:bodyPr>
            <a:normAutofit/>
          </a:bodyPr>
          <a:lstStyle>
            <a:lvl1pPr marL="0" indent="0">
              <a:buNone/>
              <a:defRPr sz="9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Tree>
    <p:extLst>
      <p:ext uri="{BB962C8B-B14F-4D97-AF65-F5344CB8AC3E}">
        <p14:creationId xmlns:p14="http://schemas.microsoft.com/office/powerpoint/2010/main" val="3304295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9316599-96E3-45E7-B9D2-633F11ED3692}" type="datetimeFigureOut">
              <a:rPr lang="ru-RU" smtClean="0"/>
              <a:t>15.03.2021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4928BF-EC4E-4005-ABBF-8D647B7739FD}" type="slidenum">
              <a:rPr lang="ru-RU" smtClean="0"/>
              <a:t>‹#›</a:t>
            </a:fld>
            <a:endParaRPr lang="ru-RU"/>
          </a:p>
        </p:txBody>
      </p:sp>
    </p:spTree>
    <p:extLst>
      <p:ext uri="{BB962C8B-B14F-4D97-AF65-F5344CB8AC3E}">
        <p14:creationId xmlns:p14="http://schemas.microsoft.com/office/powerpoint/2010/main" val="2628623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9316599-96E3-45E7-B9D2-633F11ED3692}" type="datetimeFigureOut">
              <a:rPr lang="ru-RU" smtClean="0"/>
              <a:t>15.03.2021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4928BF-EC4E-4005-ABBF-8D647B7739FD}" type="slidenum">
              <a:rPr lang="ru-RU" smtClean="0"/>
              <a:t>‹#›</a:t>
            </a:fld>
            <a:endParaRPr lang="ru-RU"/>
          </a:p>
        </p:txBody>
      </p:sp>
    </p:spTree>
    <p:extLst>
      <p:ext uri="{BB962C8B-B14F-4D97-AF65-F5344CB8AC3E}">
        <p14:creationId xmlns:p14="http://schemas.microsoft.com/office/powerpoint/2010/main" val="3417283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E9316599-96E3-45E7-B9D2-633F11ED3692}" type="datetimeFigureOut">
              <a:rPr lang="ru-RU" smtClean="0"/>
              <a:t>15.03.2021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4928BF-EC4E-4005-ABBF-8D647B7739FD}" type="slidenum">
              <a:rPr lang="ru-RU" smtClean="0"/>
              <a:t>‹#›</a:t>
            </a:fld>
            <a:endParaRPr lang="ru-RU"/>
          </a:p>
        </p:txBody>
      </p:sp>
    </p:spTree>
    <p:extLst>
      <p:ext uri="{BB962C8B-B14F-4D97-AF65-F5344CB8AC3E}">
        <p14:creationId xmlns:p14="http://schemas.microsoft.com/office/powerpoint/2010/main" val="170957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9316599-96E3-45E7-B9D2-633F11ED3692}" type="datetimeFigureOut">
              <a:rPr lang="ru-RU" smtClean="0"/>
              <a:t>15.03.2021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B4928BF-EC4E-4005-ABBF-8D647B7739FD}" type="slidenum">
              <a:rPr lang="ru-RU" smtClean="0"/>
              <a:t>‹#›</a:t>
            </a:fld>
            <a:endParaRPr lang="ru-RU"/>
          </a:p>
        </p:txBody>
      </p:sp>
    </p:spTree>
    <p:extLst>
      <p:ext uri="{BB962C8B-B14F-4D97-AF65-F5344CB8AC3E}">
        <p14:creationId xmlns:p14="http://schemas.microsoft.com/office/powerpoint/2010/main" val="2267127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E9316599-96E3-45E7-B9D2-633F11ED3692}" type="datetimeFigureOut">
              <a:rPr lang="ru-RU" smtClean="0"/>
              <a:t>15.03.2021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B4928BF-EC4E-4005-ABBF-8D647B7739FD}" type="slidenum">
              <a:rPr lang="ru-RU" smtClean="0"/>
              <a:t>‹#›</a:t>
            </a:fld>
            <a:endParaRPr lang="ru-RU"/>
          </a:p>
        </p:txBody>
      </p:sp>
    </p:spTree>
    <p:extLst>
      <p:ext uri="{BB962C8B-B14F-4D97-AF65-F5344CB8AC3E}">
        <p14:creationId xmlns:p14="http://schemas.microsoft.com/office/powerpoint/2010/main" val="2452588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9316599-96E3-45E7-B9D2-633F11ED3692}" type="datetimeFigureOut">
              <a:rPr lang="ru-RU" smtClean="0"/>
              <a:t>15.03.2021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B4928BF-EC4E-4005-ABBF-8D647B7739FD}" type="slidenum">
              <a:rPr lang="ru-RU" smtClean="0"/>
              <a:t>‹#›</a:t>
            </a:fld>
            <a:endParaRPr lang="ru-RU"/>
          </a:p>
        </p:txBody>
      </p:sp>
    </p:spTree>
    <p:extLst>
      <p:ext uri="{BB962C8B-B14F-4D97-AF65-F5344CB8AC3E}">
        <p14:creationId xmlns:p14="http://schemas.microsoft.com/office/powerpoint/2010/main" val="2171757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9316599-96E3-45E7-B9D2-633F11ED3692}" type="datetimeFigureOut">
              <a:rPr lang="ru-RU" smtClean="0"/>
              <a:t>15.03.2021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4928BF-EC4E-4005-ABBF-8D647B7739FD}" type="slidenum">
              <a:rPr lang="ru-RU" smtClean="0"/>
              <a:t>‹#›</a:t>
            </a:fld>
            <a:endParaRPr lang="ru-RU"/>
          </a:p>
        </p:txBody>
      </p:sp>
    </p:spTree>
    <p:extLst>
      <p:ext uri="{BB962C8B-B14F-4D97-AF65-F5344CB8AC3E}">
        <p14:creationId xmlns:p14="http://schemas.microsoft.com/office/powerpoint/2010/main" val="179590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9316599-96E3-45E7-B9D2-633F11ED3692}" type="datetimeFigureOut">
              <a:rPr lang="ru-RU" smtClean="0"/>
              <a:t>15.03.2021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4928BF-EC4E-4005-ABBF-8D647B7739FD}" type="slidenum">
              <a:rPr lang="ru-RU" smtClean="0"/>
              <a:t>‹#›</a:t>
            </a:fld>
            <a:endParaRPr lang="ru-RU"/>
          </a:p>
        </p:txBody>
      </p:sp>
    </p:spTree>
    <p:extLst>
      <p:ext uri="{BB962C8B-B14F-4D97-AF65-F5344CB8AC3E}">
        <p14:creationId xmlns:p14="http://schemas.microsoft.com/office/powerpoint/2010/main" val="4124089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316599-96E3-45E7-B9D2-633F11ED3692}" type="datetimeFigureOut">
              <a:rPr lang="ru-RU" smtClean="0"/>
              <a:t>15.03.2021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928BF-EC4E-4005-ABBF-8D647B7739FD}" type="slidenum">
              <a:rPr lang="ru-RU" smtClean="0"/>
              <a:t>‹#›</a:t>
            </a:fld>
            <a:endParaRPr lang="ru-RU"/>
          </a:p>
        </p:txBody>
      </p:sp>
    </p:spTree>
    <p:extLst>
      <p:ext uri="{BB962C8B-B14F-4D97-AF65-F5344CB8AC3E}">
        <p14:creationId xmlns:p14="http://schemas.microsoft.com/office/powerpoint/2010/main" val="3386060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0.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tif"/><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5.tiff"/></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1.tiff"/><Relationship Id="rId4" Type="http://schemas.openxmlformats.org/officeDocument/2006/relationships/image" Target="../media/image20.tiff"/></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a:extLst>
              <a:ext uri="{FF2B5EF4-FFF2-40B4-BE49-F238E27FC236}">
                <a16:creationId xmlns:a16="http://schemas.microsoft.com/office/drawing/2014/main" id="{72B2DF91-D536-433E-BD25-5EE59F350762}"/>
              </a:ext>
            </a:extLst>
          </p:cNvPr>
          <p:cNvSpPr>
            <a:spLocks noGrp="1" noChangeArrowheads="1"/>
          </p:cNvSpPr>
          <p:nvPr>
            <p:ph type="title"/>
          </p:nvPr>
        </p:nvSpPr>
        <p:spPr>
          <a:xfrm>
            <a:off x="251520" y="2143124"/>
            <a:ext cx="4392488" cy="1728192"/>
          </a:xfrm>
        </p:spPr>
        <p:txBody>
          <a:bodyPr>
            <a:noAutofit/>
          </a:bodyPr>
          <a:lstStyle/>
          <a:p>
            <a:pPr>
              <a:lnSpc>
                <a:spcPts val="3000"/>
              </a:lnSpc>
            </a:pPr>
            <a:r>
              <a:rPr lang="ru-RU" altLang="ru-RU" sz="2800" b="1" dirty="0">
                <a:solidFill>
                  <a:srgbClr val="00B050"/>
                </a:solidFill>
                <a:ea typeface="Verdana" panose="020B0604030504040204" pitchFamily="34" charset="0"/>
                <a:cs typeface="Verdana" panose="020B0604030504040204" pitchFamily="34" charset="0"/>
              </a:rPr>
              <a:t>Организация циклов взаимодействия индивида с предметной областью: соотношение </a:t>
            </a:r>
            <a:r>
              <a:rPr lang="ru-RU" altLang="ru-RU" sz="2800" b="1" dirty="0" err="1">
                <a:solidFill>
                  <a:srgbClr val="00B050"/>
                </a:solidFill>
                <a:ea typeface="Verdana" panose="020B0604030504040204" pitchFamily="34" charset="0"/>
                <a:cs typeface="Verdana" panose="020B0604030504040204" pitchFamily="34" charset="0"/>
              </a:rPr>
              <a:t>актуалгенеза</a:t>
            </a:r>
            <a:r>
              <a:rPr lang="ru-RU" altLang="ru-RU" sz="2800" b="1" dirty="0">
                <a:solidFill>
                  <a:srgbClr val="00B050"/>
                </a:solidFill>
                <a:ea typeface="Verdana" panose="020B0604030504040204" pitchFamily="34" charset="0"/>
                <a:cs typeface="Verdana" panose="020B0604030504040204" pitchFamily="34" charset="0"/>
              </a:rPr>
              <a:t> психологических структур и функциональных систем</a:t>
            </a:r>
            <a:r>
              <a:rPr lang="ru-RU" altLang="ru-RU" sz="2800" dirty="0">
                <a:ea typeface="Verdana" panose="020B0604030504040204" pitchFamily="34" charset="0"/>
                <a:cs typeface="Verdana" panose="020B0604030504040204" pitchFamily="34" charset="0"/>
              </a:rPr>
              <a:t>.</a:t>
            </a:r>
          </a:p>
        </p:txBody>
      </p:sp>
      <p:sp>
        <p:nvSpPr>
          <p:cNvPr id="18435" name="Текст 2">
            <a:extLst>
              <a:ext uri="{FF2B5EF4-FFF2-40B4-BE49-F238E27FC236}">
                <a16:creationId xmlns:a16="http://schemas.microsoft.com/office/drawing/2014/main" id="{43D8B1E8-0B4A-4A0A-97D2-176F4C977790}"/>
              </a:ext>
            </a:extLst>
          </p:cNvPr>
          <p:cNvSpPr>
            <a:spLocks noGrp="1" noChangeArrowheads="1"/>
          </p:cNvSpPr>
          <p:nvPr>
            <p:ph type="body" idx="1"/>
          </p:nvPr>
        </p:nvSpPr>
        <p:spPr bwMode="auto">
          <a:xfrm>
            <a:off x="251520" y="4581128"/>
            <a:ext cx="4727674" cy="19442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fontScale="92500" lnSpcReduction="20000"/>
          </a:bodyPr>
          <a:lstStyle/>
          <a:p>
            <a:r>
              <a:rPr lang="ru-RU" altLang="ru-RU" sz="1500" b="1" dirty="0">
                <a:solidFill>
                  <a:srgbClr val="404040"/>
                </a:solidFill>
                <a:latin typeface="Verdana" panose="020B0604030504040204" pitchFamily="34" charset="0"/>
                <a:ea typeface="Verdana" panose="020B0604030504040204" pitchFamily="34" charset="0"/>
                <a:cs typeface="Verdana" panose="020B0604030504040204" pitchFamily="34" charset="0"/>
              </a:rPr>
              <a:t>Н.Е. Максимова</a:t>
            </a:r>
          </a:p>
          <a:p>
            <a:endParaRPr lang="ru-RU" altLang="ru-RU" sz="1500" b="1" dirty="0">
              <a:solidFill>
                <a:srgbClr val="404040"/>
              </a:solidFill>
              <a:ea typeface="Verdana" panose="020B0604030504040204" pitchFamily="34" charset="0"/>
              <a:cs typeface="Verdana" panose="020B0604030504040204" pitchFamily="34" charset="0"/>
            </a:endParaRPr>
          </a:p>
          <a:p>
            <a:r>
              <a:rPr lang="ru-RU" altLang="ru-RU" sz="1500" dirty="0">
                <a:solidFill>
                  <a:srgbClr val="404040"/>
                </a:solidFill>
                <a:ea typeface="Verdana" panose="020B0604030504040204" pitchFamily="34" charset="0"/>
                <a:cs typeface="Verdana" panose="020B0604030504040204" pitchFamily="34" charset="0"/>
              </a:rPr>
              <a:t>Кандидат психологических наук Институт психологии РАН </a:t>
            </a:r>
            <a:br>
              <a:rPr lang="ru-RU" altLang="ru-RU" sz="1500" dirty="0">
                <a:solidFill>
                  <a:srgbClr val="404040"/>
                </a:solidFill>
                <a:ea typeface="Verdana" panose="020B0604030504040204" pitchFamily="34" charset="0"/>
                <a:cs typeface="Verdana" panose="020B0604030504040204" pitchFamily="34" charset="0"/>
              </a:rPr>
            </a:br>
            <a:r>
              <a:rPr lang="ru-RU" altLang="ru-RU" sz="1500" dirty="0">
                <a:solidFill>
                  <a:srgbClr val="404040"/>
                </a:solidFill>
                <a:ea typeface="Verdana" panose="020B0604030504040204" pitchFamily="34" charset="0"/>
                <a:cs typeface="Verdana" panose="020B0604030504040204" pitchFamily="34" charset="0"/>
              </a:rPr>
              <a:t>Лаборатория психофизиологии им. В.Б. Швыркова.</a:t>
            </a:r>
          </a:p>
          <a:p>
            <a:endParaRPr lang="ru-RU" altLang="ru-RU" sz="1500" dirty="0">
              <a:solidFill>
                <a:srgbClr val="404040"/>
              </a:solidFill>
              <a:ea typeface="Verdana" panose="020B0604030504040204" pitchFamily="34" charset="0"/>
              <a:cs typeface="Verdana" panose="020B0604030504040204" pitchFamily="34" charset="0"/>
            </a:endParaRPr>
          </a:p>
          <a:p>
            <a:r>
              <a:rPr lang="ru-RU" altLang="ru-RU" sz="1500" b="1" dirty="0">
                <a:solidFill>
                  <a:srgbClr val="404040"/>
                </a:solidFill>
                <a:latin typeface="Verdana" panose="020B0604030504040204" pitchFamily="34" charset="0"/>
                <a:ea typeface="Verdana" panose="020B0604030504040204" pitchFamily="34" charset="0"/>
                <a:cs typeface="Verdana" panose="020B0604030504040204" pitchFamily="34" charset="0"/>
              </a:rPr>
              <a:t>И.О. Александров</a:t>
            </a:r>
          </a:p>
          <a:p>
            <a:endParaRPr lang="ru-RU" altLang="ru-RU" sz="1500" b="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r>
              <a:rPr lang="ru-RU" altLang="ru-RU" sz="1500" dirty="0">
                <a:solidFill>
                  <a:srgbClr val="404040"/>
                </a:solidFill>
                <a:ea typeface="Verdana" panose="020B0604030504040204" pitchFamily="34" charset="0"/>
                <a:cs typeface="Verdana" panose="020B0604030504040204" pitchFamily="34" charset="0"/>
              </a:rPr>
              <a:t>Доктор психологических наук Институт психологии РАН </a:t>
            </a:r>
            <a:br>
              <a:rPr lang="ru-RU" altLang="ru-RU" sz="1500" dirty="0">
                <a:solidFill>
                  <a:srgbClr val="404040"/>
                </a:solidFill>
                <a:ea typeface="Verdana" panose="020B0604030504040204" pitchFamily="34" charset="0"/>
                <a:cs typeface="Verdana" panose="020B0604030504040204" pitchFamily="34" charset="0"/>
              </a:rPr>
            </a:br>
            <a:r>
              <a:rPr lang="ru-RU" altLang="ru-RU" sz="1500" dirty="0">
                <a:solidFill>
                  <a:srgbClr val="404040"/>
                </a:solidFill>
                <a:ea typeface="Verdana" panose="020B0604030504040204" pitchFamily="34" charset="0"/>
                <a:cs typeface="Verdana" panose="020B0604030504040204" pitchFamily="34" charset="0"/>
              </a:rPr>
              <a:t>Лаборатория психофизиологии им. В.Б. Швыркова.</a:t>
            </a:r>
          </a:p>
          <a:p>
            <a:endParaRPr lang="ru-RU" altLang="ru-RU" sz="900" dirty="0">
              <a:solidFill>
                <a:srgbClr val="404040"/>
              </a:solidFill>
              <a:ea typeface="Verdana" panose="020B0604030504040204" pitchFamily="34" charset="0"/>
              <a:cs typeface="Verdana" panose="020B0604030504040204" pitchFamily="34" charset="0"/>
            </a:endParaRPr>
          </a:p>
        </p:txBody>
      </p:sp>
      <p:sp>
        <p:nvSpPr>
          <p:cNvPr id="18436" name="Текст 3">
            <a:extLst>
              <a:ext uri="{FF2B5EF4-FFF2-40B4-BE49-F238E27FC236}">
                <a16:creationId xmlns:a16="http://schemas.microsoft.com/office/drawing/2014/main" id="{F90CAC8C-B64F-401E-9C4A-5CD34EFFE021}"/>
              </a:ext>
            </a:extLst>
          </p:cNvPr>
          <p:cNvSpPr>
            <a:spLocks noGrp="1" noChangeArrowheads="1"/>
          </p:cNvSpPr>
          <p:nvPr>
            <p:ph type="body" idx="10"/>
          </p:nvPr>
        </p:nvSpPr>
        <p:spPr bwMode="auto">
          <a:xfrm>
            <a:off x="5693569" y="4474369"/>
            <a:ext cx="1272779" cy="347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r>
              <a:rPr lang="ru-RU" altLang="ru-RU" dirty="0"/>
              <a:t>Март 2021</a:t>
            </a:r>
          </a:p>
        </p:txBody>
      </p:sp>
      <p:sp>
        <p:nvSpPr>
          <p:cNvPr id="2" name="Овал 1">
            <a:extLst>
              <a:ext uri="{FF2B5EF4-FFF2-40B4-BE49-F238E27FC236}">
                <a16:creationId xmlns:a16="http://schemas.microsoft.com/office/drawing/2014/main" id="{94F30C0E-4B4E-461F-9301-78F80D7328F1}"/>
              </a:ext>
            </a:extLst>
          </p:cNvPr>
          <p:cNvSpPr/>
          <p:nvPr/>
        </p:nvSpPr>
        <p:spPr>
          <a:xfrm>
            <a:off x="6678316" y="2719188"/>
            <a:ext cx="288032" cy="288032"/>
          </a:xfrm>
          <a:prstGeom prst="ellipse">
            <a:avLst/>
          </a:prstGeom>
          <a:ln w="825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Овал 5">
            <a:extLst>
              <a:ext uri="{FF2B5EF4-FFF2-40B4-BE49-F238E27FC236}">
                <a16:creationId xmlns:a16="http://schemas.microsoft.com/office/drawing/2014/main" id="{88011AEB-AE14-49C8-A994-C53B41C07523}"/>
              </a:ext>
            </a:extLst>
          </p:cNvPr>
          <p:cNvSpPr/>
          <p:nvPr/>
        </p:nvSpPr>
        <p:spPr>
          <a:xfrm>
            <a:off x="7308304" y="2719188"/>
            <a:ext cx="288032" cy="288032"/>
          </a:xfrm>
          <a:prstGeom prst="ellipse">
            <a:avLst/>
          </a:prstGeom>
          <a:ln w="825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Крест 10">
            <a:extLst>
              <a:ext uri="{FF2B5EF4-FFF2-40B4-BE49-F238E27FC236}">
                <a16:creationId xmlns:a16="http://schemas.microsoft.com/office/drawing/2014/main" id="{1E03B538-746E-4DA0-B2F7-B4EBE2B33E0E}"/>
              </a:ext>
            </a:extLst>
          </p:cNvPr>
          <p:cNvSpPr/>
          <p:nvPr/>
        </p:nvSpPr>
        <p:spPr>
          <a:xfrm rot="2786140">
            <a:off x="6935225" y="2272315"/>
            <a:ext cx="403216" cy="410344"/>
          </a:xfrm>
          <a:prstGeom prst="plus">
            <a:avLst>
              <a:gd name="adj" fmla="val 4386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Крест 11">
            <a:extLst>
              <a:ext uri="{FF2B5EF4-FFF2-40B4-BE49-F238E27FC236}">
                <a16:creationId xmlns:a16="http://schemas.microsoft.com/office/drawing/2014/main" id="{61C710A7-0B08-4A4E-B5F9-574F96B7730B}"/>
              </a:ext>
            </a:extLst>
          </p:cNvPr>
          <p:cNvSpPr/>
          <p:nvPr/>
        </p:nvSpPr>
        <p:spPr>
          <a:xfrm rot="2786140">
            <a:off x="6932966" y="2675262"/>
            <a:ext cx="415045" cy="410344"/>
          </a:xfrm>
          <a:prstGeom prst="plus">
            <a:avLst>
              <a:gd name="adj" fmla="val 4386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Крест 12">
            <a:extLst>
              <a:ext uri="{FF2B5EF4-FFF2-40B4-BE49-F238E27FC236}">
                <a16:creationId xmlns:a16="http://schemas.microsoft.com/office/drawing/2014/main" id="{0E0477AF-2EEF-408C-9C64-919B975B11FF}"/>
              </a:ext>
            </a:extLst>
          </p:cNvPr>
          <p:cNvSpPr/>
          <p:nvPr/>
        </p:nvSpPr>
        <p:spPr>
          <a:xfrm rot="2786140">
            <a:off x="6343518" y="3069471"/>
            <a:ext cx="427331" cy="410344"/>
          </a:xfrm>
          <a:prstGeom prst="plus">
            <a:avLst>
              <a:gd name="adj" fmla="val 4386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a:extLst>
              <a:ext uri="{FF2B5EF4-FFF2-40B4-BE49-F238E27FC236}">
                <a16:creationId xmlns:a16="http://schemas.microsoft.com/office/drawing/2014/main" id="{C211B7A0-7742-42A5-8B2E-181A023A9850}"/>
              </a:ext>
            </a:extLst>
          </p:cNvPr>
          <p:cNvGrpSpPr/>
          <p:nvPr/>
        </p:nvGrpSpPr>
        <p:grpSpPr>
          <a:xfrm>
            <a:off x="67388" y="81584"/>
            <a:ext cx="9063542" cy="6725193"/>
            <a:chOff x="67388" y="81584"/>
            <a:chExt cx="9063542" cy="6725193"/>
          </a:xfrm>
        </p:grpSpPr>
        <p:pic>
          <p:nvPicPr>
            <p:cNvPr id="2" name="Рисунок 1">
              <a:extLst>
                <a:ext uri="{FF2B5EF4-FFF2-40B4-BE49-F238E27FC236}">
                  <a16:creationId xmlns:a16="http://schemas.microsoft.com/office/drawing/2014/main" id="{A209B53D-5F6B-467E-912B-E84A70C8FEE5}"/>
                </a:ext>
              </a:extLst>
            </p:cNvPr>
            <p:cNvPicPr>
              <a:picLocks noChangeAspect="1"/>
            </p:cNvPicPr>
            <p:nvPr/>
          </p:nvPicPr>
          <p:blipFill>
            <a:blip r:embed="rId3"/>
            <a:stretch>
              <a:fillRect/>
            </a:stretch>
          </p:blipFill>
          <p:spPr>
            <a:xfrm>
              <a:off x="7020272" y="819076"/>
              <a:ext cx="1872208" cy="2286815"/>
            </a:xfrm>
            <a:prstGeom prst="rect">
              <a:avLst/>
            </a:prstGeom>
          </p:spPr>
        </p:pic>
        <p:sp>
          <p:nvSpPr>
            <p:cNvPr id="3" name="TextBox 2">
              <a:extLst>
                <a:ext uri="{FF2B5EF4-FFF2-40B4-BE49-F238E27FC236}">
                  <a16:creationId xmlns:a16="http://schemas.microsoft.com/office/drawing/2014/main" id="{D90A5CD2-E06E-4EB4-9D4B-4794BE5F42BC}"/>
                </a:ext>
              </a:extLst>
            </p:cNvPr>
            <p:cNvSpPr txBox="1"/>
            <p:nvPr/>
          </p:nvSpPr>
          <p:spPr>
            <a:xfrm>
              <a:off x="67388" y="692696"/>
              <a:ext cx="7118039" cy="2939266"/>
            </a:xfrm>
            <a:prstGeom prst="rect">
              <a:avLst/>
            </a:prstGeom>
            <a:noFill/>
          </p:spPr>
          <p:txBody>
            <a:bodyPr wrap="square" rtlCol="0">
              <a:spAutoFit/>
            </a:bodyPr>
            <a:lstStyle/>
            <a:p>
              <a:r>
                <a:rPr lang="ru-RU" sz="1400" dirty="0">
                  <a:latin typeface="+mj-lt"/>
                  <a:cs typeface="Times New Roman" panose="02020603050405020304" pitchFamily="18" charset="0"/>
                </a:rPr>
                <a:t>Максимова Н.Е. Системное значение медленных потенциалов мозга. Диссертация на</a:t>
              </a:r>
              <a:endParaRPr lang="en-US" sz="1400" dirty="0">
                <a:latin typeface="+mj-lt"/>
                <a:cs typeface="Times New Roman" panose="02020603050405020304" pitchFamily="18" charset="0"/>
              </a:endParaRPr>
            </a:p>
            <a:p>
              <a:r>
                <a:rPr lang="en-US" sz="1400" dirty="0">
                  <a:latin typeface="+mj-lt"/>
                  <a:cs typeface="Times New Roman" panose="02020603050405020304" pitchFamily="18" charset="0"/>
                </a:rPr>
                <a:t>           </a:t>
              </a:r>
              <a:r>
                <a:rPr lang="ru-RU" sz="1400" dirty="0">
                  <a:latin typeface="+mj-lt"/>
                  <a:cs typeface="Times New Roman" panose="02020603050405020304" pitchFamily="18" charset="0"/>
                </a:rPr>
                <a:t> соискание уч.</a:t>
              </a:r>
              <a:r>
                <a:rPr lang="en-US" sz="1400" dirty="0">
                  <a:latin typeface="+mj-lt"/>
                  <a:cs typeface="Times New Roman" panose="02020603050405020304" pitchFamily="18" charset="0"/>
                </a:rPr>
                <a:t> </a:t>
              </a:r>
              <a:r>
                <a:rPr lang="ru-RU" sz="1400" dirty="0">
                  <a:latin typeface="+mj-lt"/>
                  <a:cs typeface="Times New Roman" panose="02020603050405020304" pitchFamily="18" charset="0"/>
                </a:rPr>
                <a:t>степени канд. психол. наук / Институт психологии РАН. Москва, 1987</a:t>
              </a:r>
            </a:p>
            <a:p>
              <a:r>
                <a:rPr lang="ru-RU" sz="1400" i="1" dirty="0">
                  <a:latin typeface="+mj-lt"/>
                  <a:cs typeface="Times New Roman" panose="02020603050405020304" pitchFamily="18" charset="0"/>
                </a:rPr>
                <a:t>Александров И.О.</a:t>
              </a:r>
              <a:r>
                <a:rPr lang="ru-RU" sz="1400" dirty="0">
                  <a:latin typeface="+mj-lt"/>
                  <a:cs typeface="Times New Roman" panose="02020603050405020304" pitchFamily="18" charset="0"/>
                </a:rPr>
                <a:t> Формирование структуры индивидуального знания. – М.: Изд-во</a:t>
              </a:r>
              <a:endParaRPr lang="en-US" sz="1400" dirty="0">
                <a:latin typeface="+mj-lt"/>
                <a:cs typeface="Times New Roman" panose="02020603050405020304" pitchFamily="18" charset="0"/>
              </a:endParaRPr>
            </a:p>
            <a:p>
              <a:r>
                <a:rPr lang="en-US" sz="1400" dirty="0">
                  <a:latin typeface="+mj-lt"/>
                  <a:cs typeface="Times New Roman" panose="02020603050405020304" pitchFamily="18" charset="0"/>
                </a:rPr>
                <a:t>          </a:t>
              </a:r>
              <a:r>
                <a:rPr lang="ru-RU" sz="1400" dirty="0">
                  <a:latin typeface="+mj-lt"/>
                  <a:cs typeface="Times New Roman" panose="02020603050405020304" pitchFamily="18" charset="0"/>
                </a:rPr>
                <a:t> “Институт</a:t>
              </a:r>
              <a:r>
                <a:rPr lang="en-US" sz="1400" dirty="0">
                  <a:latin typeface="+mj-lt"/>
                  <a:cs typeface="Times New Roman" panose="02020603050405020304" pitchFamily="18" charset="0"/>
                </a:rPr>
                <a:t> </a:t>
              </a:r>
              <a:r>
                <a:rPr lang="ru-RU" sz="1400" dirty="0">
                  <a:latin typeface="+mj-lt"/>
                  <a:cs typeface="Times New Roman" panose="02020603050405020304" pitchFamily="18" charset="0"/>
                </a:rPr>
                <a:t> психологии РАН”, 2006.</a:t>
              </a:r>
            </a:p>
            <a:p>
              <a:endParaRPr lang="ru-RU" sz="1200" b="1" dirty="0">
                <a:latin typeface="Times New Roman" panose="02020603050405020304" pitchFamily="18" charset="0"/>
                <a:cs typeface="Times New Roman" panose="02020603050405020304" pitchFamily="18" charset="0"/>
              </a:endParaRPr>
            </a:p>
            <a:p>
              <a:r>
                <a:rPr lang="ru-RU" sz="1300" b="1" dirty="0">
                  <a:latin typeface="Times New Roman" panose="02020603050405020304" pitchFamily="18" charset="0"/>
                  <a:cs typeface="Times New Roman" panose="02020603050405020304" pitchFamily="18" charset="0"/>
                </a:rPr>
                <a:t>Участники исследования формировали компетенцию в стратегической игре «Крестики-нолики на поле 15×15». Для выигрыша игрок должен был первым построить непрерывную цепочку из пяти знаков по диагонали, вертикали или горизонтали. Использовали поле из алюминиевой фольги. Игроки ставили знаки фломастерами, заполненными черными токопроводящими чернилами. Перемещения рук в процессе игры, координаты поставленных знаков записывали на видеомагнитофон вместе с табло таймера, время на котором отмечалось с частотой 50 Гц (20 </a:t>
              </a:r>
              <a:r>
                <a:rPr lang="ru-RU" sz="1300" b="1" dirty="0" err="1">
                  <a:latin typeface="Times New Roman" panose="02020603050405020304" pitchFamily="18" charset="0"/>
                  <a:cs typeface="Times New Roman" panose="02020603050405020304" pitchFamily="18" charset="0"/>
                </a:rPr>
                <a:t>мс</a:t>
              </a:r>
              <a:r>
                <a:rPr lang="ru-RU" sz="1300" b="1" dirty="0">
                  <a:latin typeface="Times New Roman" panose="02020603050405020304" pitchFamily="18" charset="0"/>
                  <a:cs typeface="Times New Roman" panose="02020603050405020304" pitchFamily="18" charset="0"/>
                </a:rPr>
                <a:t> интервалы). Фиксировали моменты касания кончиком фломастера фольги и отметку времени с таймера. Каждый игрок сыграл от 14 до 34 игр, длиной от 5 до 27 ходов.</a:t>
              </a:r>
            </a:p>
          </p:txBody>
        </p:sp>
        <p:sp>
          <p:nvSpPr>
            <p:cNvPr id="4" name="TextBox 3">
              <a:extLst>
                <a:ext uri="{FF2B5EF4-FFF2-40B4-BE49-F238E27FC236}">
                  <a16:creationId xmlns:a16="http://schemas.microsoft.com/office/drawing/2014/main" id="{5927B838-C191-4038-95B1-55796A0EAC1A}"/>
                </a:ext>
              </a:extLst>
            </p:cNvPr>
            <p:cNvSpPr txBox="1"/>
            <p:nvPr/>
          </p:nvSpPr>
          <p:spPr>
            <a:xfrm>
              <a:off x="79428" y="3482790"/>
              <a:ext cx="9051502" cy="3323987"/>
            </a:xfrm>
            <a:prstGeom prst="rect">
              <a:avLst/>
            </a:prstGeom>
            <a:noFill/>
          </p:spPr>
          <p:txBody>
            <a:bodyPr wrap="square" rtlCol="0">
              <a:spAutoFit/>
            </a:bodyPr>
            <a:lstStyle/>
            <a:p>
              <a:r>
                <a:rPr lang="ru-RU" sz="1350" b="1" dirty="0">
                  <a:solidFill>
                    <a:srgbClr val="00B0F0"/>
                  </a:solidFill>
                  <a:latin typeface="Times New Roman" panose="02020603050405020304" pitchFamily="18" charset="0"/>
                  <a:cs typeface="Times New Roman" panose="02020603050405020304" pitchFamily="18" charset="0"/>
                </a:rPr>
                <a:t>Регистрация и обработка ЭЭГ. </a:t>
              </a:r>
              <a:r>
                <a:rPr lang="ru-RU" sz="1350" b="1" dirty="0">
                  <a:latin typeface="Times New Roman" panose="02020603050405020304" pitchFamily="18" charset="0"/>
                  <a:cs typeface="Times New Roman" panose="02020603050405020304" pitchFamily="18" charset="0"/>
                </a:rPr>
                <a:t>У двух игроков одновременно регистрировали ЭЭГ в четырех отведениях (</a:t>
              </a:r>
              <a:r>
                <a:rPr lang="en-US" sz="1350" b="1" dirty="0">
                  <a:latin typeface="Times New Roman" panose="02020603050405020304" pitchFamily="18" charset="0"/>
                  <a:cs typeface="Times New Roman" panose="02020603050405020304" pitchFamily="18" charset="0"/>
                </a:rPr>
                <a:t>F</a:t>
              </a:r>
              <a:r>
                <a:rPr lang="ru-RU" sz="1350" b="1" dirty="0">
                  <a:latin typeface="Times New Roman" panose="02020603050405020304" pitchFamily="18" charset="0"/>
                  <a:cs typeface="Times New Roman" panose="02020603050405020304" pitchFamily="18" charset="0"/>
                </a:rPr>
                <a:t>”</a:t>
              </a:r>
              <a:r>
                <a:rPr lang="ru-RU" sz="1350" b="1" baseline="-25000" dirty="0">
                  <a:latin typeface="Times New Roman" panose="02020603050405020304" pitchFamily="18" charset="0"/>
                  <a:cs typeface="Times New Roman" panose="02020603050405020304" pitchFamily="18" charset="0"/>
                </a:rPr>
                <a:t>3</a:t>
              </a:r>
              <a:r>
                <a:rPr lang="ru-RU" sz="1350" b="1" dirty="0">
                  <a:latin typeface="Times New Roman" panose="02020603050405020304" pitchFamily="18" charset="0"/>
                  <a:cs typeface="Times New Roman" panose="02020603050405020304" pitchFamily="18" charset="0"/>
                </a:rPr>
                <a:t>, </a:t>
              </a:r>
              <a:r>
                <a:rPr lang="en-US" sz="1350" b="1" dirty="0">
                  <a:latin typeface="Times New Roman" panose="02020603050405020304" pitchFamily="18" charset="0"/>
                  <a:cs typeface="Times New Roman" panose="02020603050405020304" pitchFamily="18" charset="0"/>
                </a:rPr>
                <a:t>F</a:t>
              </a:r>
              <a:r>
                <a:rPr lang="ru-RU" sz="1350" b="1" dirty="0">
                  <a:latin typeface="Times New Roman" panose="02020603050405020304" pitchFamily="18" charset="0"/>
                  <a:cs typeface="Times New Roman" panose="02020603050405020304" pitchFamily="18" charset="0"/>
                </a:rPr>
                <a:t>”</a:t>
              </a:r>
              <a:r>
                <a:rPr lang="ru-RU" sz="1350" b="1" baseline="-25000" dirty="0">
                  <a:latin typeface="Times New Roman" panose="02020603050405020304" pitchFamily="18" charset="0"/>
                  <a:cs typeface="Times New Roman" panose="02020603050405020304" pitchFamily="18" charset="0"/>
                </a:rPr>
                <a:t>4</a:t>
              </a:r>
              <a:r>
                <a:rPr lang="ru-RU" sz="1350" b="1" dirty="0">
                  <a:latin typeface="Times New Roman" panose="02020603050405020304" pitchFamily="18" charset="0"/>
                  <a:cs typeface="Times New Roman" panose="02020603050405020304" pitchFamily="18" charset="0"/>
                </a:rPr>
                <a:t>, </a:t>
              </a:r>
              <a:r>
                <a:rPr lang="en-US" sz="1350" b="1" dirty="0">
                  <a:latin typeface="Times New Roman" panose="02020603050405020304" pitchFamily="18" charset="0"/>
                  <a:cs typeface="Times New Roman" panose="02020603050405020304" pitchFamily="18" charset="0"/>
                </a:rPr>
                <a:t>P</a:t>
              </a:r>
              <a:r>
                <a:rPr lang="ru-RU" sz="1350" b="1" dirty="0">
                  <a:latin typeface="Times New Roman" panose="02020603050405020304" pitchFamily="18" charset="0"/>
                  <a:cs typeface="Times New Roman" panose="02020603050405020304" pitchFamily="18" charset="0"/>
                </a:rPr>
                <a:t>’</a:t>
              </a:r>
              <a:r>
                <a:rPr lang="ru-RU" sz="1350" b="1" baseline="-25000" dirty="0">
                  <a:latin typeface="Times New Roman" panose="02020603050405020304" pitchFamily="18" charset="0"/>
                  <a:cs typeface="Times New Roman" panose="02020603050405020304" pitchFamily="18" charset="0"/>
                </a:rPr>
                <a:t>3</a:t>
              </a:r>
              <a:r>
                <a:rPr lang="ru-RU" sz="1350" b="1" dirty="0">
                  <a:latin typeface="Times New Roman" panose="02020603050405020304" pitchFamily="18" charset="0"/>
                  <a:cs typeface="Times New Roman" panose="02020603050405020304" pitchFamily="18" charset="0"/>
                </a:rPr>
                <a:t>, </a:t>
              </a:r>
              <a:r>
                <a:rPr lang="en-US" sz="1350" b="1" dirty="0">
                  <a:latin typeface="Times New Roman" panose="02020603050405020304" pitchFamily="18" charset="0"/>
                  <a:cs typeface="Times New Roman" panose="02020603050405020304" pitchFamily="18" charset="0"/>
                </a:rPr>
                <a:t>P</a:t>
              </a:r>
              <a:r>
                <a:rPr lang="ru-RU" sz="1350" b="1" dirty="0">
                  <a:latin typeface="Times New Roman" panose="02020603050405020304" pitchFamily="18" charset="0"/>
                  <a:cs typeface="Times New Roman" panose="02020603050405020304" pitchFamily="18" charset="0"/>
                </a:rPr>
                <a:t>’</a:t>
              </a:r>
              <a:r>
                <a:rPr lang="ru-RU" sz="1350" b="1" baseline="-25000" dirty="0">
                  <a:latin typeface="Times New Roman" panose="02020603050405020304" pitchFamily="18" charset="0"/>
                  <a:cs typeface="Times New Roman" panose="02020603050405020304" pitchFamily="18" charset="0"/>
                </a:rPr>
                <a:t>4</a:t>
              </a:r>
              <a:r>
                <a:rPr lang="ru-RU" sz="1350" b="1" dirty="0">
                  <a:latin typeface="Times New Roman" panose="02020603050405020304" pitchFamily="18" charset="0"/>
                  <a:cs typeface="Times New Roman" panose="02020603050405020304" pitchFamily="18" charset="0"/>
                </a:rPr>
                <a:t> по системе 10/10) относительно референта на мочках ушей в полосе частот до 200 Гц с постоянной времени 2 с, ЭОГ. Записывали моменты касания игрового поля фломастерами и сигналы таймера. Потенциалы, связанные с событиями, усредняли от касаний фломастером игрового поля и начала движений руки, которые определяли по видеозаписи. Анализировали конфигурацию потенциалов, соответствующих различным типам ходов, потенциалов, суммированных для ходов на различных этапах игры (в дебюте, миттельшпиле и эндшпиле), а также потенциалов соответствующих движениям руки при выборе хода. Для каждого мгновенного значения амплитуды потенциалов рассчитывали значения дисперсии. </a:t>
              </a:r>
            </a:p>
            <a:p>
              <a:r>
                <a:rPr lang="ru-RU" sz="1350" b="1" dirty="0">
                  <a:solidFill>
                    <a:srgbClr val="00B0F0"/>
                  </a:solidFill>
                  <a:latin typeface="Times New Roman" panose="02020603050405020304" pitchFamily="18" charset="0"/>
                  <a:cs typeface="Times New Roman" panose="02020603050405020304" pitchFamily="18" charset="0"/>
                </a:rPr>
                <a:t>Реконструкция ПС, сформированных в игре</a:t>
              </a:r>
              <a:r>
                <a:rPr lang="ru-RU" sz="1350" b="1" dirty="0">
                  <a:latin typeface="Times New Roman" panose="02020603050405020304" pitchFamily="18" charset="0"/>
                  <a:cs typeface="Times New Roman" panose="02020603050405020304" pitchFamily="18" charset="0"/>
                </a:rPr>
                <a:t>. На основании протокола постановки знаков на игровом поле для каждого из партнеров выделяли акты игры. При помощи специальных алгоритмов строили формальное описание ПС, основанное на соответствии компонентов ПС актам игры. Определяли составы множеств компонентов, образующих наборы альтернатив при выборе хода, степень совместимости компонентов, представляющих конкурентные акты игры, устойчивые последовательности реализации актов игры, т. е. стратегии. Выделяли «стратегии строгого порядка» с фиксированным порядком актов, а также «гибкие стратегии», содержащие циклы и петли, т. е. повторы некоторых актов в последовательности.</a:t>
              </a:r>
              <a:endParaRPr lang="ru-RU" sz="1350" dirty="0"/>
            </a:p>
          </p:txBody>
        </p:sp>
        <p:sp>
          <p:nvSpPr>
            <p:cNvPr id="6" name="TextBox 5">
              <a:extLst>
                <a:ext uri="{FF2B5EF4-FFF2-40B4-BE49-F238E27FC236}">
                  <a16:creationId xmlns:a16="http://schemas.microsoft.com/office/drawing/2014/main" id="{B3BADE9E-6851-49C5-882C-6C67A3E81CE1}"/>
                </a:ext>
              </a:extLst>
            </p:cNvPr>
            <p:cNvSpPr txBox="1"/>
            <p:nvPr/>
          </p:nvSpPr>
          <p:spPr>
            <a:xfrm>
              <a:off x="215008" y="81584"/>
              <a:ext cx="8882743" cy="673326"/>
            </a:xfrm>
            <a:prstGeom prst="rect">
              <a:avLst/>
            </a:prstGeom>
            <a:noFill/>
          </p:spPr>
          <p:txBody>
            <a:bodyPr wrap="square" rtlCol="0">
              <a:spAutoFit/>
            </a:bodyPr>
            <a:lstStyle/>
            <a:p>
              <a:pPr algn="ctr">
                <a:lnSpc>
                  <a:spcPts val="1500"/>
                </a:lnSpc>
              </a:pPr>
              <a:r>
                <a:rPr lang="ru-RU" sz="1600" b="1" dirty="0">
                  <a:solidFill>
                    <a:srgbClr val="00B0F0"/>
                  </a:solidFill>
                  <a:latin typeface="Times New Roman" panose="02020603050405020304" pitchFamily="18" charset="0"/>
                  <a:cs typeface="Times New Roman" panose="02020603050405020304" pitchFamily="18" charset="0"/>
                </a:rPr>
                <a:t>МЕТОДИКА КОНТРОЛИРУЕМОГО ФОРМИРОВАНИЯ КОМПЕТЕНЦИИ В </a:t>
              </a:r>
            </a:p>
            <a:p>
              <a:pPr algn="ctr">
                <a:lnSpc>
                  <a:spcPts val="1500"/>
                </a:lnSpc>
              </a:pPr>
              <a:r>
                <a:rPr lang="ru-RU" sz="1600" b="1" dirty="0">
                  <a:solidFill>
                    <a:srgbClr val="00B0F0"/>
                  </a:solidFill>
                  <a:latin typeface="Times New Roman" panose="02020603050405020304" pitchFamily="18" charset="0"/>
                  <a:cs typeface="Times New Roman" panose="02020603050405020304" pitchFamily="18" charset="0"/>
                </a:rPr>
                <a:t>СТРАТЕГИЧЕСКОЙ ИГРЕ ДВУХ ПАРТНЕРОВ С ПОЛНОЙ ИНФОРМАЦИЕЙ И НУЛЕВОЙ СУММОЙ «КРЕСТИКИ-НОЛИКИ НА ПОЛЕ 15</a:t>
              </a:r>
              <a:r>
                <a:rPr lang="ru-RU" sz="1600" dirty="0">
                  <a:sym typeface="Symbol" panose="05050102010706020507" pitchFamily="18" charset="2"/>
                </a:rPr>
                <a:t>  </a:t>
              </a:r>
              <a:r>
                <a:rPr lang="ru-RU" sz="1600" b="1" dirty="0">
                  <a:solidFill>
                    <a:srgbClr val="00B0F0"/>
                  </a:solidFill>
                  <a:latin typeface="Times New Roman" panose="02020603050405020304" pitchFamily="18" charset="0"/>
                  <a:cs typeface="Times New Roman" panose="02020603050405020304" pitchFamily="18" charset="0"/>
                </a:rPr>
                <a:t>15».</a:t>
              </a:r>
              <a:endParaRPr lang="ru-RU" dirty="0"/>
            </a:p>
          </p:txBody>
        </p:sp>
      </p:grpSp>
    </p:spTree>
    <p:extLst>
      <p:ext uri="{BB962C8B-B14F-4D97-AF65-F5344CB8AC3E}">
        <p14:creationId xmlns:p14="http://schemas.microsoft.com/office/powerpoint/2010/main" val="1409515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3BE855-2B20-42CB-A6FF-04E13CB0BA52}"/>
              </a:ext>
            </a:extLst>
          </p:cNvPr>
          <p:cNvSpPr txBox="1"/>
          <p:nvPr/>
        </p:nvSpPr>
        <p:spPr>
          <a:xfrm>
            <a:off x="323528" y="692696"/>
            <a:ext cx="8713482" cy="5670783"/>
          </a:xfrm>
          <a:prstGeom prst="rect">
            <a:avLst/>
          </a:prstGeom>
          <a:noFill/>
        </p:spPr>
        <p:txBody>
          <a:bodyPr wrap="square" rtlCol="0">
            <a:spAutoFit/>
          </a:bodyPr>
          <a:lstStyle/>
          <a:p>
            <a:pPr algn="ctr">
              <a:lnSpc>
                <a:spcPts val="1500"/>
              </a:lnSpc>
            </a:pPr>
            <a:r>
              <a:rPr lang="ru-RU" b="1" dirty="0">
                <a:solidFill>
                  <a:srgbClr val="00B0F0"/>
                </a:solidFill>
                <a:latin typeface="Times New Roman" panose="02020603050405020304" pitchFamily="18" charset="0"/>
                <a:cs typeface="Times New Roman" panose="02020603050405020304" pitchFamily="18" charset="0"/>
              </a:rPr>
              <a:t>МЕТОДИКА РАСПОЗНАВАНИЯ ДВУХ СИГНАЛОВ </a:t>
            </a:r>
          </a:p>
          <a:p>
            <a:pPr algn="ctr">
              <a:lnSpc>
                <a:spcPts val="1500"/>
              </a:lnSpc>
            </a:pPr>
            <a:r>
              <a:rPr lang="ru-RU" b="1" dirty="0">
                <a:solidFill>
                  <a:srgbClr val="00B0F0"/>
                </a:solidFill>
                <a:latin typeface="Times New Roman" panose="02020603050405020304" pitchFamily="18" charset="0"/>
                <a:cs typeface="Times New Roman" panose="02020603050405020304" pitchFamily="18" charset="0"/>
              </a:rPr>
              <a:t>(модифицированный вариант «</a:t>
            </a:r>
            <a:r>
              <a:rPr lang="en-US" b="1" i="1" dirty="0">
                <a:solidFill>
                  <a:srgbClr val="00B0F0"/>
                </a:solidFill>
                <a:latin typeface="Times New Roman" panose="02020603050405020304" pitchFamily="18" charset="0"/>
                <a:cs typeface="Times New Roman" panose="02020603050405020304" pitchFamily="18" charset="0"/>
              </a:rPr>
              <a:t>odd-ball paradigm</a:t>
            </a:r>
            <a:r>
              <a:rPr lang="ru-RU" b="1" dirty="0">
                <a:solidFill>
                  <a:srgbClr val="00B0F0"/>
                </a:solidFill>
                <a:latin typeface="Times New Roman" panose="02020603050405020304" pitchFamily="18" charset="0"/>
                <a:cs typeface="Times New Roman" panose="02020603050405020304" pitchFamily="18" charset="0"/>
              </a:rPr>
              <a:t>»). </a:t>
            </a:r>
          </a:p>
          <a:p>
            <a:pPr>
              <a:lnSpc>
                <a:spcPts val="1500"/>
              </a:lnSpc>
            </a:pPr>
            <a:endParaRPr lang="ru-RU" sz="1400" b="1" dirty="0">
              <a:solidFill>
                <a:srgbClr val="00B0F0"/>
              </a:solidFill>
              <a:latin typeface="Times New Roman" panose="02020603050405020304" pitchFamily="18" charset="0"/>
              <a:cs typeface="Times New Roman" panose="02020603050405020304" pitchFamily="18" charset="0"/>
            </a:endParaRPr>
          </a:p>
          <a:p>
            <a:pPr>
              <a:lnSpc>
                <a:spcPts val="1500"/>
              </a:lnSpc>
            </a:pPr>
            <a:r>
              <a:rPr lang="en-US" sz="1400" dirty="0" err="1"/>
              <a:t>Aleksandrov</a:t>
            </a:r>
            <a:r>
              <a:rPr lang="en-US" sz="1400" dirty="0"/>
              <a:t> I., </a:t>
            </a:r>
            <a:r>
              <a:rPr lang="en-US" sz="1400" dirty="0" err="1"/>
              <a:t>Maksimova</a:t>
            </a:r>
            <a:r>
              <a:rPr lang="en-US" sz="1400" dirty="0"/>
              <a:t> N., </a:t>
            </a:r>
            <a:r>
              <a:rPr lang="en-US" sz="1400" dirty="0" err="1"/>
              <a:t>Näätänen</a:t>
            </a:r>
            <a:r>
              <a:rPr lang="en-US" sz="1400" dirty="0"/>
              <a:t> R., </a:t>
            </a:r>
            <a:r>
              <a:rPr lang="en-US" sz="1400" dirty="0" err="1"/>
              <a:t>Paavilainen</a:t>
            </a:r>
            <a:r>
              <a:rPr lang="en-US" sz="1400" dirty="0"/>
              <a:t> P., </a:t>
            </a:r>
            <a:r>
              <a:rPr lang="en-US" sz="1400" dirty="0" err="1"/>
              <a:t>Reinikainen</a:t>
            </a:r>
            <a:r>
              <a:rPr lang="en-US" sz="1400" dirty="0"/>
              <a:t> K., </a:t>
            </a:r>
            <a:r>
              <a:rPr lang="en-US" sz="1400" dirty="0" err="1"/>
              <a:t>Sams</a:t>
            </a:r>
            <a:r>
              <a:rPr lang="en-US" sz="1400" dirty="0"/>
              <a:t> M. Regularities of Actualization of Templates for Standard and Deviant Stimuli in Recognition Task // R. Steyer, K. F. </a:t>
            </a:r>
            <a:r>
              <a:rPr lang="en-US" sz="1400" dirty="0" err="1"/>
              <a:t>Wender</a:t>
            </a:r>
            <a:r>
              <a:rPr lang="en-US" sz="1400" dirty="0"/>
              <a:t>, &amp; K. F. </a:t>
            </a:r>
            <a:r>
              <a:rPr lang="en-US" sz="1400" dirty="0" err="1"/>
              <a:t>Widaman</a:t>
            </a:r>
            <a:r>
              <a:rPr lang="en-US" sz="1400" dirty="0"/>
              <a:t> (Eds.), Psychometric Methodology. Proceedings of the 7th European Meeting of the Psychometric Society in Trier. Stuttgart and New York: Gustav Fischer Verlag, 1993. Pp. 1-6.</a:t>
            </a:r>
            <a:endParaRPr lang="ru-RU" sz="1400" dirty="0"/>
          </a:p>
          <a:p>
            <a:pPr>
              <a:lnSpc>
                <a:spcPts val="1500"/>
              </a:lnSpc>
            </a:pPr>
            <a:endParaRPr lang="ru-RU" sz="1400" b="1" dirty="0">
              <a:latin typeface="Times New Roman" panose="02020603050405020304" pitchFamily="18" charset="0"/>
              <a:cs typeface="Times New Roman" panose="02020603050405020304" pitchFamily="18" charset="0"/>
            </a:endParaRPr>
          </a:p>
          <a:p>
            <a:pPr>
              <a:lnSpc>
                <a:spcPts val="1500"/>
              </a:lnSpc>
            </a:pPr>
            <a:endParaRPr lang="ru-RU" sz="1400" b="1" dirty="0">
              <a:latin typeface="Times New Roman" panose="02020603050405020304" pitchFamily="18" charset="0"/>
              <a:cs typeface="Times New Roman" panose="02020603050405020304" pitchFamily="18" charset="0"/>
            </a:endParaRPr>
          </a:p>
          <a:p>
            <a:pPr>
              <a:lnSpc>
                <a:spcPts val="1500"/>
              </a:lnSpc>
            </a:pPr>
            <a:endParaRPr lang="ru-RU" sz="1400" b="1" dirty="0">
              <a:latin typeface="Times New Roman" panose="02020603050405020304" pitchFamily="18" charset="0"/>
              <a:cs typeface="Times New Roman" panose="02020603050405020304" pitchFamily="18" charset="0"/>
            </a:endParaRPr>
          </a:p>
          <a:p>
            <a:pPr>
              <a:lnSpc>
                <a:spcPts val="1500"/>
              </a:lnSpc>
            </a:pPr>
            <a:r>
              <a:rPr lang="ru-RU" sz="1400" b="1" dirty="0">
                <a:latin typeface="Times New Roman" panose="02020603050405020304" pitchFamily="18" charset="0"/>
                <a:cs typeface="Times New Roman" panose="02020603050405020304" pitchFamily="18" charset="0"/>
              </a:rPr>
              <a:t>Для создания ситуации распознавания сигнала использован модифицированный прием «</a:t>
            </a:r>
            <a:r>
              <a:rPr lang="en-US" sz="1400" b="1" i="1" dirty="0">
                <a:latin typeface="Times New Roman" panose="02020603050405020304" pitchFamily="18" charset="0"/>
                <a:cs typeface="Times New Roman" panose="02020603050405020304" pitchFamily="18" charset="0"/>
              </a:rPr>
              <a:t>odd-ball paradigm</a:t>
            </a:r>
            <a:r>
              <a:rPr lang="ru-RU" sz="1400" b="1" dirty="0">
                <a:latin typeface="Times New Roman" panose="02020603050405020304" pitchFamily="18" charset="0"/>
                <a:cs typeface="Times New Roman" panose="02020603050405020304" pitchFamily="18" charset="0"/>
              </a:rPr>
              <a:t>». Предъявляли случайную (пуассоновскую) последовательность двух звуковых сигналов: «стандарт» (</a:t>
            </a:r>
            <a:r>
              <a:rPr lang="en-US" sz="1400" b="1" dirty="0">
                <a:latin typeface="Times New Roman" panose="02020603050405020304" pitchFamily="18" charset="0"/>
                <a:cs typeface="Times New Roman" panose="02020603050405020304" pitchFamily="18" charset="0"/>
              </a:rPr>
              <a:t>"S", 90 dB, P = 0.8) </a:t>
            </a:r>
            <a:r>
              <a:rPr lang="ru-RU" sz="1400" b="1" dirty="0">
                <a:latin typeface="Times New Roman" panose="02020603050405020304" pitchFamily="18" charset="0"/>
                <a:cs typeface="Times New Roman" panose="02020603050405020304" pitchFamily="18" charset="0"/>
              </a:rPr>
              <a:t>и «</a:t>
            </a:r>
            <a:r>
              <a:rPr lang="ru-RU" sz="1400" b="1" dirty="0" err="1">
                <a:latin typeface="Times New Roman" panose="02020603050405020304" pitchFamily="18" charset="0"/>
                <a:cs typeface="Times New Roman" panose="02020603050405020304" pitchFamily="18" charset="0"/>
              </a:rPr>
              <a:t>девиант</a:t>
            </a:r>
            <a:r>
              <a:rPr lang="ru-RU" sz="1400" b="1"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("D", 85 dB, P = 0.2) </a:t>
            </a:r>
            <a:r>
              <a:rPr lang="ru-RU" sz="1400" b="1" dirty="0">
                <a:latin typeface="Times New Roman" panose="02020603050405020304" pitchFamily="18" charset="0"/>
                <a:cs typeface="Times New Roman" panose="02020603050405020304" pitchFamily="18" charset="0"/>
              </a:rPr>
              <a:t>с интервалами</a:t>
            </a:r>
            <a:r>
              <a:rPr lang="en-US" sz="1400" b="1" dirty="0">
                <a:latin typeface="Times New Roman" panose="02020603050405020304" pitchFamily="18" charset="0"/>
                <a:cs typeface="Times New Roman" panose="02020603050405020304" pitchFamily="18" charset="0"/>
              </a:rPr>
              <a:t> 1.5 </a:t>
            </a:r>
            <a:r>
              <a:rPr lang="ru-RU" sz="1400" b="1" dirty="0">
                <a:latin typeface="Times New Roman" panose="02020603050405020304" pitchFamily="18" charset="0"/>
                <a:cs typeface="Times New Roman" panose="02020603050405020304" pitchFamily="18" charset="0"/>
              </a:rPr>
              <a:t>с. Каждому из пяти участников исследования предъявляли 7 блоков </a:t>
            </a:r>
            <a:r>
              <a:rPr lang="en-US" sz="1400" b="1"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по </a:t>
            </a:r>
            <a:r>
              <a:rPr lang="en-US" sz="1400" b="1" dirty="0">
                <a:latin typeface="Times New Roman" panose="02020603050405020304" pitchFamily="18" charset="0"/>
                <a:cs typeface="Times New Roman" panose="02020603050405020304" pitchFamily="18" charset="0"/>
              </a:rPr>
              <a:t>500 </a:t>
            </a:r>
            <a:r>
              <a:rPr lang="ru-RU" sz="1400" b="1" dirty="0">
                <a:latin typeface="Times New Roman" panose="02020603050405020304" pitchFamily="18" charset="0"/>
                <a:cs typeface="Times New Roman" panose="02020603050405020304" pitchFamily="18" charset="0"/>
              </a:rPr>
              <a:t>сигналов</a:t>
            </a:r>
            <a:r>
              <a:rPr lang="en-US" sz="1400" b="1"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Инструкция определяла правильное распознавание как нажатие на кнопку левой рукой при предъявлении </a:t>
            </a:r>
            <a:r>
              <a:rPr lang="en-US" sz="1400" b="1" dirty="0">
                <a:latin typeface="Times New Roman" panose="02020603050405020304" pitchFamily="18" charset="0"/>
                <a:cs typeface="Times New Roman" panose="02020603050405020304" pitchFamily="18" charset="0"/>
              </a:rPr>
              <a:t>S</a:t>
            </a:r>
            <a:r>
              <a:rPr lang="ru-RU" sz="1400" b="1" dirty="0">
                <a:latin typeface="Times New Roman" panose="02020603050405020304" pitchFamily="18" charset="0"/>
                <a:cs typeface="Times New Roman" panose="02020603050405020304" pitchFamily="18" charset="0"/>
              </a:rPr>
              <a:t>, а правой рукой – при предъявлении </a:t>
            </a:r>
            <a:r>
              <a:rPr lang="en-US" sz="1400" b="1" dirty="0">
                <a:latin typeface="Times New Roman" panose="02020603050405020304" pitchFamily="18" charset="0"/>
                <a:cs typeface="Times New Roman" panose="02020603050405020304" pitchFamily="18" charset="0"/>
              </a:rPr>
              <a:t>D</a:t>
            </a:r>
            <a:r>
              <a:rPr lang="ru-RU" sz="1400" b="1" dirty="0">
                <a:latin typeface="Times New Roman" panose="02020603050405020304" pitchFamily="18" charset="0"/>
                <a:cs typeface="Times New Roman" panose="02020603050405020304" pitchFamily="18" charset="0"/>
              </a:rPr>
              <a:t>. Регистрировали ЭМГ </a:t>
            </a:r>
            <a:r>
              <a:rPr lang="ru-RU" sz="1400" b="1" i="1" dirty="0" err="1">
                <a:latin typeface="Times New Roman" panose="02020603050405020304" pitchFamily="18" charset="0"/>
                <a:cs typeface="Times New Roman" panose="02020603050405020304" pitchFamily="18" charset="0"/>
              </a:rPr>
              <a:t>mm</a:t>
            </a:r>
            <a:r>
              <a:rPr lang="ru-RU" sz="1400" b="1" i="1" dirty="0">
                <a:latin typeface="Times New Roman" panose="02020603050405020304" pitchFamily="18" charset="0"/>
                <a:cs typeface="Times New Roman" panose="02020603050405020304" pitchFamily="18" charset="0"/>
              </a:rPr>
              <a:t>. </a:t>
            </a:r>
            <a:r>
              <a:rPr lang="en-US" sz="1400" b="1" i="1" dirty="0">
                <a:latin typeface="Times New Roman" panose="02020603050405020304" pitchFamily="18" charset="0"/>
                <a:cs typeface="Times New Roman" panose="02020603050405020304" pitchFamily="18" charset="0"/>
              </a:rPr>
              <a:t>t</a:t>
            </a:r>
            <a:r>
              <a:rPr lang="ru-RU" sz="1400" b="1" i="1" dirty="0" err="1">
                <a:latin typeface="Times New Roman" panose="02020603050405020304" pitchFamily="18" charset="0"/>
                <a:cs typeface="Times New Roman" panose="02020603050405020304" pitchFamily="18" charset="0"/>
              </a:rPr>
              <a:t>henar</a:t>
            </a:r>
            <a:r>
              <a:rPr lang="ru-RU" sz="1400" b="1" i="1"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правой и левой рук. </a:t>
            </a:r>
            <a:endParaRPr lang="en-US" sz="1400" b="1" dirty="0">
              <a:latin typeface="Times New Roman" panose="02020603050405020304" pitchFamily="18" charset="0"/>
              <a:cs typeface="Times New Roman" panose="02020603050405020304" pitchFamily="18" charset="0"/>
            </a:endParaRPr>
          </a:p>
          <a:p>
            <a:pPr>
              <a:lnSpc>
                <a:spcPts val="1500"/>
              </a:lnSpc>
            </a:pPr>
            <a:r>
              <a:rPr lang="ru-RU" sz="1400" b="1" dirty="0">
                <a:latin typeface="Times New Roman" panose="02020603050405020304" pitchFamily="18" charset="0"/>
                <a:cs typeface="Times New Roman" panose="02020603050405020304" pitchFamily="18" charset="0"/>
              </a:rPr>
              <a:t>Методически были заданы четыре варианта распознавания:  </a:t>
            </a:r>
            <a:r>
              <a:rPr lang="en-US" sz="1400" b="1" dirty="0">
                <a:latin typeface="Times New Roman" panose="02020603050405020304" pitchFamily="18" charset="0"/>
                <a:cs typeface="Times New Roman" panose="02020603050405020304" pitchFamily="18" charset="0"/>
              </a:rPr>
              <a:t>S </a:t>
            </a:r>
            <a:r>
              <a:rPr lang="ru-RU" sz="1400" b="1" dirty="0">
                <a:latin typeface="Times New Roman" panose="02020603050405020304" pitchFamily="18" charset="0"/>
                <a:cs typeface="Times New Roman" panose="02020603050405020304" pitchFamily="18" charset="0"/>
              </a:rPr>
              <a:t>как </a:t>
            </a:r>
            <a:r>
              <a:rPr lang="en-US" sz="1400" b="1" dirty="0">
                <a:latin typeface="Times New Roman" panose="02020603050405020304" pitchFamily="18" charset="0"/>
                <a:cs typeface="Times New Roman" panose="02020603050405020304" pitchFamily="18" charset="0"/>
              </a:rPr>
              <a:t>S (</a:t>
            </a:r>
            <a:r>
              <a:rPr lang="ru-RU" sz="1400" b="1" dirty="0">
                <a:latin typeface="Times New Roman" panose="02020603050405020304" pitchFamily="18" charset="0"/>
                <a:cs typeface="Times New Roman" panose="02020603050405020304" pitchFamily="18" charset="0"/>
              </a:rPr>
              <a:t>правильное распознавание </a:t>
            </a:r>
            <a:r>
              <a:rPr lang="en-US" sz="1400" b="1" dirty="0">
                <a:latin typeface="Times New Roman" panose="02020603050405020304" pitchFamily="18" charset="0"/>
                <a:cs typeface="Times New Roman" panose="02020603050405020304" pitchFamily="18" charset="0"/>
              </a:rPr>
              <a:t>S</a:t>
            </a:r>
            <a:r>
              <a:rPr lang="ru-RU" sz="1400" b="1"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D </a:t>
            </a:r>
            <a:r>
              <a:rPr lang="ru-RU" sz="1400" b="1" dirty="0">
                <a:latin typeface="Times New Roman" panose="02020603050405020304" pitchFamily="18" charset="0"/>
                <a:cs typeface="Times New Roman" panose="02020603050405020304" pitchFamily="18" charset="0"/>
              </a:rPr>
              <a:t>как </a:t>
            </a:r>
            <a:r>
              <a:rPr lang="en-US" sz="1400" b="1" dirty="0">
                <a:latin typeface="Times New Roman" panose="02020603050405020304" pitchFamily="18" charset="0"/>
                <a:cs typeface="Times New Roman" panose="02020603050405020304" pitchFamily="18" charset="0"/>
              </a:rPr>
              <a:t>D (</a:t>
            </a:r>
            <a:r>
              <a:rPr lang="ru-RU" sz="1400" b="1" dirty="0">
                <a:latin typeface="Times New Roman" panose="02020603050405020304" pitchFamily="18" charset="0"/>
                <a:cs typeface="Times New Roman" panose="02020603050405020304" pitchFamily="18" charset="0"/>
              </a:rPr>
              <a:t>правильное распознавание </a:t>
            </a:r>
            <a:r>
              <a:rPr lang="en-US" sz="1400" b="1" dirty="0">
                <a:latin typeface="Times New Roman" panose="02020603050405020304" pitchFamily="18" charset="0"/>
                <a:cs typeface="Times New Roman" panose="02020603050405020304" pitchFamily="18" charset="0"/>
              </a:rPr>
              <a:t>D</a:t>
            </a:r>
            <a:r>
              <a:rPr lang="ru-RU" sz="1400" b="1" dirty="0">
                <a:latin typeface="Times New Roman" panose="02020603050405020304" pitchFamily="18" charset="0"/>
                <a:cs typeface="Times New Roman" panose="02020603050405020304" pitchFamily="18" charset="0"/>
              </a:rPr>
              <a:t>), два варианта ошибочного распознавания - </a:t>
            </a:r>
            <a:r>
              <a:rPr lang="en-US" sz="1400" b="1" dirty="0">
                <a:latin typeface="Times New Roman" panose="02020603050405020304" pitchFamily="18" charset="0"/>
                <a:cs typeface="Times New Roman" panose="02020603050405020304" pitchFamily="18" charset="0"/>
              </a:rPr>
              <a:t>S </a:t>
            </a:r>
            <a:r>
              <a:rPr lang="ru-RU" sz="1400" b="1" dirty="0">
                <a:latin typeface="Times New Roman" panose="02020603050405020304" pitchFamily="18" charset="0"/>
                <a:cs typeface="Times New Roman" panose="02020603050405020304" pitchFamily="18" charset="0"/>
              </a:rPr>
              <a:t>как </a:t>
            </a:r>
            <a:r>
              <a:rPr lang="en-US" sz="1400" b="1" dirty="0">
                <a:latin typeface="Times New Roman" panose="02020603050405020304" pitchFamily="18" charset="0"/>
                <a:cs typeface="Times New Roman" panose="02020603050405020304" pitchFamily="18" charset="0"/>
              </a:rPr>
              <a:t>D (</a:t>
            </a:r>
            <a:r>
              <a:rPr lang="ru-RU" sz="1400" b="1" dirty="0">
                <a:latin typeface="Times New Roman" panose="02020603050405020304" pitchFamily="18" charset="0"/>
                <a:cs typeface="Times New Roman" panose="02020603050405020304" pitchFamily="18" charset="0"/>
              </a:rPr>
              <a:t>ошибочное распознавание </a:t>
            </a:r>
            <a:r>
              <a:rPr lang="en-US" sz="1400" b="1" dirty="0">
                <a:latin typeface="Times New Roman" panose="02020603050405020304" pitchFamily="18" charset="0"/>
                <a:cs typeface="Times New Roman" panose="02020603050405020304" pitchFamily="18" charset="0"/>
              </a:rPr>
              <a:t>S</a:t>
            </a:r>
            <a:r>
              <a:rPr lang="ru-RU" sz="1400" b="1"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D </a:t>
            </a:r>
            <a:r>
              <a:rPr lang="ru-RU" sz="1400" b="1" dirty="0">
                <a:latin typeface="Times New Roman" panose="02020603050405020304" pitchFamily="18" charset="0"/>
                <a:cs typeface="Times New Roman" panose="02020603050405020304" pitchFamily="18" charset="0"/>
              </a:rPr>
              <a:t>как </a:t>
            </a:r>
            <a:r>
              <a:rPr lang="en-US" sz="1400" b="1" dirty="0">
                <a:latin typeface="Times New Roman" panose="02020603050405020304" pitchFamily="18" charset="0"/>
                <a:cs typeface="Times New Roman" panose="02020603050405020304" pitchFamily="18" charset="0"/>
              </a:rPr>
              <a:t>S (</a:t>
            </a:r>
            <a:r>
              <a:rPr lang="ru-RU" sz="1400" b="1" dirty="0">
                <a:latin typeface="Times New Roman" panose="02020603050405020304" pitchFamily="18" charset="0"/>
                <a:cs typeface="Times New Roman" panose="02020603050405020304" pitchFamily="18" charset="0"/>
              </a:rPr>
              <a:t>ошибочное распознавание </a:t>
            </a:r>
            <a:r>
              <a:rPr lang="en-US" sz="1400" b="1" dirty="0">
                <a:latin typeface="Times New Roman" panose="02020603050405020304" pitchFamily="18" charset="0"/>
                <a:cs typeface="Times New Roman" panose="02020603050405020304" pitchFamily="18" charset="0"/>
              </a:rPr>
              <a:t>D</a:t>
            </a:r>
            <a:r>
              <a:rPr lang="ru-RU" sz="1400" b="1" dirty="0">
                <a:latin typeface="Times New Roman" panose="02020603050405020304" pitchFamily="18" charset="0"/>
                <a:cs typeface="Times New Roman" panose="02020603050405020304" pitchFamily="18" charset="0"/>
              </a:rPr>
              <a:t>). Применение регистрации ЭМГ открывает возможность распознавания других вариантов соотношения активности правой и левой рук, поскольку мышечная активность не ограничивали в инструкции. </a:t>
            </a:r>
          </a:p>
          <a:p>
            <a:pPr>
              <a:lnSpc>
                <a:spcPts val="1500"/>
              </a:lnSpc>
            </a:pPr>
            <a:r>
              <a:rPr lang="ru-RU" sz="1400" b="1" dirty="0">
                <a:latin typeface="Times New Roman" panose="02020603050405020304" pitchFamily="18" charset="0"/>
                <a:cs typeface="Times New Roman" panose="02020603050405020304" pitchFamily="18" charset="0"/>
              </a:rPr>
              <a:t>Таким образом, наборы функциональных систем, обеспечивающих различные исходы распознавания </a:t>
            </a:r>
            <a:r>
              <a:rPr lang="en-US" sz="1400" b="1" dirty="0">
                <a:latin typeface="Times New Roman" panose="02020603050405020304" pitchFamily="18" charset="0"/>
                <a:cs typeface="Times New Roman" panose="02020603050405020304" pitchFamily="18" charset="0"/>
              </a:rPr>
              <a:t>S </a:t>
            </a:r>
            <a:r>
              <a:rPr lang="ru-RU" sz="1400" b="1" dirty="0">
                <a:latin typeface="Times New Roman" panose="02020603050405020304" pitchFamily="18" charset="0"/>
                <a:cs typeface="Times New Roman" panose="02020603050405020304" pitchFamily="18" charset="0"/>
              </a:rPr>
              <a:t>и </a:t>
            </a:r>
            <a:r>
              <a:rPr lang="en-US" sz="1400" b="1" dirty="0">
                <a:latin typeface="Times New Roman" panose="02020603050405020304" pitchFamily="18" charset="0"/>
                <a:cs typeface="Times New Roman" panose="02020603050405020304" pitchFamily="18" charset="0"/>
              </a:rPr>
              <a:t>D </a:t>
            </a:r>
            <a:r>
              <a:rPr lang="ru-RU" sz="1400" b="1" dirty="0">
                <a:latin typeface="Times New Roman" panose="02020603050405020304" pitchFamily="18" charset="0"/>
                <a:cs typeface="Times New Roman" panose="02020603050405020304" pitchFamily="18" charset="0"/>
              </a:rPr>
              <a:t>были разделены. В отличие от ситуации обнаружения порогового сигнала, специфика реализации поведенческих актов при различных исходах и процесс их селекции оказывается не смешанным в едином наборе ФС, а морфологически разделенным.</a:t>
            </a:r>
          </a:p>
          <a:p>
            <a:pPr>
              <a:lnSpc>
                <a:spcPts val="1500"/>
              </a:lnSpc>
            </a:pPr>
            <a:r>
              <a:rPr lang="ru-RU" sz="1400" b="1" dirty="0">
                <a:latin typeface="Times New Roman" panose="02020603050405020304" pitchFamily="18" charset="0"/>
                <a:cs typeface="Times New Roman" panose="02020603050405020304" pitchFamily="18" charset="0"/>
              </a:rPr>
              <a:t>Перед началом основных серий участники исследования проходили подготовительные серии, в которых обучались правильно распознавать </a:t>
            </a:r>
            <a:r>
              <a:rPr lang="en-US" sz="1400" b="1" dirty="0">
                <a:latin typeface="Times New Roman" panose="02020603050405020304" pitchFamily="18" charset="0"/>
                <a:cs typeface="Times New Roman" panose="02020603050405020304" pitchFamily="18" charset="0"/>
              </a:rPr>
              <a:t>S </a:t>
            </a:r>
            <a:r>
              <a:rPr lang="ru-RU" sz="1400" b="1" dirty="0">
                <a:latin typeface="Times New Roman" panose="02020603050405020304" pitchFamily="18" charset="0"/>
                <a:cs typeface="Times New Roman" panose="02020603050405020304" pitchFamily="18" charset="0"/>
              </a:rPr>
              <a:t>и </a:t>
            </a:r>
            <a:r>
              <a:rPr lang="en-US" sz="1400" b="1" dirty="0">
                <a:latin typeface="Times New Roman" panose="02020603050405020304" pitchFamily="18" charset="0"/>
                <a:cs typeface="Times New Roman" panose="02020603050405020304" pitchFamily="18" charset="0"/>
              </a:rPr>
              <a:t>D</a:t>
            </a:r>
            <a:r>
              <a:rPr lang="ru-RU" sz="1400" b="1" dirty="0">
                <a:latin typeface="Times New Roman" panose="02020603050405020304" pitchFamily="18" charset="0"/>
                <a:cs typeface="Times New Roman" panose="02020603050405020304" pitchFamily="18" charset="0"/>
              </a:rPr>
              <a:t>, формировали устойчивые эталоны для распознавания сигналов, так, что каждому набору ФС, обеспечивающему  правильное распознавание, соответствовал специфический набор компонентов ПС, лежащий в основе правильного выполнения инструкции.</a:t>
            </a:r>
            <a:endParaRPr lang="ru-RU" sz="1400" dirty="0"/>
          </a:p>
        </p:txBody>
      </p:sp>
    </p:spTree>
    <p:extLst>
      <p:ext uri="{BB962C8B-B14F-4D97-AF65-F5344CB8AC3E}">
        <p14:creationId xmlns:p14="http://schemas.microsoft.com/office/powerpoint/2010/main" val="3180829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a:extLst>
              <a:ext uri="{FF2B5EF4-FFF2-40B4-BE49-F238E27FC236}">
                <a16:creationId xmlns:a16="http://schemas.microsoft.com/office/drawing/2014/main" id="{DBD98535-D7BC-48EA-A060-04DFB1D6B5AC}"/>
              </a:ext>
            </a:extLst>
          </p:cNvPr>
          <p:cNvGrpSpPr/>
          <p:nvPr/>
        </p:nvGrpSpPr>
        <p:grpSpPr>
          <a:xfrm>
            <a:off x="46250" y="81584"/>
            <a:ext cx="9051501" cy="6638320"/>
            <a:chOff x="46250" y="81584"/>
            <a:chExt cx="9051501" cy="6638320"/>
          </a:xfrm>
        </p:grpSpPr>
        <p:sp>
          <p:nvSpPr>
            <p:cNvPr id="2" name="TextBox 1">
              <a:extLst>
                <a:ext uri="{FF2B5EF4-FFF2-40B4-BE49-F238E27FC236}">
                  <a16:creationId xmlns:a16="http://schemas.microsoft.com/office/drawing/2014/main" id="{B4E0EB2A-2E9C-43A5-B706-99EA310A0116}"/>
                </a:ext>
              </a:extLst>
            </p:cNvPr>
            <p:cNvSpPr txBox="1"/>
            <p:nvPr/>
          </p:nvSpPr>
          <p:spPr>
            <a:xfrm>
              <a:off x="215008" y="81584"/>
              <a:ext cx="8882743" cy="866519"/>
            </a:xfrm>
            <a:prstGeom prst="rect">
              <a:avLst/>
            </a:prstGeom>
            <a:noFill/>
          </p:spPr>
          <p:txBody>
            <a:bodyPr wrap="square" rtlCol="0">
              <a:spAutoFit/>
            </a:bodyPr>
            <a:lstStyle/>
            <a:p>
              <a:pPr algn="ctr">
                <a:lnSpc>
                  <a:spcPts val="1500"/>
                </a:lnSpc>
              </a:pPr>
              <a:r>
                <a:rPr lang="ru-RU" sz="1600" b="1" dirty="0">
                  <a:solidFill>
                    <a:srgbClr val="00B0F0"/>
                  </a:solidFill>
                  <a:latin typeface="Times New Roman" panose="02020603050405020304" pitchFamily="18" charset="0"/>
                  <a:cs typeface="Times New Roman" panose="02020603050405020304" pitchFamily="18" charset="0"/>
                </a:rPr>
                <a:t>МЕТОДИКА КОНТРОЛИРУЕМОГО ФОРМИРОВАНИЯ КОМПЕТЕНЦИИ В </a:t>
              </a:r>
            </a:p>
            <a:p>
              <a:pPr algn="ctr">
                <a:lnSpc>
                  <a:spcPts val="1500"/>
                </a:lnSpc>
              </a:pPr>
              <a:r>
                <a:rPr lang="ru-RU" sz="1600" b="1" dirty="0">
                  <a:solidFill>
                    <a:srgbClr val="00B0F0"/>
                  </a:solidFill>
                  <a:latin typeface="Times New Roman" panose="02020603050405020304" pitchFamily="18" charset="0"/>
                  <a:cs typeface="Times New Roman" panose="02020603050405020304" pitchFamily="18" charset="0"/>
                </a:rPr>
                <a:t>СТРАТЕГИЧЕСКОЙ ИГРЕ С ПОЛНОЙ ИНФОРМАЦИЕЙ И НУЛЕВОЙ СУММОЙ «КРЕСТИКИ-НОЛИКИ НА ПОЛЕ 15</a:t>
              </a:r>
              <a:r>
                <a:rPr lang="ru-RU" sz="1600" dirty="0">
                  <a:sym typeface="Symbol" panose="05050102010706020507" pitchFamily="18" charset="2"/>
                </a:rPr>
                <a:t>  </a:t>
              </a:r>
              <a:r>
                <a:rPr lang="ru-RU" sz="1600" b="1" dirty="0">
                  <a:solidFill>
                    <a:srgbClr val="00B0F0"/>
                  </a:solidFill>
                  <a:latin typeface="Times New Roman" panose="02020603050405020304" pitchFamily="18" charset="0"/>
                  <a:cs typeface="Times New Roman" panose="02020603050405020304" pitchFamily="18" charset="0"/>
                </a:rPr>
                <a:t>15» ДВУХ ВИРТУАЛЬНЫХ ПАРТНЕРОВ, ПРЕДСТАВЛЕННЫХ ПРАВОЙ И ЛЕВОЙ РУКОЙ ИГРОКА</a:t>
              </a:r>
              <a:endParaRPr lang="ru-RU" dirty="0"/>
            </a:p>
          </p:txBody>
        </p:sp>
        <p:sp>
          <p:nvSpPr>
            <p:cNvPr id="3" name="TextBox 2">
              <a:extLst>
                <a:ext uri="{FF2B5EF4-FFF2-40B4-BE49-F238E27FC236}">
                  <a16:creationId xmlns:a16="http://schemas.microsoft.com/office/drawing/2014/main" id="{107419E3-8FD3-4557-A286-4E46BB3A9891}"/>
                </a:ext>
              </a:extLst>
            </p:cNvPr>
            <p:cNvSpPr txBox="1"/>
            <p:nvPr/>
          </p:nvSpPr>
          <p:spPr>
            <a:xfrm>
              <a:off x="46250" y="887538"/>
              <a:ext cx="8967122" cy="5832366"/>
            </a:xfrm>
            <a:prstGeom prst="rect">
              <a:avLst/>
            </a:prstGeom>
            <a:noFill/>
          </p:spPr>
          <p:txBody>
            <a:bodyPr wrap="square" rtlCol="0">
              <a:spAutoFit/>
            </a:bodyPr>
            <a:lstStyle/>
            <a:p>
              <a:r>
                <a:rPr lang="ru-RU" sz="1400" dirty="0">
                  <a:cs typeface="Times New Roman" panose="02020603050405020304" pitchFamily="18" charset="0"/>
                </a:rPr>
                <a:t>Максимова Н.Е., Александров И.О. Захарова А.В., Воропаев А В. Соотношение организации психологических структур и склонности к диссоциированному поведению// Творчество: наука, искусство, жизнь: Материалы Всероссийской научной конференции, посвященной 95-летию со дня рождения Я. А. Пономарева. М.: Изд-во «Институт психологии РАН», 2015. С. 263 – 267.</a:t>
              </a:r>
              <a:endParaRPr lang="en-US" sz="1400" dirty="0">
                <a:cs typeface="Times New Roman" panose="02020603050405020304" pitchFamily="18" charset="0"/>
              </a:endParaRPr>
            </a:p>
            <a:p>
              <a:endParaRPr lang="en-US" sz="1300" b="1" dirty="0">
                <a:latin typeface="Times New Roman" panose="02020603050405020304" pitchFamily="18" charset="0"/>
                <a:cs typeface="Times New Roman" panose="02020603050405020304" pitchFamily="18" charset="0"/>
              </a:endParaRPr>
            </a:p>
            <a:p>
              <a:r>
                <a:rPr lang="ru-RU" sz="1500" b="1" dirty="0">
                  <a:latin typeface="Times New Roman" panose="02020603050405020304" pitchFamily="18" charset="0"/>
                  <a:cs typeface="Times New Roman" panose="02020603050405020304" pitchFamily="18" charset="0"/>
                </a:rPr>
                <a:t>В исследовании принимали участие 15 человек (11 женщин и 4 мужчин в возрасте от 20 до 46 лет, медиана возраста – 31 год). ПС формировались в игре двух виртуальных партнеров, представленных левой и правой рукой индивида. Использовали методику контролируемого формирования компетенции в стратегической игре «крестики-нолики на поле 15×15». Регистрировали координаты на поле последовательных ходов и перемещения мыши в процессе выбора хода. Для построения количественного описания ПС применяли специально построенные алгоритмы, позволяющие выделять группы компонентов ПС, образующие стратегии (Александров, 2006). Использовали специально разработанные анкеты для оценки (1) глубины состояния релаксации, (2) точности выполнения инструкции, (3) отношений между виртуальными партнерами. Использовали также адаптированную русскоязычную версию «Шкалы диссоциации DES» (Тарабрина, Агарков и др., 2007), методики «Диагностика межличностных отношений (ДМО)» (</a:t>
              </a:r>
              <a:r>
                <a:rPr lang="ru-RU" sz="1500" b="1" dirty="0" err="1">
                  <a:latin typeface="Times New Roman" panose="02020603050405020304" pitchFamily="18" charset="0"/>
                  <a:cs typeface="Times New Roman" panose="02020603050405020304" pitchFamily="18" charset="0"/>
                </a:rPr>
                <a:t>Собчик</a:t>
              </a:r>
              <a:r>
                <a:rPr lang="ru-RU" sz="1500" b="1" dirty="0">
                  <a:latin typeface="Times New Roman" panose="02020603050405020304" pitchFamily="18" charset="0"/>
                  <a:cs typeface="Times New Roman" panose="02020603050405020304" pitchFamily="18" charset="0"/>
                </a:rPr>
                <a:t>, 1990) и «Включенные фигуры» (</a:t>
              </a:r>
              <a:r>
                <a:rPr lang="ru-RU" sz="1500" b="1" dirty="0" err="1">
                  <a:latin typeface="Times New Roman" panose="02020603050405020304" pitchFamily="18" charset="0"/>
                  <a:cs typeface="Times New Roman" panose="02020603050405020304" pitchFamily="18" charset="0"/>
                </a:rPr>
                <a:t>Witkin</a:t>
              </a:r>
              <a:r>
                <a:rPr lang="ru-RU" sz="1500" b="1" dirty="0">
                  <a:latin typeface="Times New Roman" panose="02020603050405020304" pitchFamily="18" charset="0"/>
                  <a:cs typeface="Times New Roman" panose="02020603050405020304" pitchFamily="18" charset="0"/>
                </a:rPr>
                <a:t>, 1974); оценку доминирования правой/левой руки (</a:t>
              </a:r>
              <a:r>
                <a:rPr lang="ru-RU" sz="1500" b="1" dirty="0" err="1">
                  <a:latin typeface="Times New Roman" panose="02020603050405020304" pitchFamily="18" charset="0"/>
                  <a:cs typeface="Times New Roman" panose="02020603050405020304" pitchFamily="18" charset="0"/>
                </a:rPr>
                <a:t>Яссман</a:t>
              </a:r>
              <a:r>
                <a:rPr lang="ru-RU" sz="1500" b="1" dirty="0">
                  <a:latin typeface="Times New Roman" panose="02020603050405020304" pitchFamily="18" charset="0"/>
                  <a:cs typeface="Times New Roman" panose="02020603050405020304" pitchFamily="18" charset="0"/>
                </a:rPr>
                <a:t>, </a:t>
              </a:r>
              <a:r>
                <a:rPr lang="ru-RU" sz="1500" b="1" dirty="0" err="1">
                  <a:latin typeface="Times New Roman" panose="02020603050405020304" pitchFamily="18" charset="0"/>
                  <a:cs typeface="Times New Roman" panose="02020603050405020304" pitchFamily="18" charset="0"/>
                </a:rPr>
                <a:t>Данюков</a:t>
              </a:r>
              <a:r>
                <a:rPr lang="ru-RU" sz="1500" b="1" dirty="0">
                  <a:latin typeface="Times New Roman" panose="02020603050405020304" pitchFamily="18" charset="0"/>
                  <a:cs typeface="Times New Roman" panose="02020603050405020304" pitchFamily="18" charset="0"/>
                </a:rPr>
                <a:t>, 1999). Участников исследования вводили в состояние релаксации, для этого применяли технику «Состояние покоя» </a:t>
              </a:r>
              <a:r>
                <a:rPr lang="en-US" sz="1500" b="1" dirty="0">
                  <a:latin typeface="Times New Roman" panose="02020603050405020304" pitchFamily="18" charset="0"/>
                  <a:cs typeface="Times New Roman" panose="02020603050405020304" pitchFamily="18" charset="0"/>
                </a:rPr>
                <a:t> </a:t>
              </a:r>
              <a:r>
                <a:rPr lang="ru-RU" sz="1500" b="1" dirty="0">
                  <a:latin typeface="Times New Roman" panose="02020603050405020304" pitchFamily="18" charset="0"/>
                  <a:cs typeface="Times New Roman" panose="02020603050405020304" pitchFamily="18" charset="0"/>
                </a:rPr>
                <a:t>А. В. Воропаева.</a:t>
              </a:r>
              <a:endParaRPr lang="en-US" sz="1500" b="1" dirty="0">
                <a:latin typeface="Times New Roman" panose="02020603050405020304" pitchFamily="18" charset="0"/>
                <a:cs typeface="Times New Roman" panose="02020603050405020304" pitchFamily="18" charset="0"/>
              </a:endParaRPr>
            </a:p>
            <a:p>
              <a:endParaRPr lang="ru-RU" sz="400" dirty="0">
                <a:latin typeface="Times New Roman" panose="02020603050405020304" pitchFamily="18" charset="0"/>
                <a:cs typeface="Times New Roman" panose="02020603050405020304" pitchFamily="18" charset="0"/>
              </a:endParaRPr>
            </a:p>
            <a:p>
              <a:r>
                <a:rPr lang="ru-RU" sz="1500" b="1" dirty="0">
                  <a:latin typeface="Times New Roman" panose="02020603050405020304" pitchFamily="18" charset="0"/>
                  <a:cs typeface="Times New Roman" panose="02020603050405020304" pitchFamily="18" charset="0"/>
                </a:rPr>
                <a:t>Сопоставляли компонентный  состав стратегий, входящих в ПС виртуальных игроков. Для каждой пары виртуальных игроков составляли списки стратегий, в которых выделяли три группы:</a:t>
              </a:r>
            </a:p>
            <a:p>
              <a:r>
                <a:rPr lang="ru-RU" sz="1500" b="1" dirty="0">
                  <a:latin typeface="Times New Roman" panose="02020603050405020304" pitchFamily="18" charset="0"/>
                  <a:cs typeface="Times New Roman" panose="02020603050405020304" pitchFamily="18" charset="0"/>
                </a:rPr>
                <a:t>(1) стратегии с полностью общим составом компонентов;</a:t>
              </a:r>
            </a:p>
            <a:p>
              <a:r>
                <a:rPr lang="ru-RU" sz="1500" b="1" dirty="0">
                  <a:latin typeface="Times New Roman" panose="02020603050405020304" pitchFamily="18" charset="0"/>
                  <a:cs typeface="Times New Roman" panose="02020603050405020304" pitchFamily="18" charset="0"/>
                </a:rPr>
                <a:t>(2) стратегии с частично пересекающимся составом компонентов;</a:t>
              </a:r>
            </a:p>
            <a:p>
              <a:r>
                <a:rPr lang="ru-RU" sz="1500" b="1" dirty="0">
                  <a:latin typeface="Times New Roman" panose="02020603050405020304" pitchFamily="18" charset="0"/>
                  <a:cs typeface="Times New Roman" panose="02020603050405020304" pitchFamily="18" charset="0"/>
                </a:rPr>
                <a:t>(2) стратегии, компонентный состав которых полностью специфичен для данного виртуального игрока (стратегии с частичным сходством).</a:t>
              </a:r>
              <a:endParaRPr lang="ru-RU" sz="13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386772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3848" y="2996952"/>
            <a:ext cx="3192990" cy="769441"/>
          </a:xfrm>
          <a:prstGeom prst="rect">
            <a:avLst/>
          </a:prstGeom>
          <a:noFill/>
        </p:spPr>
        <p:txBody>
          <a:bodyPr wrap="none" rtlCol="0">
            <a:spAutoFit/>
          </a:bodyPr>
          <a:lstStyle/>
          <a:p>
            <a:r>
              <a:rPr lang="ru-RU" sz="4400" b="1" dirty="0">
                <a:solidFill>
                  <a:srgbClr val="00B050"/>
                </a:solidFill>
              </a:rPr>
              <a:t>РЕЗУЛЬТАТЫ</a:t>
            </a:r>
          </a:p>
        </p:txBody>
      </p:sp>
    </p:spTree>
    <p:extLst>
      <p:ext uri="{BB962C8B-B14F-4D97-AF65-F5344CB8AC3E}">
        <p14:creationId xmlns:p14="http://schemas.microsoft.com/office/powerpoint/2010/main" val="359020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564904"/>
            <a:ext cx="8496944" cy="830997"/>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I . </a:t>
            </a:r>
            <a:r>
              <a:rPr lang="ru-RU" sz="2400" b="1" dirty="0">
                <a:solidFill>
                  <a:srgbClr val="00B050"/>
                </a:solidFill>
                <a:latin typeface="Times New Roman" panose="02020603050405020304" pitchFamily="18" charset="0"/>
                <a:cs typeface="Times New Roman" panose="02020603050405020304" pitchFamily="18" charset="0"/>
              </a:rPr>
              <a:t>Согласование </a:t>
            </a:r>
            <a:r>
              <a:rPr lang="ru-RU" sz="2400" b="1" dirty="0" err="1">
                <a:solidFill>
                  <a:srgbClr val="00B050"/>
                </a:solidFill>
                <a:latin typeface="Times New Roman" panose="02020603050405020304" pitchFamily="18" charset="0"/>
                <a:cs typeface="Times New Roman" panose="02020603050405020304" pitchFamily="18" charset="0"/>
              </a:rPr>
              <a:t>актуалгенеза</a:t>
            </a:r>
            <a:r>
              <a:rPr lang="ru-RU" sz="2400" b="1" dirty="0">
                <a:solidFill>
                  <a:srgbClr val="00B050"/>
                </a:solidFill>
                <a:latin typeface="Times New Roman" panose="02020603050405020304" pitchFamily="18" charset="0"/>
                <a:cs typeface="Times New Roman" panose="02020603050405020304" pitchFamily="18" charset="0"/>
              </a:rPr>
              <a:t> ФС и ПС при реализации и смене поведенческих актов</a:t>
            </a:r>
            <a:endParaRPr lang="ru-RU" sz="2400" b="1" dirty="0">
              <a:solidFill>
                <a:srgbClr val="00B050"/>
              </a:solidFill>
            </a:endParaRPr>
          </a:p>
        </p:txBody>
      </p:sp>
    </p:spTree>
    <p:extLst>
      <p:ext uri="{BB962C8B-B14F-4D97-AF65-F5344CB8AC3E}">
        <p14:creationId xmlns:p14="http://schemas.microsoft.com/office/powerpoint/2010/main" val="1621110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AD98FC3-0A1A-4788-8521-645987B9BA4B}"/>
              </a:ext>
            </a:extLst>
          </p:cNvPr>
          <p:cNvSpPr/>
          <p:nvPr/>
        </p:nvSpPr>
        <p:spPr>
          <a:xfrm>
            <a:off x="827584" y="692696"/>
            <a:ext cx="7776864" cy="5078313"/>
          </a:xfrm>
          <a:prstGeom prst="rect">
            <a:avLst/>
          </a:prstGeom>
        </p:spPr>
        <p:txBody>
          <a:bodyPr wrap="square">
            <a:spAutoFit/>
          </a:bodyPr>
          <a:lstStyle/>
          <a:p>
            <a:r>
              <a:rPr lang="ru-RU" dirty="0"/>
              <a:t>Реализации поведенческого акта соответствует медленный потенциал сложной конфигурации, включающий </a:t>
            </a:r>
          </a:p>
          <a:p>
            <a:r>
              <a:rPr lang="ru-RU" b="1" dirty="0"/>
              <a:t>высокоамплитудные позитивные колебания</a:t>
            </a:r>
            <a:r>
              <a:rPr lang="ru-RU" dirty="0"/>
              <a:t>, соответствующие переходу от  реализации от предыдущего поведенческого акта к данному акту и перехода от данного поведенческого акта к последующему;</a:t>
            </a:r>
          </a:p>
          <a:p>
            <a:r>
              <a:rPr lang="ru-RU" b="1" dirty="0"/>
              <a:t>медленные вариации потенциала </a:t>
            </a:r>
            <a:r>
              <a:rPr lang="ru-RU" dirty="0"/>
              <a:t>в интервале между высокоамплитудными позитивными колебаниями;</a:t>
            </a:r>
            <a:endParaRPr lang="ru-RU" b="1" dirty="0"/>
          </a:p>
          <a:p>
            <a:r>
              <a:rPr lang="ru-RU" b="1" dirty="0"/>
              <a:t>максимальная </a:t>
            </a:r>
            <a:r>
              <a:rPr lang="ru-RU" b="1" dirty="0" err="1"/>
              <a:t>негативация</a:t>
            </a:r>
            <a:r>
              <a:rPr lang="ru-RU" b="1" dirty="0"/>
              <a:t> потенциала</a:t>
            </a:r>
            <a:r>
              <a:rPr lang="ru-RU" dirty="0"/>
              <a:t>, которое развивается на протяжении поведенческого акта и завершается высокоамплитудным позитивным колебанием при переходе к следующему акту;</a:t>
            </a:r>
          </a:p>
          <a:p>
            <a:r>
              <a:rPr lang="ru-RU" b="1" dirty="0"/>
              <a:t>низкоамплитудные позитивные колебания</a:t>
            </a:r>
            <a:r>
              <a:rPr lang="ru-RU" dirty="0"/>
              <a:t>, разделяющие медленное негативное отклонение на отдельные </a:t>
            </a:r>
            <a:r>
              <a:rPr lang="ru-RU" dirty="0" err="1"/>
              <a:t>субнегативные</a:t>
            </a:r>
            <a:r>
              <a:rPr lang="ru-RU" dirty="0"/>
              <a:t> колебания.</a:t>
            </a:r>
          </a:p>
          <a:p>
            <a:endParaRPr lang="ru-RU" dirty="0"/>
          </a:p>
          <a:p>
            <a:r>
              <a:rPr lang="ru-RU" dirty="0"/>
              <a:t>Установлено, что фазы этого потенциала соответствуют </a:t>
            </a:r>
          </a:p>
          <a:p>
            <a:pPr marL="800100" lvl="1" indent="-342900">
              <a:buAutoNum type="arabicParenBoth"/>
            </a:pPr>
            <a:r>
              <a:rPr lang="ru-RU" dirty="0"/>
              <a:t>процессам формирования и реализации функциональных систем, обеспечивающих поведенческий акт и</a:t>
            </a:r>
          </a:p>
          <a:p>
            <a:pPr marL="800100" lvl="1" indent="-342900">
              <a:buAutoNum type="arabicParenBoth"/>
            </a:pPr>
            <a:r>
              <a:rPr lang="ru-RU" dirty="0"/>
              <a:t>активности групп специализированных нейронов, представляющих компоненты психологических структур.</a:t>
            </a:r>
          </a:p>
        </p:txBody>
      </p:sp>
    </p:spTree>
    <p:extLst>
      <p:ext uri="{BB962C8B-B14F-4D97-AF65-F5344CB8AC3E}">
        <p14:creationId xmlns:p14="http://schemas.microsoft.com/office/powerpoint/2010/main" val="1315918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a:extLst>
              <a:ext uri="{FF2B5EF4-FFF2-40B4-BE49-F238E27FC236}">
                <a16:creationId xmlns:a16="http://schemas.microsoft.com/office/drawing/2014/main" id="{D1CCC1BF-8B4E-41B4-8157-06A11565B03A}"/>
              </a:ext>
            </a:extLst>
          </p:cNvPr>
          <p:cNvGrpSpPr/>
          <p:nvPr/>
        </p:nvGrpSpPr>
        <p:grpSpPr>
          <a:xfrm>
            <a:off x="251521" y="260648"/>
            <a:ext cx="8653617" cy="5798031"/>
            <a:chOff x="251521" y="260648"/>
            <a:chExt cx="8653617" cy="5798031"/>
          </a:xfrm>
        </p:grpSpPr>
        <p:pic>
          <p:nvPicPr>
            <p:cNvPr id="2" name="Рисунок 1">
              <a:extLst>
                <a:ext uri="{FF2B5EF4-FFF2-40B4-BE49-F238E27FC236}">
                  <a16:creationId xmlns:a16="http://schemas.microsoft.com/office/drawing/2014/main" id="{CAEE20C9-EF5E-4708-9CFA-A45F74D58487}"/>
                </a:ext>
              </a:extLst>
            </p:cNvPr>
            <p:cNvPicPr>
              <a:picLocks noChangeAspect="1"/>
            </p:cNvPicPr>
            <p:nvPr/>
          </p:nvPicPr>
          <p:blipFill>
            <a:blip r:embed="rId3"/>
            <a:stretch>
              <a:fillRect/>
            </a:stretch>
          </p:blipFill>
          <p:spPr>
            <a:xfrm>
              <a:off x="251521" y="260648"/>
              <a:ext cx="3816423" cy="5112568"/>
            </a:xfrm>
            <a:prstGeom prst="rect">
              <a:avLst/>
            </a:prstGeom>
          </p:spPr>
        </p:pic>
        <p:sp>
          <p:nvSpPr>
            <p:cNvPr id="3" name="Прямоугольник 2">
              <a:extLst>
                <a:ext uri="{FF2B5EF4-FFF2-40B4-BE49-F238E27FC236}">
                  <a16:creationId xmlns:a16="http://schemas.microsoft.com/office/drawing/2014/main" id="{8BFD97D4-9153-42AF-B9E9-910700DEFF49}"/>
                </a:ext>
              </a:extLst>
            </p:cNvPr>
            <p:cNvSpPr/>
            <p:nvPr/>
          </p:nvSpPr>
          <p:spPr>
            <a:xfrm>
              <a:off x="4296626" y="272480"/>
              <a:ext cx="4608512" cy="5786199"/>
            </a:xfrm>
            <a:prstGeom prst="rect">
              <a:avLst/>
            </a:prstGeom>
          </p:spPr>
          <p:txBody>
            <a:bodyPr wrap="square">
              <a:spAutoFit/>
            </a:bodyPr>
            <a:lstStyle/>
            <a:p>
              <a:r>
                <a:rPr lang="ru-RU" sz="1600" b="1" dirty="0">
                  <a:solidFill>
                    <a:srgbClr val="00B0F0"/>
                  </a:solidFill>
                </a:rPr>
                <a:t>Конфигурация потенциалов, соответствующих циклу взаимодействия индивида с предметной областью при решении задачи обнаружения порогового светового сигнала</a:t>
              </a:r>
            </a:p>
            <a:p>
              <a:r>
                <a:rPr lang="ru-RU" sz="1400" b="1" dirty="0"/>
                <a:t>1 – у человека (отведение </a:t>
              </a:r>
              <a:r>
                <a:rPr lang="en-US" sz="1400" b="1" dirty="0"/>
                <a:t>F</a:t>
              </a:r>
              <a:r>
                <a:rPr lang="en-US" sz="1400" b="1" baseline="-25000" dirty="0"/>
                <a:t>3</a:t>
              </a:r>
              <a:r>
                <a:rPr lang="en-US" sz="1400" b="1" dirty="0"/>
                <a:t>)</a:t>
              </a:r>
              <a:r>
                <a:rPr lang="ru-RU" sz="1400" b="1" dirty="0"/>
                <a:t>;</a:t>
              </a:r>
            </a:p>
            <a:p>
              <a:r>
                <a:rPr lang="ru-RU" sz="1400" b="1" dirty="0"/>
                <a:t>2 – у животного (кролик, область зрительной </a:t>
              </a:r>
              <a:r>
                <a:rPr lang="ru-RU" sz="1400" b="1" dirty="0" err="1"/>
                <a:t>коры</a:t>
              </a:r>
              <a:r>
                <a:rPr lang="ru-RU" sz="1400" b="1" dirty="0"/>
                <a:t>).</a:t>
              </a:r>
            </a:p>
            <a:p>
              <a:endParaRPr lang="ru-RU" sz="1400" b="1" dirty="0"/>
            </a:p>
            <a:p>
              <a:r>
                <a:rPr lang="ru-RU" sz="1400" b="1" dirty="0"/>
                <a:t>Начальный фрагмент потенциала (слева) усреднен</a:t>
              </a:r>
            </a:p>
            <a:p>
              <a:r>
                <a:rPr lang="ru-RU" sz="1400" b="1" dirty="0"/>
                <a:t>у человека (1) от начала двигательной активности в поведенческом акте наблюдения (после предупреждающего сигнала);</a:t>
              </a:r>
            </a:p>
            <a:p>
              <a:r>
                <a:rPr lang="ru-RU" sz="1400" b="1" dirty="0"/>
                <a:t>у животного (2) с принятия позы наблюдения на специальной площадке после окончания поедания порции пищи, полученной при правильном обнаружении в предыдущей пробе).</a:t>
              </a:r>
            </a:p>
            <a:p>
              <a:endParaRPr lang="ru-RU" sz="1400" b="1" dirty="0"/>
            </a:p>
            <a:p>
              <a:r>
                <a:rPr lang="ru-RU" sz="1400" b="1" dirty="0"/>
                <a:t>Начальный фрагмент потенциала (справа) усреднен от обнаруженной вспышки света.</a:t>
              </a:r>
            </a:p>
            <a:p>
              <a:endParaRPr lang="ru-RU" sz="1600" b="1" u="sng" dirty="0">
                <a:solidFill>
                  <a:srgbClr val="FF0000"/>
                </a:solidFill>
              </a:endParaRPr>
            </a:p>
            <a:p>
              <a:r>
                <a:rPr lang="ru-RU" sz="1600" b="1" u="sng" dirty="0">
                  <a:solidFill>
                    <a:srgbClr val="FF0000"/>
                  </a:solidFill>
                </a:rPr>
                <a:t>В конфигурации потенциалов, соответствующих циклу взаимодействия индивида с предметной областью (поведенческих актов, направленных на обнаружение вспышки света </a:t>
              </a:r>
              <a:r>
                <a:rPr lang="ru-RU" sz="1600" b="1" u="sng" dirty="0" err="1">
                  <a:solidFill>
                    <a:srgbClr val="FF0000"/>
                  </a:solidFill>
                </a:rPr>
                <a:t>околопороговой</a:t>
              </a:r>
              <a:r>
                <a:rPr lang="ru-RU" sz="1600" b="1" u="sng" dirty="0">
                  <a:solidFill>
                    <a:srgbClr val="FF0000"/>
                  </a:solidFill>
                </a:rPr>
                <a:t> яркости) не выявляется межвидовых различий.</a:t>
              </a:r>
            </a:p>
            <a:p>
              <a:endParaRPr lang="ru-RU" sz="1400" b="1" dirty="0"/>
            </a:p>
          </p:txBody>
        </p:sp>
      </p:grpSp>
    </p:spTree>
    <p:extLst>
      <p:ext uri="{BB962C8B-B14F-4D97-AF65-F5344CB8AC3E}">
        <p14:creationId xmlns:p14="http://schemas.microsoft.com/office/powerpoint/2010/main" val="231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Группа 10">
            <a:extLst>
              <a:ext uri="{FF2B5EF4-FFF2-40B4-BE49-F238E27FC236}">
                <a16:creationId xmlns:a16="http://schemas.microsoft.com/office/drawing/2014/main" id="{84BE29BA-7C65-4964-B504-CCF19825F5F6}"/>
              </a:ext>
            </a:extLst>
          </p:cNvPr>
          <p:cNvGrpSpPr/>
          <p:nvPr/>
        </p:nvGrpSpPr>
        <p:grpSpPr>
          <a:xfrm>
            <a:off x="179512" y="116632"/>
            <a:ext cx="8580027" cy="6064260"/>
            <a:chOff x="179512" y="116632"/>
            <a:chExt cx="8580027" cy="6064260"/>
          </a:xfrm>
        </p:grpSpPr>
        <p:sp>
          <p:nvSpPr>
            <p:cNvPr id="5" name="Прямоугольник 4">
              <a:extLst>
                <a:ext uri="{FF2B5EF4-FFF2-40B4-BE49-F238E27FC236}">
                  <a16:creationId xmlns:a16="http://schemas.microsoft.com/office/drawing/2014/main" id="{914594DC-3B84-4B0C-BEF5-25E2647B706E}"/>
                </a:ext>
              </a:extLst>
            </p:cNvPr>
            <p:cNvSpPr/>
            <p:nvPr/>
          </p:nvSpPr>
          <p:spPr>
            <a:xfrm>
              <a:off x="179512" y="4703564"/>
              <a:ext cx="8221570" cy="1477328"/>
            </a:xfrm>
            <a:prstGeom prst="rect">
              <a:avLst/>
            </a:prstGeom>
          </p:spPr>
          <p:txBody>
            <a:bodyPr wrap="square">
              <a:spAutoFit/>
            </a:bodyPr>
            <a:lstStyle/>
            <a:p>
              <a:r>
                <a:rPr lang="ru-RU" sz="1400" b="1" dirty="0"/>
                <a:t>Поведенческий акт «А» – направлен на обнаружение вспышки света;</a:t>
              </a:r>
            </a:p>
            <a:p>
              <a:r>
                <a:rPr lang="ru-RU" sz="1400" b="1" dirty="0"/>
                <a:t>Поведенческий акт «Б» – направлен на получение пищи;</a:t>
              </a:r>
            </a:p>
            <a:p>
              <a:r>
                <a:rPr lang="ru-RU" sz="1400" b="1" dirty="0"/>
                <a:t>Поведенческий акт «В» – направлен на захват пищи и начало жевания.</a:t>
              </a:r>
            </a:p>
            <a:p>
              <a:r>
                <a:rPr lang="ru-RU" sz="1600" b="1" u="sng" dirty="0">
                  <a:solidFill>
                    <a:srgbClr val="FF0000"/>
                  </a:solidFill>
                </a:rPr>
                <a:t>Конфигурации потенциалов, соответствующих циклу взаимодействия индивида с предметной областью (содержательно различных поведенческих актов А, Б и В) принципиально сходны.</a:t>
              </a:r>
              <a:endParaRPr lang="ru-RU" sz="1400" b="1" dirty="0"/>
            </a:p>
          </p:txBody>
        </p:sp>
        <p:pic>
          <p:nvPicPr>
            <p:cNvPr id="6" name="Рисунок 5">
              <a:extLst>
                <a:ext uri="{FF2B5EF4-FFF2-40B4-BE49-F238E27FC236}">
                  <a16:creationId xmlns:a16="http://schemas.microsoft.com/office/drawing/2014/main" id="{5845F2E0-B620-470D-9C29-B3E8FAAF6A51}"/>
                </a:ext>
              </a:extLst>
            </p:cNvPr>
            <p:cNvPicPr>
              <a:picLocks noChangeAspect="1"/>
            </p:cNvPicPr>
            <p:nvPr/>
          </p:nvPicPr>
          <p:blipFill>
            <a:blip r:embed="rId3"/>
            <a:stretch>
              <a:fillRect/>
            </a:stretch>
          </p:blipFill>
          <p:spPr>
            <a:xfrm>
              <a:off x="179512" y="506555"/>
              <a:ext cx="4758857" cy="3807086"/>
            </a:xfrm>
            <a:prstGeom prst="rect">
              <a:avLst/>
            </a:prstGeom>
          </p:spPr>
        </p:pic>
        <p:sp>
          <p:nvSpPr>
            <p:cNvPr id="7" name="TextBox 6">
              <a:extLst>
                <a:ext uri="{FF2B5EF4-FFF2-40B4-BE49-F238E27FC236}">
                  <a16:creationId xmlns:a16="http://schemas.microsoft.com/office/drawing/2014/main" id="{B445FB48-481D-4E3E-9539-0F7BCDDCFEB1}"/>
                </a:ext>
              </a:extLst>
            </p:cNvPr>
            <p:cNvSpPr txBox="1"/>
            <p:nvPr/>
          </p:nvSpPr>
          <p:spPr>
            <a:xfrm>
              <a:off x="1187624" y="1484784"/>
              <a:ext cx="360040" cy="461665"/>
            </a:xfrm>
            <a:prstGeom prst="rect">
              <a:avLst/>
            </a:prstGeom>
            <a:noFill/>
          </p:spPr>
          <p:txBody>
            <a:bodyPr wrap="square" rtlCol="0">
              <a:spAutoFit/>
            </a:bodyPr>
            <a:lstStyle/>
            <a:p>
              <a:r>
                <a:rPr lang="ru-RU" sz="2400" b="1" dirty="0"/>
                <a:t>А  </a:t>
              </a:r>
              <a:r>
                <a:rPr lang="ru-RU" dirty="0"/>
                <a:t> </a:t>
              </a:r>
            </a:p>
          </p:txBody>
        </p:sp>
        <p:sp>
          <p:nvSpPr>
            <p:cNvPr id="8" name="TextBox 7">
              <a:extLst>
                <a:ext uri="{FF2B5EF4-FFF2-40B4-BE49-F238E27FC236}">
                  <a16:creationId xmlns:a16="http://schemas.microsoft.com/office/drawing/2014/main" id="{CA74E689-14EC-43AC-8142-958AAAFFF3B2}"/>
                </a:ext>
              </a:extLst>
            </p:cNvPr>
            <p:cNvSpPr txBox="1"/>
            <p:nvPr/>
          </p:nvSpPr>
          <p:spPr>
            <a:xfrm>
              <a:off x="2555776" y="1484784"/>
              <a:ext cx="360040" cy="461665"/>
            </a:xfrm>
            <a:prstGeom prst="rect">
              <a:avLst/>
            </a:prstGeom>
            <a:noFill/>
          </p:spPr>
          <p:txBody>
            <a:bodyPr wrap="square" rtlCol="0">
              <a:spAutoFit/>
            </a:bodyPr>
            <a:lstStyle/>
            <a:p>
              <a:r>
                <a:rPr lang="ru-RU" sz="2400" b="1" dirty="0"/>
                <a:t>Б  </a:t>
              </a:r>
              <a:r>
                <a:rPr lang="ru-RU" dirty="0"/>
                <a:t> </a:t>
              </a:r>
            </a:p>
          </p:txBody>
        </p:sp>
        <p:sp>
          <p:nvSpPr>
            <p:cNvPr id="9" name="TextBox 8">
              <a:extLst>
                <a:ext uri="{FF2B5EF4-FFF2-40B4-BE49-F238E27FC236}">
                  <a16:creationId xmlns:a16="http://schemas.microsoft.com/office/drawing/2014/main" id="{E828ED04-B780-496A-B48A-13BEC8D3D31D}"/>
                </a:ext>
              </a:extLst>
            </p:cNvPr>
            <p:cNvSpPr txBox="1"/>
            <p:nvPr/>
          </p:nvSpPr>
          <p:spPr>
            <a:xfrm>
              <a:off x="3563888" y="1453704"/>
              <a:ext cx="360040" cy="461665"/>
            </a:xfrm>
            <a:prstGeom prst="rect">
              <a:avLst/>
            </a:prstGeom>
            <a:noFill/>
          </p:spPr>
          <p:txBody>
            <a:bodyPr wrap="square" rtlCol="0">
              <a:spAutoFit/>
            </a:bodyPr>
            <a:lstStyle/>
            <a:p>
              <a:r>
                <a:rPr lang="ru-RU" sz="2400" b="1" dirty="0"/>
                <a:t>В  </a:t>
              </a:r>
              <a:r>
                <a:rPr lang="ru-RU" dirty="0"/>
                <a:t> </a:t>
              </a:r>
            </a:p>
          </p:txBody>
        </p:sp>
        <p:sp>
          <p:nvSpPr>
            <p:cNvPr id="10" name="Прямоугольник 9">
              <a:extLst>
                <a:ext uri="{FF2B5EF4-FFF2-40B4-BE49-F238E27FC236}">
                  <a16:creationId xmlns:a16="http://schemas.microsoft.com/office/drawing/2014/main" id="{CE372263-DFFC-40D7-867B-9B02B4EC92B6}"/>
                </a:ext>
              </a:extLst>
            </p:cNvPr>
            <p:cNvSpPr/>
            <p:nvPr/>
          </p:nvSpPr>
          <p:spPr>
            <a:xfrm>
              <a:off x="5177395" y="116632"/>
              <a:ext cx="3582144" cy="5078313"/>
            </a:xfrm>
            <a:prstGeom prst="rect">
              <a:avLst/>
            </a:prstGeom>
          </p:spPr>
          <p:txBody>
            <a:bodyPr wrap="square">
              <a:spAutoFit/>
            </a:bodyPr>
            <a:lstStyle/>
            <a:p>
              <a:r>
                <a:rPr lang="ru-RU" b="1" dirty="0">
                  <a:solidFill>
                    <a:srgbClr val="00B0F0"/>
                  </a:solidFill>
                </a:rPr>
                <a:t>Конфигурация потенциалов, соответствующих нескольким последовательным циклам взаимодействия индивида с предметной областью (последовательности поведенческих актов) в ситуации обнаружения порогового светового сигнала</a:t>
              </a:r>
            </a:p>
            <a:p>
              <a:r>
                <a:rPr lang="ru-RU" b="1" dirty="0"/>
                <a:t>1 – </a:t>
              </a:r>
              <a:r>
                <a:rPr lang="ru-RU" sz="1400" b="1" dirty="0"/>
                <a:t>усредненная ЭЭГ, (кролик, область зрительной коры).</a:t>
              </a:r>
            </a:p>
            <a:p>
              <a:r>
                <a:rPr lang="ru-RU" sz="1400" b="1" dirty="0"/>
                <a:t>2 – ЭМГ жевательных мышц (модуль значений сигнала).</a:t>
              </a:r>
            </a:p>
            <a:p>
              <a:r>
                <a:rPr lang="ru-RU" sz="1400" b="1" dirty="0"/>
                <a:t>3 – предъявление вспышек, белые треугольники – необнаруженные вспышки, черный треугольник – обнаруженная вспышка; кружок – начало движения к педали, квадрат – нажатие на педаль, крест – касание моркови</a:t>
              </a:r>
            </a:p>
            <a:p>
              <a:endParaRPr lang="ru-RU" b="1" dirty="0">
                <a:solidFill>
                  <a:srgbClr val="00B0F0"/>
                </a:solidFill>
              </a:endParaRPr>
            </a:p>
          </p:txBody>
        </p:sp>
      </p:grpSp>
    </p:spTree>
    <p:extLst>
      <p:ext uri="{BB962C8B-B14F-4D97-AF65-F5344CB8AC3E}">
        <p14:creationId xmlns:p14="http://schemas.microsoft.com/office/powerpoint/2010/main" val="3797279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F00A119B-145B-4904-94C4-F9700EDF7305}"/>
              </a:ext>
            </a:extLst>
          </p:cNvPr>
          <p:cNvGrpSpPr/>
          <p:nvPr/>
        </p:nvGrpSpPr>
        <p:grpSpPr>
          <a:xfrm>
            <a:off x="449288" y="476672"/>
            <a:ext cx="8248707" cy="5653884"/>
            <a:chOff x="449288" y="476672"/>
            <a:chExt cx="8248707" cy="5653884"/>
          </a:xfrm>
        </p:grpSpPr>
        <p:pic>
          <p:nvPicPr>
            <p:cNvPr id="3" name="Рисунок 2">
              <a:extLst>
                <a:ext uri="{FF2B5EF4-FFF2-40B4-BE49-F238E27FC236}">
                  <a16:creationId xmlns:a16="http://schemas.microsoft.com/office/drawing/2014/main" id="{C96FE5CC-387B-4F15-8AC1-2435A0613F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288" y="476672"/>
              <a:ext cx="4449507" cy="3758987"/>
            </a:xfrm>
            <a:prstGeom prst="rect">
              <a:avLst/>
            </a:prstGeom>
          </p:spPr>
        </p:pic>
        <p:sp>
          <p:nvSpPr>
            <p:cNvPr id="4" name="Прямоугольник 3">
              <a:extLst>
                <a:ext uri="{FF2B5EF4-FFF2-40B4-BE49-F238E27FC236}">
                  <a16:creationId xmlns:a16="http://schemas.microsoft.com/office/drawing/2014/main" id="{16AFDA95-E293-4FED-9C50-19CA35CF4CAC}"/>
                </a:ext>
              </a:extLst>
            </p:cNvPr>
            <p:cNvSpPr/>
            <p:nvPr/>
          </p:nvSpPr>
          <p:spPr>
            <a:xfrm>
              <a:off x="5115851" y="476672"/>
              <a:ext cx="3582144" cy="2893100"/>
            </a:xfrm>
            <a:prstGeom prst="rect">
              <a:avLst/>
            </a:prstGeom>
          </p:spPr>
          <p:txBody>
            <a:bodyPr wrap="square">
              <a:spAutoFit/>
            </a:bodyPr>
            <a:lstStyle/>
            <a:p>
              <a:r>
                <a:rPr lang="ru-RU" b="1" dirty="0">
                  <a:solidFill>
                    <a:srgbClr val="00B0F0"/>
                  </a:solidFill>
                </a:rPr>
                <a:t>Конфигурация потенциалов, соответствующих поведенческим актам, различающихся содержательно – по целям, начальным условиям и стратегической значимости.</a:t>
              </a:r>
            </a:p>
            <a:p>
              <a:r>
                <a:rPr lang="en-US" b="1" dirty="0"/>
                <a:t>I</a:t>
              </a:r>
              <a:r>
                <a:rPr lang="ru-RU" b="1" dirty="0"/>
                <a:t> – </a:t>
              </a:r>
              <a:r>
                <a:rPr lang="ru-RU" sz="1400" b="1" dirty="0"/>
                <a:t>дебют, начальная стадия игры.</a:t>
              </a:r>
            </a:p>
            <a:p>
              <a:r>
                <a:rPr lang="en-US" sz="1400" b="1" dirty="0"/>
                <a:t>II</a:t>
              </a:r>
              <a:r>
                <a:rPr lang="ru-RU" sz="1400" b="1" dirty="0"/>
                <a:t> – миттельшпиль.</a:t>
              </a:r>
            </a:p>
            <a:p>
              <a:r>
                <a:rPr lang="en-US" sz="1400" b="1" dirty="0"/>
                <a:t>III</a:t>
              </a:r>
              <a:r>
                <a:rPr lang="ru-RU" sz="1400" b="1" dirty="0"/>
                <a:t> – эндшпиль, быстрое завершение игры.</a:t>
              </a:r>
            </a:p>
            <a:p>
              <a:r>
                <a:rPr lang="ru-RU" sz="1400" b="1" dirty="0"/>
                <a:t>1 – написание знаков на поле игроком;</a:t>
              </a:r>
            </a:p>
            <a:p>
              <a:r>
                <a:rPr lang="ru-RU" sz="1400" b="1" dirty="0"/>
                <a:t>2 – написание знаков на поле оппонентом.</a:t>
              </a:r>
              <a:endParaRPr lang="ru-RU" b="1" dirty="0">
                <a:solidFill>
                  <a:srgbClr val="00B0F0"/>
                </a:solidFill>
              </a:endParaRPr>
            </a:p>
          </p:txBody>
        </p:sp>
        <p:sp>
          <p:nvSpPr>
            <p:cNvPr id="5" name="Прямоугольник 4">
              <a:extLst>
                <a:ext uri="{FF2B5EF4-FFF2-40B4-BE49-F238E27FC236}">
                  <a16:creationId xmlns:a16="http://schemas.microsoft.com/office/drawing/2014/main" id="{A32E85A4-4966-4274-A434-946048F96473}"/>
                </a:ext>
              </a:extLst>
            </p:cNvPr>
            <p:cNvSpPr/>
            <p:nvPr/>
          </p:nvSpPr>
          <p:spPr>
            <a:xfrm>
              <a:off x="683568" y="4560896"/>
              <a:ext cx="8014427" cy="1569660"/>
            </a:xfrm>
            <a:prstGeom prst="rect">
              <a:avLst/>
            </a:prstGeom>
          </p:spPr>
          <p:txBody>
            <a:bodyPr wrap="square">
              <a:spAutoFit/>
            </a:bodyPr>
            <a:lstStyle/>
            <a:p>
              <a:r>
                <a:rPr lang="ru-RU" b="1" dirty="0">
                  <a:solidFill>
                    <a:srgbClr val="FF0000"/>
                  </a:solidFill>
                </a:rPr>
                <a:t>Вариации формы потенциалов для трех сравниваемых стадий стратегической игры не выходят за пределы общей конфигурации потенциала, соответствующего реализации поведенческих актов. Учитывая приведенные данные, а также данные литературы, можно заключить, что это – </a:t>
              </a:r>
            </a:p>
            <a:p>
              <a:r>
                <a:rPr lang="ru-RU" sz="2400" b="1" u="sng" dirty="0">
                  <a:solidFill>
                    <a:srgbClr val="FF0000"/>
                  </a:solidFill>
                </a:rPr>
                <a:t>потенциал универсальной конфигурации.</a:t>
              </a:r>
              <a:endParaRPr lang="ru-RU" b="1" dirty="0">
                <a:solidFill>
                  <a:srgbClr val="00B0F0"/>
                </a:solidFill>
              </a:endParaRPr>
            </a:p>
          </p:txBody>
        </p:sp>
      </p:grpSp>
    </p:spTree>
    <p:extLst>
      <p:ext uri="{BB962C8B-B14F-4D97-AF65-F5344CB8AC3E}">
        <p14:creationId xmlns:p14="http://schemas.microsoft.com/office/powerpoint/2010/main" val="68836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DEB7DB0D-B21E-42B8-9E83-1933055B1C0C}"/>
              </a:ext>
            </a:extLst>
          </p:cNvPr>
          <p:cNvGrpSpPr/>
          <p:nvPr/>
        </p:nvGrpSpPr>
        <p:grpSpPr>
          <a:xfrm>
            <a:off x="107504" y="-10135"/>
            <a:ext cx="9013172" cy="6808340"/>
            <a:chOff x="107504" y="-10135"/>
            <a:chExt cx="9013172" cy="6808340"/>
          </a:xfrm>
        </p:grpSpPr>
        <p:grpSp>
          <p:nvGrpSpPr>
            <p:cNvPr id="18" name="Группа 17">
              <a:extLst>
                <a:ext uri="{FF2B5EF4-FFF2-40B4-BE49-F238E27FC236}">
                  <a16:creationId xmlns:a16="http://schemas.microsoft.com/office/drawing/2014/main" id="{E9F56B97-B0D7-4F0B-8444-9093FCC827C6}"/>
                </a:ext>
              </a:extLst>
            </p:cNvPr>
            <p:cNvGrpSpPr/>
            <p:nvPr/>
          </p:nvGrpSpPr>
          <p:grpSpPr>
            <a:xfrm>
              <a:off x="107504" y="260648"/>
              <a:ext cx="4608512" cy="5816382"/>
              <a:chOff x="107504" y="356967"/>
              <a:chExt cx="4740152" cy="5816382"/>
            </a:xfrm>
          </p:grpSpPr>
          <p:grpSp>
            <p:nvGrpSpPr>
              <p:cNvPr id="13" name="Группа 12">
                <a:extLst>
                  <a:ext uri="{FF2B5EF4-FFF2-40B4-BE49-F238E27FC236}">
                    <a16:creationId xmlns:a16="http://schemas.microsoft.com/office/drawing/2014/main" id="{D348B956-2415-4D1A-947A-E2B50704AC3C}"/>
                  </a:ext>
                </a:extLst>
              </p:cNvPr>
              <p:cNvGrpSpPr/>
              <p:nvPr/>
            </p:nvGrpSpPr>
            <p:grpSpPr>
              <a:xfrm>
                <a:off x="611560" y="4293096"/>
                <a:ext cx="3528392" cy="1880253"/>
                <a:chOff x="683568" y="4673342"/>
                <a:chExt cx="3177733" cy="1880253"/>
              </a:xfrm>
            </p:grpSpPr>
            <p:pic>
              <p:nvPicPr>
                <p:cNvPr id="5" name="Рисунок 4">
                  <a:extLst>
                    <a:ext uri="{FF2B5EF4-FFF2-40B4-BE49-F238E27FC236}">
                      <a16:creationId xmlns:a16="http://schemas.microsoft.com/office/drawing/2014/main" id="{AFECB0D8-6201-47B8-B5DA-1CD9D7F0BE13}"/>
                    </a:ext>
                  </a:extLst>
                </p:cNvPr>
                <p:cNvPicPr>
                  <a:picLocks noChangeAspect="1"/>
                </p:cNvPicPr>
                <p:nvPr/>
              </p:nvPicPr>
              <p:blipFill>
                <a:blip r:embed="rId3"/>
                <a:stretch>
                  <a:fillRect/>
                </a:stretch>
              </p:blipFill>
              <p:spPr>
                <a:xfrm>
                  <a:off x="1012927" y="4673342"/>
                  <a:ext cx="2848374" cy="1673110"/>
                </a:xfrm>
                <a:prstGeom prst="rect">
                  <a:avLst/>
                </a:prstGeom>
              </p:spPr>
            </p:pic>
            <p:sp>
              <p:nvSpPr>
                <p:cNvPr id="6" name="TextBox 5">
                  <a:extLst>
                    <a:ext uri="{FF2B5EF4-FFF2-40B4-BE49-F238E27FC236}">
                      <a16:creationId xmlns:a16="http://schemas.microsoft.com/office/drawing/2014/main" id="{54CCD1F7-F2B9-451B-9C60-D3C5BCE607EF}"/>
                    </a:ext>
                  </a:extLst>
                </p:cNvPr>
                <p:cNvSpPr txBox="1"/>
                <p:nvPr/>
              </p:nvSpPr>
              <p:spPr>
                <a:xfrm>
                  <a:off x="683568" y="6028275"/>
                  <a:ext cx="2222017" cy="525320"/>
                </a:xfrm>
                <a:prstGeom prst="rect">
                  <a:avLst/>
                </a:prstGeom>
                <a:noFill/>
              </p:spPr>
              <p:txBody>
                <a:bodyPr wrap="none" rtlCol="0">
                  <a:spAutoFit/>
                </a:bodyPr>
                <a:lstStyle/>
                <a:p>
                  <a:r>
                    <a:rPr lang="en-US" b="1" dirty="0"/>
                    <a:t>H  =  Hits</a:t>
                  </a:r>
                </a:p>
                <a:p>
                  <a:r>
                    <a:rPr lang="en-US" b="1" dirty="0"/>
                    <a:t>FA =  False Alarms</a:t>
                  </a:r>
                </a:p>
                <a:p>
                  <a:r>
                    <a:rPr lang="en-US" b="1" dirty="0"/>
                    <a:t>MS = </a:t>
                  </a:r>
                  <a:r>
                    <a:rPr lang="en-US" b="1" dirty="0" err="1"/>
                    <a:t>Missings</a:t>
                  </a:r>
                  <a:r>
                    <a:rPr lang="en-US" b="1" dirty="0"/>
                    <a:t> of Signals</a:t>
                  </a:r>
                  <a:endParaRPr lang="ru-RU" b="1" dirty="0"/>
                </a:p>
              </p:txBody>
            </p:sp>
            <p:sp>
              <p:nvSpPr>
                <p:cNvPr id="7" name="Прямоугольник 6">
                  <a:extLst>
                    <a:ext uri="{FF2B5EF4-FFF2-40B4-BE49-F238E27FC236}">
                      <a16:creationId xmlns:a16="http://schemas.microsoft.com/office/drawing/2014/main" id="{C0149BDC-3507-4D2E-8B91-856966097649}"/>
                    </a:ext>
                  </a:extLst>
                </p:cNvPr>
                <p:cNvSpPr/>
                <p:nvPr/>
              </p:nvSpPr>
              <p:spPr>
                <a:xfrm>
                  <a:off x="913413" y="5356009"/>
                  <a:ext cx="1134670" cy="307777"/>
                </a:xfrm>
                <a:prstGeom prst="rect">
                  <a:avLst/>
                </a:prstGeom>
              </p:spPr>
              <p:txBody>
                <a:bodyPr wrap="none">
                  <a:spAutoFit/>
                </a:bodyPr>
                <a:lstStyle/>
                <a:p>
                  <a:r>
                    <a:rPr lang="en-US" sz="1400" b="1" dirty="0">
                      <a:solidFill>
                        <a:srgbClr val="FF0000"/>
                      </a:solidFill>
                    </a:rPr>
                    <a:t>H &amp; FA &amp; MS</a:t>
                  </a:r>
                  <a:endParaRPr lang="ru-RU" sz="1400" b="1" dirty="0">
                    <a:solidFill>
                      <a:srgbClr val="FF0000"/>
                    </a:solidFill>
                  </a:endParaRPr>
                </a:p>
              </p:txBody>
            </p:sp>
            <p:sp>
              <p:nvSpPr>
                <p:cNvPr id="8" name="Прямоугольник 7">
                  <a:extLst>
                    <a:ext uri="{FF2B5EF4-FFF2-40B4-BE49-F238E27FC236}">
                      <a16:creationId xmlns:a16="http://schemas.microsoft.com/office/drawing/2014/main" id="{F2C7F58F-AD4E-4E56-ACE1-F93F906C53CF}"/>
                    </a:ext>
                  </a:extLst>
                </p:cNvPr>
                <p:cNvSpPr/>
                <p:nvPr/>
              </p:nvSpPr>
              <p:spPr>
                <a:xfrm>
                  <a:off x="2969797" y="5981088"/>
                  <a:ext cx="426720" cy="307777"/>
                </a:xfrm>
                <a:prstGeom prst="rect">
                  <a:avLst/>
                </a:prstGeom>
              </p:spPr>
              <p:txBody>
                <a:bodyPr wrap="none">
                  <a:spAutoFit/>
                </a:bodyPr>
                <a:lstStyle/>
                <a:p>
                  <a:r>
                    <a:rPr lang="en-US" sz="1400" b="1" dirty="0">
                      <a:solidFill>
                        <a:srgbClr val="FF0000"/>
                      </a:solidFill>
                    </a:rPr>
                    <a:t>MS</a:t>
                  </a:r>
                  <a:endParaRPr lang="ru-RU" sz="1400" dirty="0">
                    <a:solidFill>
                      <a:srgbClr val="FF0000"/>
                    </a:solidFill>
                  </a:endParaRPr>
                </a:p>
              </p:txBody>
            </p:sp>
            <p:sp>
              <p:nvSpPr>
                <p:cNvPr id="9" name="Прямоугольник 8">
                  <a:extLst>
                    <a:ext uri="{FF2B5EF4-FFF2-40B4-BE49-F238E27FC236}">
                      <a16:creationId xmlns:a16="http://schemas.microsoft.com/office/drawing/2014/main" id="{A0CAF8EF-3488-455A-8DF0-F3B39E11E08E}"/>
                    </a:ext>
                  </a:extLst>
                </p:cNvPr>
                <p:cNvSpPr/>
                <p:nvPr/>
              </p:nvSpPr>
              <p:spPr>
                <a:xfrm>
                  <a:off x="3000543" y="4732267"/>
                  <a:ext cx="365228" cy="307777"/>
                </a:xfrm>
                <a:prstGeom prst="rect">
                  <a:avLst/>
                </a:prstGeom>
              </p:spPr>
              <p:txBody>
                <a:bodyPr wrap="none">
                  <a:spAutoFit/>
                </a:bodyPr>
                <a:lstStyle/>
                <a:p>
                  <a:r>
                    <a:rPr lang="en-US" sz="1400" b="1" dirty="0">
                      <a:solidFill>
                        <a:srgbClr val="FF0000"/>
                      </a:solidFill>
                    </a:rPr>
                    <a:t>FA</a:t>
                  </a:r>
                  <a:endParaRPr lang="ru-RU" sz="1400" dirty="0">
                    <a:solidFill>
                      <a:srgbClr val="FF0000"/>
                    </a:solidFill>
                  </a:endParaRPr>
                </a:p>
              </p:txBody>
            </p:sp>
            <p:sp>
              <p:nvSpPr>
                <p:cNvPr id="10" name="Прямоугольник 9">
                  <a:extLst>
                    <a:ext uri="{FF2B5EF4-FFF2-40B4-BE49-F238E27FC236}">
                      <a16:creationId xmlns:a16="http://schemas.microsoft.com/office/drawing/2014/main" id="{157AC408-8D2D-4765-B1F2-9502195C750E}"/>
                    </a:ext>
                  </a:extLst>
                </p:cNvPr>
                <p:cNvSpPr/>
                <p:nvPr/>
              </p:nvSpPr>
              <p:spPr>
                <a:xfrm>
                  <a:off x="3455171" y="5396668"/>
                  <a:ext cx="298480" cy="307777"/>
                </a:xfrm>
                <a:prstGeom prst="rect">
                  <a:avLst/>
                </a:prstGeom>
              </p:spPr>
              <p:txBody>
                <a:bodyPr wrap="none">
                  <a:spAutoFit/>
                </a:bodyPr>
                <a:lstStyle/>
                <a:p>
                  <a:r>
                    <a:rPr lang="en-US" sz="1400" b="1" dirty="0">
                      <a:solidFill>
                        <a:srgbClr val="FF0000"/>
                      </a:solidFill>
                    </a:rPr>
                    <a:t>H</a:t>
                  </a:r>
                  <a:endParaRPr lang="ru-RU" sz="1400" dirty="0">
                    <a:solidFill>
                      <a:srgbClr val="FF0000"/>
                    </a:solidFill>
                  </a:endParaRPr>
                </a:p>
              </p:txBody>
            </p:sp>
            <p:sp>
              <p:nvSpPr>
                <p:cNvPr id="11" name="Прямоугольник 10">
                  <a:extLst>
                    <a:ext uri="{FF2B5EF4-FFF2-40B4-BE49-F238E27FC236}">
                      <a16:creationId xmlns:a16="http://schemas.microsoft.com/office/drawing/2014/main" id="{D319E736-A2B4-4EEA-9C3F-CB4FF00F801B}"/>
                    </a:ext>
                  </a:extLst>
                </p:cNvPr>
                <p:cNvSpPr/>
                <p:nvPr/>
              </p:nvSpPr>
              <p:spPr>
                <a:xfrm>
                  <a:off x="2094200" y="5253922"/>
                  <a:ext cx="685829" cy="307777"/>
                </a:xfrm>
                <a:prstGeom prst="rect">
                  <a:avLst/>
                </a:prstGeom>
              </p:spPr>
              <p:txBody>
                <a:bodyPr wrap="none">
                  <a:spAutoFit/>
                </a:bodyPr>
                <a:lstStyle/>
                <a:p>
                  <a:r>
                    <a:rPr lang="en-US" sz="1400" b="1" dirty="0">
                      <a:solidFill>
                        <a:srgbClr val="FF0000"/>
                      </a:solidFill>
                    </a:rPr>
                    <a:t>H &amp; FA</a:t>
                  </a:r>
                  <a:endParaRPr lang="ru-RU" sz="1400" b="1" dirty="0">
                    <a:solidFill>
                      <a:srgbClr val="FF0000"/>
                    </a:solidFill>
                  </a:endParaRPr>
                </a:p>
              </p:txBody>
            </p:sp>
            <p:sp>
              <p:nvSpPr>
                <p:cNvPr id="12" name="Прямоугольник 11">
                  <a:extLst>
                    <a:ext uri="{FF2B5EF4-FFF2-40B4-BE49-F238E27FC236}">
                      <a16:creationId xmlns:a16="http://schemas.microsoft.com/office/drawing/2014/main" id="{FDE6C76B-9A06-48DC-823E-E7CF290D9178}"/>
                    </a:ext>
                  </a:extLst>
                </p:cNvPr>
                <p:cNvSpPr/>
                <p:nvPr/>
              </p:nvSpPr>
              <p:spPr>
                <a:xfrm>
                  <a:off x="2063455" y="5472269"/>
                  <a:ext cx="747320" cy="307777"/>
                </a:xfrm>
                <a:prstGeom prst="rect">
                  <a:avLst/>
                </a:prstGeom>
              </p:spPr>
              <p:txBody>
                <a:bodyPr wrap="none">
                  <a:spAutoFit/>
                </a:bodyPr>
                <a:lstStyle/>
                <a:p>
                  <a:r>
                    <a:rPr lang="en-US" sz="1400" b="1" dirty="0">
                      <a:solidFill>
                        <a:srgbClr val="FF0000"/>
                      </a:solidFill>
                    </a:rPr>
                    <a:t>H &amp; MS</a:t>
                  </a:r>
                  <a:endParaRPr lang="ru-RU" sz="1400" b="1" dirty="0">
                    <a:solidFill>
                      <a:srgbClr val="FF0000"/>
                    </a:solidFill>
                  </a:endParaRPr>
                </a:p>
              </p:txBody>
            </p:sp>
          </p:grpSp>
          <p:pic>
            <p:nvPicPr>
              <p:cNvPr id="16" name="Рисунок 15">
                <a:extLst>
                  <a:ext uri="{FF2B5EF4-FFF2-40B4-BE49-F238E27FC236}">
                    <a16:creationId xmlns:a16="http://schemas.microsoft.com/office/drawing/2014/main" id="{21041555-F7D7-4EDF-9284-3F6F742F23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356967"/>
                <a:ext cx="4740152" cy="3776707"/>
              </a:xfrm>
              <a:prstGeom prst="rect">
                <a:avLst/>
              </a:prstGeom>
            </p:spPr>
          </p:pic>
        </p:grpSp>
        <p:sp>
          <p:nvSpPr>
            <p:cNvPr id="19" name="Прямоугольник 18">
              <a:extLst>
                <a:ext uri="{FF2B5EF4-FFF2-40B4-BE49-F238E27FC236}">
                  <a16:creationId xmlns:a16="http://schemas.microsoft.com/office/drawing/2014/main" id="{18B2EE52-4681-4BD1-A857-3406E5C11AB8}"/>
                </a:ext>
              </a:extLst>
            </p:cNvPr>
            <p:cNvSpPr/>
            <p:nvPr/>
          </p:nvSpPr>
          <p:spPr>
            <a:xfrm>
              <a:off x="4628252" y="-10135"/>
              <a:ext cx="4492424" cy="4616648"/>
            </a:xfrm>
            <a:prstGeom prst="rect">
              <a:avLst/>
            </a:prstGeom>
          </p:spPr>
          <p:txBody>
            <a:bodyPr wrap="square">
              <a:spAutoFit/>
            </a:bodyPr>
            <a:lstStyle/>
            <a:p>
              <a:r>
                <a:rPr lang="ru-RU" b="1" dirty="0">
                  <a:solidFill>
                    <a:srgbClr val="00B0F0"/>
                  </a:solidFill>
                </a:rPr>
                <a:t>Соотношение потенциала универсальной конфигурации и активности корковых нейронов.</a:t>
              </a:r>
            </a:p>
            <a:p>
              <a:r>
                <a:rPr lang="ru-RU" sz="1200" b="1" dirty="0"/>
                <a:t>Потенциалы (зрительная область </a:t>
              </a:r>
              <a:r>
                <a:rPr lang="ru-RU" sz="1200" b="1" dirty="0" err="1"/>
                <a:t>коры</a:t>
              </a:r>
              <a:r>
                <a:rPr lang="ru-RU" sz="1200" b="1" dirty="0"/>
                <a:t>) и активность нейронов (61 клетка зрительной и 60 клеток моторной областей </a:t>
              </a:r>
              <a:r>
                <a:rPr lang="ru-RU" sz="1200" b="1" dirty="0" err="1"/>
                <a:t>коры</a:t>
              </a:r>
              <a:r>
                <a:rPr lang="ru-RU" sz="1200" b="1" dirty="0"/>
                <a:t>) зарегистрирована в ситуации обнаружения </a:t>
              </a:r>
              <a:r>
                <a:rPr lang="ru-RU" sz="1200" b="1" dirty="0" err="1"/>
                <a:t>околопорогового</a:t>
              </a:r>
              <a:r>
                <a:rPr lang="ru-RU" sz="1200" b="1" dirty="0"/>
                <a:t> сигнала у 10 кроликов.</a:t>
              </a:r>
            </a:p>
            <a:p>
              <a:r>
                <a:rPr lang="ru-RU" sz="1200" b="1" dirty="0"/>
                <a:t>Характер активности этих групп нейронов сходен; проанализирована вся их совокупность без разделения по областям </a:t>
              </a:r>
              <a:r>
                <a:rPr lang="ru-RU" sz="1200" b="1" dirty="0" err="1"/>
                <a:t>коры</a:t>
              </a:r>
              <a:r>
                <a:rPr lang="ru-RU" sz="1200" b="1" dirty="0"/>
                <a:t>. Тестирование специализации этих нейронов было невозможно, но по некоторым характеристикам часть из них может быть отнесена к специализированным, то есть представляющим группы, образующие компоненты психологической структуры.</a:t>
              </a:r>
            </a:p>
            <a:p>
              <a:r>
                <a:rPr lang="ru-RU" sz="1200" b="1" dirty="0"/>
                <a:t>1) Распределение вероятности завершения активаций нейронов, связанных с поведенческим актом ожидания предъявления вспышки света и начала активаций, связанных с актом побежки к педали. </a:t>
              </a:r>
              <a:r>
                <a:rPr lang="ru-RU" sz="1200" b="1" u="sng" dirty="0">
                  <a:solidFill>
                    <a:srgbClr val="FF0000"/>
                  </a:solidFill>
                </a:rPr>
                <a:t>Это распределение указывает на глобальную смену состава актуализированных компонентов психологической структуры, оно соответствует развитию высокоамплитудного потенциала (</a:t>
              </a:r>
              <a:r>
                <a:rPr lang="ru-RU" sz="1200" b="1" u="sng" dirty="0" err="1">
                  <a:solidFill>
                    <a:srgbClr val="FF0000"/>
                  </a:solidFill>
                </a:rPr>
                <a:t>Рзоо</a:t>
              </a:r>
              <a:r>
                <a:rPr lang="ru-RU" sz="1200" b="1" u="sng" dirty="0">
                  <a:solidFill>
                    <a:srgbClr val="FF0000"/>
                  </a:solidFill>
                </a:rPr>
                <a:t>), переходу от  предыдущего цикла взаимодействия с предметной областью к последующему циклу</a:t>
              </a:r>
              <a:r>
                <a:rPr lang="ru-RU" sz="1200" b="1" dirty="0"/>
                <a:t>.</a:t>
              </a:r>
              <a:endParaRPr lang="ru-RU" dirty="0"/>
            </a:p>
          </p:txBody>
        </p:sp>
        <p:sp>
          <p:nvSpPr>
            <p:cNvPr id="20" name="Прямоугольник 19">
              <a:extLst>
                <a:ext uri="{FF2B5EF4-FFF2-40B4-BE49-F238E27FC236}">
                  <a16:creationId xmlns:a16="http://schemas.microsoft.com/office/drawing/2014/main" id="{ADCE1A11-CB4D-46C2-9650-037F58C64A9C}"/>
                </a:ext>
              </a:extLst>
            </p:cNvPr>
            <p:cNvSpPr/>
            <p:nvPr/>
          </p:nvSpPr>
          <p:spPr>
            <a:xfrm>
              <a:off x="3995936" y="4489881"/>
              <a:ext cx="5040560" cy="2308324"/>
            </a:xfrm>
            <a:prstGeom prst="rect">
              <a:avLst/>
            </a:prstGeom>
          </p:spPr>
          <p:txBody>
            <a:bodyPr wrap="square">
              <a:spAutoFit/>
            </a:bodyPr>
            <a:lstStyle/>
            <a:p>
              <a:r>
                <a:rPr lang="ru-RU" sz="1200" b="1" dirty="0"/>
                <a:t>2) Динамика увеличения количества нейронов, активность которых связана только с одним из возможных исходов обнаружения сигнала (пояснения даны на схеме). В начале поведенческого акта наблюдения специализированных нейронов мало, вся совокупность активных нейронов допускает все три исхода обнаружения сигнала (правильные, ложные тревоги и пропуски). К завершению этого поведенческого акта остается активным только подмножество нейронов, специализированных относительно одного конкретного исхода. </a:t>
              </a:r>
            </a:p>
            <a:p>
              <a:r>
                <a:rPr lang="ru-RU" sz="1200" b="1" u="sng" dirty="0">
                  <a:solidFill>
                    <a:srgbClr val="FF0000"/>
                  </a:solidFill>
                </a:rPr>
                <a:t>Процесс селекции набора нейронов (представляющих компоненты психологической структуры) соответствует развитию негативного отклонения потенциала, а его завершение – достижению максимума негативного отклонения потенциала.</a:t>
              </a:r>
            </a:p>
          </p:txBody>
        </p:sp>
      </p:grpSp>
    </p:spTree>
    <p:extLst>
      <p:ext uri="{BB962C8B-B14F-4D97-AF65-F5344CB8AC3E}">
        <p14:creationId xmlns:p14="http://schemas.microsoft.com/office/powerpoint/2010/main" val="2783729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74345"/>
            <a:ext cx="8496944" cy="5909310"/>
          </a:xfrm>
          <a:prstGeom prst="rect">
            <a:avLst/>
          </a:prstGeom>
          <a:noFill/>
        </p:spPr>
        <p:txBody>
          <a:bodyPr wrap="square" rtlCol="0">
            <a:spAutoFit/>
          </a:bodyPr>
          <a:lstStyle/>
          <a:p>
            <a:r>
              <a:rPr lang="ru-RU" b="1" i="1" dirty="0"/>
              <a:t>АННОТАЦИЯ</a:t>
            </a:r>
            <a:r>
              <a:rPr lang="ru-RU" dirty="0"/>
              <a:t>. Основные цели работы – (1) установить соответствие конфигурации и амплитудных характеристик потенциала универсальной конфигурации, динамики актуализации наборов психологических структур (ПС) и организации функциональных систем (ФС) в процессе реализации и смены последовательных поведенческих актов, (2) определить степень связности </a:t>
            </a:r>
            <a:r>
              <a:rPr lang="ru-RU" dirty="0" err="1"/>
              <a:t>актуалгенеза</a:t>
            </a:r>
            <a:r>
              <a:rPr lang="ru-RU" dirty="0"/>
              <a:t> ПС и ФС при реализации последовательности конкурирующих поведенческих актов, в которых инструкцией задается морфологическое различие состава ФС таких актов. Проанализировано соотношение ПС и ФС в пяти различных ситуациях исследования. установлено закономерное согласованное изменение соотношения ПС и ФС при реализации и смене поведенческих актов. В начале реализации поведенческого акта составы ПС и ФС не определены, на интервале реализации поведенческого акта происходит селекция наборов ПС и ФС, необходимых для достижения результата. Селекция проходит последовательные стадии и завершается тогда, когда актуализируются согласованные наборы ПС и ФС, обеспечивающие достижение результата и не прерывающие текущее поведение. При достижении результата поведенческого акта происходит смена наборов ПС и ФС, обеспечивающих реализацию последовательных поведенческих актов. В условиях реализации конкурирующих последовательных поведенческих актов актуализируются наборы и ПС, и ФС, специфичные для каждого из актов, но пересекающиеся по составу. Определены характеристики методических средств, необходимые для изучения согласования </a:t>
            </a:r>
            <a:r>
              <a:rPr lang="ru-RU" dirty="0" err="1"/>
              <a:t>актуалгенеза</a:t>
            </a:r>
            <a:r>
              <a:rPr lang="ru-RU" dirty="0"/>
              <a:t> ПС и ФС.</a:t>
            </a:r>
          </a:p>
        </p:txBody>
      </p:sp>
    </p:spTree>
    <p:extLst>
      <p:ext uri="{BB962C8B-B14F-4D97-AF65-F5344CB8AC3E}">
        <p14:creationId xmlns:p14="http://schemas.microsoft.com/office/powerpoint/2010/main" val="3091154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F8D1ABEC-9131-4B06-A96F-1D0D62D17764}"/>
              </a:ext>
            </a:extLst>
          </p:cNvPr>
          <p:cNvGrpSpPr/>
          <p:nvPr/>
        </p:nvGrpSpPr>
        <p:grpSpPr>
          <a:xfrm>
            <a:off x="166242" y="620688"/>
            <a:ext cx="8811516" cy="5232202"/>
            <a:chOff x="8956" y="94598"/>
            <a:chExt cx="8811516" cy="5232202"/>
          </a:xfrm>
        </p:grpSpPr>
        <p:pic>
          <p:nvPicPr>
            <p:cNvPr id="3" name="Рисунок 2">
              <a:extLst>
                <a:ext uri="{FF2B5EF4-FFF2-40B4-BE49-F238E27FC236}">
                  <a16:creationId xmlns:a16="http://schemas.microsoft.com/office/drawing/2014/main" id="{926C345B-B87B-4037-8A3C-83EAC1BE3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6" y="116632"/>
              <a:ext cx="4563044" cy="4968552"/>
            </a:xfrm>
            <a:prstGeom prst="rect">
              <a:avLst/>
            </a:prstGeom>
          </p:spPr>
        </p:pic>
        <p:sp>
          <p:nvSpPr>
            <p:cNvPr id="4" name="TextBox 3">
              <a:extLst>
                <a:ext uri="{FF2B5EF4-FFF2-40B4-BE49-F238E27FC236}">
                  <a16:creationId xmlns:a16="http://schemas.microsoft.com/office/drawing/2014/main" id="{48AB1A97-5FF0-449E-A6F9-2BA15B12E549}"/>
                </a:ext>
              </a:extLst>
            </p:cNvPr>
            <p:cNvSpPr txBox="1"/>
            <p:nvPr/>
          </p:nvSpPr>
          <p:spPr>
            <a:xfrm>
              <a:off x="4427984" y="94598"/>
              <a:ext cx="4392488" cy="5232202"/>
            </a:xfrm>
            <a:prstGeom prst="rect">
              <a:avLst/>
            </a:prstGeom>
            <a:noFill/>
          </p:spPr>
          <p:txBody>
            <a:bodyPr wrap="square" rtlCol="0">
              <a:spAutoFit/>
            </a:bodyPr>
            <a:lstStyle/>
            <a:p>
              <a:r>
                <a:rPr lang="ru-RU" b="1" dirty="0">
                  <a:solidFill>
                    <a:srgbClr val="00B0F0"/>
                  </a:solidFill>
                  <a:latin typeface="Times New Roman" panose="02020603050405020304" pitchFamily="18" charset="0"/>
                  <a:cs typeface="Times New Roman" panose="02020603050405020304" pitchFamily="18" charset="0"/>
                </a:rPr>
                <a:t>Потенциалы, связанные с началом движений в ситуации обнаружения порогового сигнала</a:t>
              </a:r>
              <a:endParaRPr lang="ru-RU" b="1" dirty="0">
                <a:latin typeface="Times New Roman" panose="02020603050405020304" pitchFamily="18" charset="0"/>
                <a:cs typeface="Times New Roman" panose="02020603050405020304" pitchFamily="18" charset="0"/>
              </a:endParaRPr>
            </a:p>
            <a:p>
              <a:endParaRPr lang="ru-RU" sz="1400" b="1" dirty="0">
                <a:latin typeface="Times New Roman" panose="02020603050405020304" pitchFamily="18" charset="0"/>
                <a:cs typeface="Times New Roman" panose="02020603050405020304" pitchFamily="18" charset="0"/>
              </a:endParaRPr>
            </a:p>
            <a:p>
              <a:r>
                <a:rPr lang="ru-RU" sz="1400" b="1" dirty="0">
                  <a:latin typeface="Times New Roman" panose="02020603050405020304" pitchFamily="18" charset="0"/>
                  <a:cs typeface="Times New Roman" panose="02020603050405020304" pitchFamily="18" charset="0"/>
                </a:rPr>
                <a:t>А – усреднение от начала движения при нажатии на кнопку после обнаруженной вспышки.</a:t>
              </a:r>
            </a:p>
            <a:p>
              <a:endParaRPr lang="ru-RU" sz="1400" b="1" dirty="0">
                <a:latin typeface="Times New Roman" panose="02020603050405020304" pitchFamily="18" charset="0"/>
                <a:cs typeface="Times New Roman" panose="02020603050405020304" pitchFamily="18" charset="0"/>
              </a:endParaRPr>
            </a:p>
            <a:p>
              <a:r>
                <a:rPr lang="ru-RU" sz="1400" b="1" dirty="0">
                  <a:latin typeface="Times New Roman" panose="02020603050405020304" pitchFamily="18" charset="0"/>
                  <a:cs typeface="Times New Roman" panose="02020603050405020304" pitchFamily="18" charset="0"/>
                </a:rPr>
                <a:t>Б – усреднение от начала </a:t>
              </a:r>
              <a:r>
                <a:rPr lang="ru-RU" sz="1400" b="1" dirty="0" err="1">
                  <a:latin typeface="Times New Roman" panose="02020603050405020304" pitchFamily="18" charset="0"/>
                  <a:cs typeface="Times New Roman" panose="02020603050405020304" pitchFamily="18" charset="0"/>
                </a:rPr>
                <a:t>микронажатий</a:t>
              </a:r>
              <a:r>
                <a:rPr lang="ru-RU" sz="1400" b="1" dirty="0">
                  <a:latin typeface="Times New Roman" panose="02020603050405020304" pitchFamily="18" charset="0"/>
                  <a:cs typeface="Times New Roman" panose="02020603050405020304" pitchFamily="18" charset="0"/>
                </a:rPr>
                <a:t> на кнопку в поведенческом акте наблюдения.</a:t>
              </a:r>
            </a:p>
            <a:p>
              <a:endParaRPr lang="ru-RU" sz="1400" b="1" dirty="0">
                <a:latin typeface="Times New Roman" panose="02020603050405020304" pitchFamily="18" charset="0"/>
                <a:cs typeface="Times New Roman" panose="02020603050405020304" pitchFamily="18" charset="0"/>
              </a:endParaRPr>
            </a:p>
            <a:p>
              <a:r>
                <a:rPr lang="ru-RU" sz="1400" b="1" dirty="0">
                  <a:latin typeface="Times New Roman" panose="02020603050405020304" pitchFamily="18" charset="0"/>
                  <a:cs typeface="Times New Roman" panose="02020603050405020304" pitchFamily="18" charset="0"/>
                </a:rPr>
                <a:t>В – усреднение от начала саккадических движений глаз; верхний фрагмент – от начала </a:t>
              </a:r>
              <a:r>
                <a:rPr lang="ru-RU" sz="1400" b="1" dirty="0" err="1">
                  <a:latin typeface="Times New Roman" panose="02020603050405020304" pitchFamily="18" charset="0"/>
                  <a:cs typeface="Times New Roman" panose="02020603050405020304" pitchFamily="18" charset="0"/>
                </a:rPr>
                <a:t>саккады</a:t>
              </a:r>
              <a:r>
                <a:rPr lang="ru-RU" sz="1400" b="1" dirty="0">
                  <a:latin typeface="Times New Roman" panose="02020603050405020304" pitchFamily="18" charset="0"/>
                  <a:cs typeface="Times New Roman" panose="02020603050405020304" pitchFamily="18" charset="0"/>
                </a:rPr>
                <a:t>, первой после предъявления предупреждающего сигнала; нижний фрагмент – от начала </a:t>
              </a:r>
              <a:r>
                <a:rPr lang="ru-RU" sz="1400" b="1" dirty="0" err="1">
                  <a:latin typeface="Times New Roman" panose="02020603050405020304" pitchFamily="18" charset="0"/>
                  <a:cs typeface="Times New Roman" panose="02020603050405020304" pitchFamily="18" charset="0"/>
                </a:rPr>
                <a:t>саккад</a:t>
              </a:r>
              <a:r>
                <a:rPr lang="ru-RU" sz="1400" b="1" dirty="0">
                  <a:latin typeface="Times New Roman" panose="02020603050405020304" pitchFamily="18" charset="0"/>
                  <a:cs typeface="Times New Roman" panose="02020603050405020304" pitchFamily="18" charset="0"/>
                </a:rPr>
                <a:t> на протяжении поведенческого акта наблюдения.</a:t>
              </a:r>
            </a:p>
            <a:p>
              <a:endParaRPr lang="ru-RU" sz="1400" b="1" dirty="0">
                <a:latin typeface="Times New Roman" panose="02020603050405020304" pitchFamily="18" charset="0"/>
                <a:cs typeface="Times New Roman" panose="02020603050405020304" pitchFamily="18" charset="0"/>
              </a:endParaRPr>
            </a:p>
            <a:p>
              <a:r>
                <a:rPr lang="ru-RU" sz="1400" b="1" dirty="0">
                  <a:latin typeface="Times New Roman" panose="02020603050405020304" pitchFamily="18" charset="0"/>
                  <a:cs typeface="Times New Roman" panose="02020603050405020304" pitchFamily="18" charset="0"/>
                </a:rPr>
                <a:t>На каждом фрагменте показаны измеряемые величины волн потенциала и распределение этих величин по отведениям.</a:t>
              </a:r>
            </a:p>
            <a:p>
              <a:endParaRPr lang="ru-RU" sz="1400" b="1" dirty="0">
                <a:latin typeface="Times New Roman" panose="02020603050405020304" pitchFamily="18" charset="0"/>
                <a:cs typeface="Times New Roman" panose="02020603050405020304" pitchFamily="18" charset="0"/>
              </a:endParaRPr>
            </a:p>
            <a:p>
              <a:r>
                <a:rPr lang="ru-RU" sz="1400" b="1" dirty="0">
                  <a:latin typeface="Times New Roman" panose="02020603050405020304" pitchFamily="18" charset="0"/>
                  <a:cs typeface="Times New Roman" panose="02020603050405020304" pitchFamily="18" charset="0"/>
                </a:rPr>
                <a:t>Приведенные характеристики находятся в точном соответствии с нормативными данными литературы.</a:t>
              </a:r>
            </a:p>
          </p:txBody>
        </p:sp>
      </p:grpSp>
    </p:spTree>
    <p:extLst>
      <p:ext uri="{BB962C8B-B14F-4D97-AF65-F5344CB8AC3E}">
        <p14:creationId xmlns:p14="http://schemas.microsoft.com/office/powerpoint/2010/main" val="3082920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7504" y="60801"/>
            <a:ext cx="8563492" cy="6609380"/>
            <a:chOff x="107504" y="60801"/>
            <a:chExt cx="8563492" cy="6609380"/>
          </a:xfrm>
        </p:grpSpPr>
        <p:sp>
          <p:nvSpPr>
            <p:cNvPr id="4" name="TextBox 3">
              <a:extLst>
                <a:ext uri="{FF2B5EF4-FFF2-40B4-BE49-F238E27FC236}">
                  <a16:creationId xmlns:a16="http://schemas.microsoft.com/office/drawing/2014/main" id="{E5DB06E8-3930-41D2-9857-34AC5B7067A2}"/>
                </a:ext>
              </a:extLst>
            </p:cNvPr>
            <p:cNvSpPr txBox="1"/>
            <p:nvPr/>
          </p:nvSpPr>
          <p:spPr>
            <a:xfrm>
              <a:off x="107504" y="60801"/>
              <a:ext cx="4240146" cy="2431435"/>
            </a:xfrm>
            <a:prstGeom prst="rect">
              <a:avLst/>
            </a:prstGeom>
            <a:noFill/>
          </p:spPr>
          <p:txBody>
            <a:bodyPr wrap="square" rtlCol="0">
              <a:spAutoFit/>
            </a:bodyPr>
            <a:lstStyle/>
            <a:p>
              <a:r>
                <a:rPr lang="ru-RU" b="1" dirty="0">
                  <a:solidFill>
                    <a:srgbClr val="00B0F0"/>
                  </a:solidFill>
                  <a:latin typeface="Times New Roman" panose="02020603050405020304" pitchFamily="18" charset="0"/>
                  <a:cs typeface="Times New Roman" panose="02020603050405020304" pitchFamily="18" charset="0"/>
                </a:rPr>
                <a:t>Потенциалы, соответствующие движениям руки игроков при выборе хода в игре «Крестики-нолики»,</a:t>
              </a:r>
            </a:p>
            <a:p>
              <a:r>
                <a:rPr lang="ru-RU" sz="1400" b="1" dirty="0">
                  <a:latin typeface="Times New Roman" panose="02020603050405020304" pitchFamily="18" charset="0"/>
                  <a:cs typeface="Times New Roman" panose="02020603050405020304" pitchFamily="18" charset="0"/>
                </a:rPr>
                <a:t>усредненные от начала движений руки игрока</a:t>
              </a:r>
            </a:p>
            <a:p>
              <a:pPr marL="400050" indent="-400050">
                <a:buAutoNum type="romanUcParenBoth"/>
              </a:pPr>
              <a:r>
                <a:rPr lang="ru-RU" sz="1400" b="1" dirty="0">
                  <a:latin typeface="Times New Roman" panose="02020603050405020304" pitchFamily="18" charset="0"/>
                  <a:cs typeface="Times New Roman" panose="02020603050405020304" pitchFamily="18" charset="0"/>
                </a:rPr>
                <a:t>не завершающихся написанием знака ;</a:t>
              </a:r>
            </a:p>
            <a:p>
              <a:pPr marL="400050" indent="-400050">
                <a:buAutoNum type="romanUcParenBoth"/>
              </a:pPr>
              <a:r>
                <a:rPr lang="ru-RU" sz="1400" b="1" dirty="0">
                  <a:latin typeface="Times New Roman" panose="02020603050405020304" pitchFamily="18" charset="0"/>
                  <a:cs typeface="Times New Roman" panose="02020603050405020304" pitchFamily="18" charset="0"/>
                </a:rPr>
                <a:t>направленных на написание знака.</a:t>
              </a:r>
            </a:p>
            <a:p>
              <a:r>
                <a:rPr lang="ru-RU" sz="1400" b="1" dirty="0">
                  <a:latin typeface="Times New Roman" panose="02020603050405020304" pitchFamily="18" charset="0"/>
                  <a:cs typeface="Times New Roman" panose="02020603050405020304" pitchFamily="18" charset="0"/>
                </a:rPr>
                <a:t>Вертикальные линии — моменты начала движения. На отметке касаний в правой части фрагмента I показана гистограмма распределения касаний поля.</a:t>
              </a:r>
            </a:p>
          </p:txBody>
        </p:sp>
        <p:sp>
          <p:nvSpPr>
            <p:cNvPr id="7" name="TextBox 6">
              <a:extLst>
                <a:ext uri="{FF2B5EF4-FFF2-40B4-BE49-F238E27FC236}">
                  <a16:creationId xmlns:a16="http://schemas.microsoft.com/office/drawing/2014/main" id="{B433AFEF-251E-4889-867C-2577C3F67235}"/>
                </a:ext>
              </a:extLst>
            </p:cNvPr>
            <p:cNvSpPr txBox="1"/>
            <p:nvPr/>
          </p:nvSpPr>
          <p:spPr>
            <a:xfrm>
              <a:off x="3203848" y="2826882"/>
              <a:ext cx="5184576" cy="3077766"/>
            </a:xfrm>
            <a:prstGeom prst="rect">
              <a:avLst/>
            </a:prstGeom>
            <a:noFill/>
          </p:spPr>
          <p:txBody>
            <a:bodyPr wrap="square" rtlCol="0">
              <a:spAutoFit/>
            </a:bodyPr>
            <a:lstStyle/>
            <a:p>
              <a:r>
                <a:rPr lang="ru-RU" b="1" dirty="0">
                  <a:solidFill>
                    <a:srgbClr val="00B0F0"/>
                  </a:solidFill>
                  <a:latin typeface="Times New Roman" panose="02020603050405020304" pitchFamily="18" charset="0"/>
                  <a:cs typeface="Times New Roman" panose="02020603050405020304" pitchFamily="18" charset="0"/>
                </a:rPr>
                <a:t>Последовательные зависания руки игрока на клетками игрового поля в процессе выбора хода в игре «Крестики-нолики на поле 15х15».</a:t>
              </a:r>
            </a:p>
            <a:p>
              <a:r>
                <a:rPr lang="ru-RU" sz="1400" b="1" dirty="0">
                  <a:latin typeface="Times New Roman" panose="02020603050405020304" pitchFamily="18" charset="0"/>
                  <a:cs typeface="Times New Roman" panose="02020603050405020304" pitchFamily="18" charset="0"/>
                </a:rPr>
                <a:t>На А: Партия №7 игрока 113 (нолики). После хода оппонента 11/6 («Х» выделен жирным шрифтом) рука игрока последовательно зависает над клетками 7/4 (1), 7/6 (2), 10/6 (3), затем игрок ставит на поле знак «</a:t>
              </a:r>
              <a:r>
                <a:rPr lang="en-US" sz="1400" b="1" dirty="0">
                  <a:latin typeface="Times New Roman" panose="02020603050405020304" pitchFamily="18" charset="0"/>
                  <a:cs typeface="Times New Roman" panose="02020603050405020304" pitchFamily="18" charset="0"/>
                </a:rPr>
                <a:t>O</a:t>
              </a:r>
              <a:r>
                <a:rPr lang="ru-RU" sz="1400" b="1" dirty="0">
                  <a:latin typeface="Times New Roman" panose="02020603050405020304" pitchFamily="18" charset="0"/>
                  <a:cs typeface="Times New Roman" panose="02020603050405020304" pitchFamily="18" charset="0"/>
                </a:rPr>
                <a:t>» на клетке поля 8/6 (помечен пунктиром.</a:t>
              </a:r>
            </a:p>
            <a:p>
              <a:r>
                <a:rPr lang="ru-RU" sz="1400" b="1" dirty="0">
                  <a:latin typeface="Times New Roman" panose="02020603050405020304" pitchFamily="18" charset="0"/>
                  <a:cs typeface="Times New Roman" panose="02020603050405020304" pitchFamily="18" charset="0"/>
                </a:rPr>
                <a:t>На Б: Партия №19 игрока 53 (крестики). После хода оппонента 9/8 («</a:t>
              </a:r>
              <a:r>
                <a:rPr lang="en-US" sz="1400" b="1" dirty="0">
                  <a:latin typeface="Times New Roman" panose="02020603050405020304" pitchFamily="18" charset="0"/>
                  <a:cs typeface="Times New Roman" panose="02020603050405020304" pitchFamily="18" charset="0"/>
                </a:rPr>
                <a:t>O</a:t>
              </a:r>
              <a:r>
                <a:rPr lang="ru-RU" sz="1400" b="1" dirty="0">
                  <a:latin typeface="Times New Roman" panose="02020603050405020304" pitchFamily="18" charset="0"/>
                  <a:cs typeface="Times New Roman" panose="02020603050405020304" pitchFamily="18" charset="0"/>
                </a:rPr>
                <a:t>» выделен жирным шрифтом) отмечены последовательные зависания руки игрока над клетками 11/7 (1), 9/7 (2), 8/5 (3), 6/7 (4), 8/5 (5), после этого игрок поставил знак «Х» в клетку поля 8/5 (отмечен пунктиром).</a:t>
              </a:r>
              <a:endParaRPr lang="ru-RU" dirty="0"/>
            </a:p>
          </p:txBody>
        </p:sp>
        <p:pic>
          <p:nvPicPr>
            <p:cNvPr id="9" name="Рисунок 8">
              <a:extLst>
                <a:ext uri="{FF2B5EF4-FFF2-40B4-BE49-F238E27FC236}">
                  <a16:creationId xmlns:a16="http://schemas.microsoft.com/office/drawing/2014/main" id="{E34D3E44-244B-470F-B44C-B7B90BBA028F}"/>
                </a:ext>
              </a:extLst>
            </p:cNvPr>
            <p:cNvPicPr>
              <a:picLocks noChangeAspect="1"/>
            </p:cNvPicPr>
            <p:nvPr/>
          </p:nvPicPr>
          <p:blipFill>
            <a:blip r:embed="rId3"/>
            <a:stretch>
              <a:fillRect/>
            </a:stretch>
          </p:blipFill>
          <p:spPr>
            <a:xfrm>
              <a:off x="539552" y="2564904"/>
              <a:ext cx="2402750" cy="3339744"/>
            </a:xfrm>
            <a:prstGeom prst="rect">
              <a:avLst/>
            </a:prstGeom>
          </p:spPr>
        </p:pic>
        <p:pic>
          <p:nvPicPr>
            <p:cNvPr id="21" name="Рисунок 20">
              <a:extLst>
                <a:ext uri="{FF2B5EF4-FFF2-40B4-BE49-F238E27FC236}">
                  <a16:creationId xmlns:a16="http://schemas.microsoft.com/office/drawing/2014/main" id="{97D12EF4-C3A7-4AD3-BCB9-008FBD37F46E}"/>
                </a:ext>
              </a:extLst>
            </p:cNvPr>
            <p:cNvPicPr>
              <a:picLocks noChangeAspect="1"/>
            </p:cNvPicPr>
            <p:nvPr/>
          </p:nvPicPr>
          <p:blipFill>
            <a:blip r:embed="rId4"/>
            <a:stretch>
              <a:fillRect/>
            </a:stretch>
          </p:blipFill>
          <p:spPr>
            <a:xfrm>
              <a:off x="4494532" y="260648"/>
              <a:ext cx="3461844" cy="2304256"/>
            </a:xfrm>
            <a:prstGeom prst="rect">
              <a:avLst/>
            </a:prstGeom>
          </p:spPr>
        </p:pic>
        <p:sp>
          <p:nvSpPr>
            <p:cNvPr id="2" name="TextBox 1"/>
            <p:cNvSpPr txBox="1"/>
            <p:nvPr/>
          </p:nvSpPr>
          <p:spPr>
            <a:xfrm>
              <a:off x="318068" y="5808407"/>
              <a:ext cx="8352928" cy="861774"/>
            </a:xfrm>
            <a:prstGeom prst="rect">
              <a:avLst/>
            </a:prstGeom>
            <a:noFill/>
          </p:spPr>
          <p:txBody>
            <a:bodyPr wrap="square" rtlCol="0">
              <a:spAutoFit/>
            </a:bodyPr>
            <a:lstStyle/>
            <a:p>
              <a:r>
                <a:rPr lang="ru-RU" sz="1600" b="1" u="sng" dirty="0">
                  <a:solidFill>
                    <a:srgbClr val="FF0000"/>
                  </a:solidFill>
                  <a:latin typeface="Times New Roman" panose="02020603050405020304" pitchFamily="18" charset="0"/>
                  <a:cs typeface="Times New Roman" panose="02020603050405020304" pitchFamily="18" charset="0"/>
                </a:rPr>
                <a:t>В ситуации обнаружения порогового сигнала, и при выборе хода в стратегической игре моменту начала движений соответствует позитивное колебание и начало позитивного отклонения </a:t>
              </a:r>
              <a:r>
                <a:rPr lang="ru-RU" b="1" u="sng" dirty="0">
                  <a:solidFill>
                    <a:srgbClr val="FF0000"/>
                  </a:solidFill>
                  <a:latin typeface="Times New Roman" panose="02020603050405020304" pitchFamily="18" charset="0"/>
                  <a:cs typeface="Times New Roman" panose="02020603050405020304" pitchFamily="18" charset="0"/>
                </a:rPr>
                <a:t>потенциала</a:t>
              </a:r>
              <a:r>
                <a:rPr lang="ru-RU" dirty="0"/>
                <a:t>.</a:t>
              </a:r>
            </a:p>
          </p:txBody>
        </p:sp>
      </p:grpSp>
    </p:spTree>
    <p:extLst>
      <p:ext uri="{BB962C8B-B14F-4D97-AF65-F5344CB8AC3E}">
        <p14:creationId xmlns:p14="http://schemas.microsoft.com/office/powerpoint/2010/main" val="158071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5753C2C6-C5A6-4977-B1F2-624F0DDE0062}"/>
              </a:ext>
            </a:extLst>
          </p:cNvPr>
          <p:cNvGrpSpPr/>
          <p:nvPr/>
        </p:nvGrpSpPr>
        <p:grpSpPr>
          <a:xfrm>
            <a:off x="216014" y="267465"/>
            <a:ext cx="8580879" cy="6555641"/>
            <a:chOff x="216014" y="267465"/>
            <a:chExt cx="8580879" cy="6555641"/>
          </a:xfrm>
        </p:grpSpPr>
        <p:pic>
          <p:nvPicPr>
            <p:cNvPr id="10" name="Рисунок 9">
              <a:extLst>
                <a:ext uri="{FF2B5EF4-FFF2-40B4-BE49-F238E27FC236}">
                  <a16:creationId xmlns:a16="http://schemas.microsoft.com/office/drawing/2014/main" id="{27DADECD-B6EB-4089-AB2D-838CA6103D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789040"/>
              <a:ext cx="2585318" cy="3034066"/>
            </a:xfrm>
            <a:prstGeom prst="rect">
              <a:avLst/>
            </a:prstGeom>
          </p:spPr>
        </p:pic>
        <p:sp>
          <p:nvSpPr>
            <p:cNvPr id="7" name="TextBox 6">
              <a:extLst>
                <a:ext uri="{FF2B5EF4-FFF2-40B4-BE49-F238E27FC236}">
                  <a16:creationId xmlns:a16="http://schemas.microsoft.com/office/drawing/2014/main" id="{EE88B128-1342-4029-8396-325A2F0B9850}"/>
                </a:ext>
              </a:extLst>
            </p:cNvPr>
            <p:cNvSpPr txBox="1"/>
            <p:nvPr/>
          </p:nvSpPr>
          <p:spPr>
            <a:xfrm>
              <a:off x="1455726" y="295304"/>
              <a:ext cx="320922" cy="400110"/>
            </a:xfrm>
            <a:prstGeom prst="rect">
              <a:avLst/>
            </a:prstGeom>
            <a:noFill/>
          </p:spPr>
          <p:txBody>
            <a:bodyPr wrap="none" rtlCol="0">
              <a:spAutoFit/>
            </a:bodyPr>
            <a:lstStyle/>
            <a:p>
              <a:r>
                <a:rPr lang="en-US" sz="2000" b="1" dirty="0">
                  <a:latin typeface="Engravers MT" panose="02090707080505020304" pitchFamily="18" charset="0"/>
                </a:rPr>
                <a:t>I</a:t>
              </a:r>
              <a:endParaRPr lang="ru-RU" sz="2000" b="1" dirty="0"/>
            </a:p>
          </p:txBody>
        </p:sp>
        <p:sp>
          <p:nvSpPr>
            <p:cNvPr id="11" name="Прямоугольник 10">
              <a:extLst>
                <a:ext uri="{FF2B5EF4-FFF2-40B4-BE49-F238E27FC236}">
                  <a16:creationId xmlns:a16="http://schemas.microsoft.com/office/drawing/2014/main" id="{46051279-2D23-47FA-B77D-25791A0EB74A}"/>
                </a:ext>
              </a:extLst>
            </p:cNvPr>
            <p:cNvSpPr/>
            <p:nvPr/>
          </p:nvSpPr>
          <p:spPr>
            <a:xfrm>
              <a:off x="3312113" y="267465"/>
              <a:ext cx="5484780" cy="6555641"/>
            </a:xfrm>
            <a:prstGeom prst="rect">
              <a:avLst/>
            </a:prstGeom>
          </p:spPr>
          <p:txBody>
            <a:bodyPr wrap="square">
              <a:spAutoFit/>
            </a:bodyPr>
            <a:lstStyle/>
            <a:p>
              <a:r>
                <a:rPr lang="ru-RU" b="1" dirty="0">
                  <a:solidFill>
                    <a:srgbClr val="00B0F0"/>
                  </a:solidFill>
                </a:rPr>
                <a:t>Динамика вариативности  потенциала универсальной конфигурации.</a:t>
              </a:r>
            </a:p>
            <a:p>
              <a:endParaRPr lang="ru-RU" sz="1200" b="1" dirty="0"/>
            </a:p>
            <a:p>
              <a:r>
                <a:rPr lang="en-US" b="1" u="sng" dirty="0">
                  <a:latin typeface="Engravers MT" panose="02090707080505020304" pitchFamily="18" charset="0"/>
                </a:rPr>
                <a:t>I</a:t>
              </a:r>
              <a:r>
                <a:rPr lang="ru-RU" sz="1600" b="1" u="sng" dirty="0"/>
                <a:t>, </a:t>
              </a:r>
              <a:r>
                <a:rPr lang="ru-RU" sz="1400" b="1" u="sng" dirty="0"/>
                <a:t>сверху</a:t>
              </a:r>
              <a:r>
                <a:rPr lang="en-US" sz="1400" b="1" u="sng" dirty="0"/>
                <a:t> – </a:t>
              </a:r>
              <a:r>
                <a:rPr lang="ru-RU" sz="1400" b="1" u="sng" dirty="0"/>
                <a:t>потенциал универсальной конфигурации при решении задачи обнаружения порогового сигнала. Отведение </a:t>
              </a:r>
              <a:r>
                <a:rPr lang="en-US" sz="1400" b="1" u="sng" dirty="0"/>
                <a:t>F”</a:t>
              </a:r>
              <a:r>
                <a:rPr lang="en-US" sz="1400" b="1" u="sng" baseline="-25000" dirty="0"/>
                <a:t>3</a:t>
              </a:r>
              <a:r>
                <a:rPr lang="en-US" sz="1400" b="1" u="sng" dirty="0"/>
                <a:t>.</a:t>
              </a:r>
              <a:r>
                <a:rPr lang="ru-RU" sz="1400" b="1" u="sng" dirty="0"/>
                <a:t> </a:t>
              </a:r>
            </a:p>
            <a:p>
              <a:r>
                <a:rPr lang="ru-RU" sz="1400" b="1" u="sng" dirty="0"/>
                <a:t>а – усреднение от предупреждающего сигнала;</a:t>
              </a:r>
            </a:p>
            <a:p>
              <a:r>
                <a:rPr lang="ru-RU" sz="1400" b="1" u="sng" dirty="0"/>
                <a:t>б – усреднение от обнаруженной вспышки света.</a:t>
              </a:r>
            </a:p>
            <a:p>
              <a:r>
                <a:rPr lang="ru-RU" sz="1400" b="1" u="sng" dirty="0"/>
                <a:t>Снизу – среднеквадратичное отклонение усредненного потенциала.</a:t>
              </a:r>
            </a:p>
            <a:p>
              <a:r>
                <a:rPr lang="ru-RU" sz="1400" b="1" u="sng" dirty="0"/>
                <a:t>Стрелка – предупреждающий сигнал, белый треугольник – необнаруженная, черный – обнаруженная вспышка света.</a:t>
              </a:r>
            </a:p>
            <a:p>
              <a:endParaRPr lang="ru-RU" sz="1400" b="1" u="sng" dirty="0"/>
            </a:p>
            <a:p>
              <a:r>
                <a:rPr lang="en-US" b="1" u="sng" dirty="0">
                  <a:latin typeface="Engravers MT" panose="02090707080505020304" pitchFamily="18" charset="0"/>
                </a:rPr>
                <a:t>II</a:t>
              </a:r>
              <a:r>
                <a:rPr lang="ru-RU" sz="1600" b="1" u="sng" dirty="0"/>
                <a:t>, </a:t>
              </a:r>
              <a:r>
                <a:rPr lang="ru-RU" sz="1400" b="1" u="sng" dirty="0"/>
                <a:t>сверху</a:t>
              </a:r>
              <a:r>
                <a:rPr lang="en-US" sz="1400" b="1" u="sng" dirty="0"/>
                <a:t> </a:t>
              </a:r>
              <a:r>
                <a:rPr lang="ru-RU" sz="1400" b="1" u="sng" dirty="0"/>
                <a:t>– схема потенциала универсальной конфигурации при совершении акта игры (стратегическая игра двух партнеров «Крестики-нолики на поле 15х15»).</a:t>
              </a:r>
            </a:p>
            <a:p>
              <a:r>
                <a:rPr lang="ru-RU" sz="1400" b="1" u="sng" dirty="0"/>
                <a:t>Снизу – распределения вероятности появления максимумов (жирная линия) и минимумов (тонкая линия) среднеквадратичного отклонения усредненного потенциала для четырех отведений ЭЭГ. </a:t>
              </a:r>
            </a:p>
            <a:p>
              <a:r>
                <a:rPr lang="ru-RU" sz="1400" b="1" u="sng" dirty="0"/>
                <a:t>Шаг гистограмм – 100 </a:t>
              </a:r>
              <a:r>
                <a:rPr lang="ru-RU" sz="1400" b="1" u="sng" dirty="0" err="1"/>
                <a:t>мс</a:t>
              </a:r>
              <a:r>
                <a:rPr lang="ru-RU" sz="1400" b="1" u="sng" dirty="0"/>
                <a:t>.</a:t>
              </a:r>
            </a:p>
            <a:p>
              <a:endParaRPr lang="ru-RU" sz="1200" b="1" u="sng" dirty="0">
                <a:solidFill>
                  <a:srgbClr val="FF0000"/>
                </a:solidFill>
              </a:endParaRPr>
            </a:p>
            <a:p>
              <a:r>
                <a:rPr lang="ru-RU" sz="1600" b="1" u="sng" dirty="0">
                  <a:solidFill>
                    <a:srgbClr val="FF0000"/>
                  </a:solidFill>
                </a:rPr>
                <a:t>Минимальные значения дисперсий мгновенных значений потенциала универсальной конфигурации соответствуют максимальным </a:t>
              </a:r>
              <a:r>
                <a:rPr lang="ru-RU" sz="1600" b="1" u="sng" dirty="0" err="1">
                  <a:solidFill>
                    <a:srgbClr val="FF0000"/>
                  </a:solidFill>
                </a:rPr>
                <a:t>негативностям</a:t>
              </a:r>
              <a:r>
                <a:rPr lang="ru-RU" sz="1600" b="1" u="sng" dirty="0">
                  <a:solidFill>
                    <a:srgbClr val="FF0000"/>
                  </a:solidFill>
                </a:rPr>
                <a:t>; максимальные значения дисперсии характерны для позитивных колебаний. Для развития негативного сдвига потенциала, приближающегося к завершению цикла взаимодействия (достижению результата акта) характерен градиент увеличение устойчивости формы потенциала.</a:t>
              </a:r>
              <a:endParaRPr lang="ru-RU" sz="1600" dirty="0"/>
            </a:p>
          </p:txBody>
        </p:sp>
        <p:pic>
          <p:nvPicPr>
            <p:cNvPr id="12" name="Рисунок 11">
              <a:extLst>
                <a:ext uri="{FF2B5EF4-FFF2-40B4-BE49-F238E27FC236}">
                  <a16:creationId xmlns:a16="http://schemas.microsoft.com/office/drawing/2014/main" id="{AB8747BC-7061-4AAC-A598-9F0873DC3C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014" y="564146"/>
              <a:ext cx="2816686" cy="2890050"/>
            </a:xfrm>
            <a:prstGeom prst="rect">
              <a:avLst/>
            </a:prstGeom>
          </p:spPr>
        </p:pic>
        <p:sp>
          <p:nvSpPr>
            <p:cNvPr id="9" name="TextBox 8">
              <a:extLst>
                <a:ext uri="{FF2B5EF4-FFF2-40B4-BE49-F238E27FC236}">
                  <a16:creationId xmlns:a16="http://schemas.microsoft.com/office/drawing/2014/main" id="{39C92BCF-4BFE-4534-8588-1282ABB5E983}"/>
                </a:ext>
              </a:extLst>
            </p:cNvPr>
            <p:cNvSpPr txBox="1"/>
            <p:nvPr/>
          </p:nvSpPr>
          <p:spPr>
            <a:xfrm>
              <a:off x="1395769" y="3293516"/>
              <a:ext cx="457176" cy="400110"/>
            </a:xfrm>
            <a:prstGeom prst="rect">
              <a:avLst/>
            </a:prstGeom>
            <a:noFill/>
          </p:spPr>
          <p:txBody>
            <a:bodyPr wrap="none" rtlCol="0">
              <a:spAutoFit/>
            </a:bodyPr>
            <a:lstStyle/>
            <a:p>
              <a:r>
                <a:rPr lang="en-US" sz="2000" b="1" dirty="0">
                  <a:latin typeface="Engravers MT" panose="02090707080505020304" pitchFamily="18" charset="0"/>
                </a:rPr>
                <a:t>II</a:t>
              </a:r>
              <a:endParaRPr lang="ru-RU" sz="2000" b="1" dirty="0"/>
            </a:p>
          </p:txBody>
        </p:sp>
        <p:sp>
          <p:nvSpPr>
            <p:cNvPr id="4" name="TextBox 3">
              <a:extLst>
                <a:ext uri="{FF2B5EF4-FFF2-40B4-BE49-F238E27FC236}">
                  <a16:creationId xmlns:a16="http://schemas.microsoft.com/office/drawing/2014/main" id="{72E1740D-71A0-4F39-B5B6-A424DA528311}"/>
                </a:ext>
              </a:extLst>
            </p:cNvPr>
            <p:cNvSpPr txBox="1"/>
            <p:nvPr/>
          </p:nvSpPr>
          <p:spPr>
            <a:xfrm>
              <a:off x="832282" y="564146"/>
              <a:ext cx="332142" cy="461665"/>
            </a:xfrm>
            <a:prstGeom prst="rect">
              <a:avLst/>
            </a:prstGeom>
            <a:noFill/>
          </p:spPr>
          <p:txBody>
            <a:bodyPr wrap="none" rtlCol="0">
              <a:spAutoFit/>
            </a:bodyPr>
            <a:lstStyle/>
            <a:p>
              <a:r>
                <a:rPr lang="ru-RU" sz="2400" dirty="0"/>
                <a:t>а</a:t>
              </a:r>
            </a:p>
          </p:txBody>
        </p:sp>
        <p:sp>
          <p:nvSpPr>
            <p:cNvPr id="5" name="TextBox 4">
              <a:extLst>
                <a:ext uri="{FF2B5EF4-FFF2-40B4-BE49-F238E27FC236}">
                  <a16:creationId xmlns:a16="http://schemas.microsoft.com/office/drawing/2014/main" id="{27A6CA08-8E37-4762-80EE-C28C165B518C}"/>
                </a:ext>
              </a:extLst>
            </p:cNvPr>
            <p:cNvSpPr txBox="1"/>
            <p:nvPr/>
          </p:nvSpPr>
          <p:spPr>
            <a:xfrm>
              <a:off x="2067950" y="564146"/>
              <a:ext cx="348172" cy="461665"/>
            </a:xfrm>
            <a:prstGeom prst="rect">
              <a:avLst/>
            </a:prstGeom>
            <a:noFill/>
          </p:spPr>
          <p:txBody>
            <a:bodyPr wrap="none" rtlCol="0">
              <a:spAutoFit/>
            </a:bodyPr>
            <a:lstStyle/>
            <a:p>
              <a:r>
                <a:rPr lang="ru-RU" sz="2400" dirty="0"/>
                <a:t>б</a:t>
              </a:r>
            </a:p>
          </p:txBody>
        </p:sp>
      </p:grpSp>
    </p:spTree>
    <p:extLst>
      <p:ext uri="{BB962C8B-B14F-4D97-AF65-F5344CB8AC3E}">
        <p14:creationId xmlns:p14="http://schemas.microsoft.com/office/powerpoint/2010/main" val="4093834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E279D84A-EB80-420E-84BE-033027BD94C4}"/>
              </a:ext>
            </a:extLst>
          </p:cNvPr>
          <p:cNvGrpSpPr/>
          <p:nvPr/>
        </p:nvGrpSpPr>
        <p:grpSpPr>
          <a:xfrm>
            <a:off x="84477" y="188640"/>
            <a:ext cx="8952019" cy="6654883"/>
            <a:chOff x="84477" y="188640"/>
            <a:chExt cx="8952019" cy="6654883"/>
          </a:xfrm>
        </p:grpSpPr>
        <p:pic>
          <p:nvPicPr>
            <p:cNvPr id="4" name="Рисунок 3">
              <a:extLst>
                <a:ext uri="{FF2B5EF4-FFF2-40B4-BE49-F238E27FC236}">
                  <a16:creationId xmlns:a16="http://schemas.microsoft.com/office/drawing/2014/main" id="{AAFCBD91-B86E-4ED6-AD33-BF491D5C0801}"/>
                </a:ext>
              </a:extLst>
            </p:cNvPr>
            <p:cNvPicPr>
              <a:picLocks noChangeAspect="1"/>
            </p:cNvPicPr>
            <p:nvPr/>
          </p:nvPicPr>
          <p:blipFill>
            <a:blip r:embed="rId3"/>
            <a:stretch>
              <a:fillRect/>
            </a:stretch>
          </p:blipFill>
          <p:spPr>
            <a:xfrm>
              <a:off x="84477" y="399384"/>
              <a:ext cx="3707904" cy="6444139"/>
            </a:xfrm>
            <a:prstGeom prst="rect">
              <a:avLst/>
            </a:prstGeom>
          </p:spPr>
        </p:pic>
        <p:sp>
          <p:nvSpPr>
            <p:cNvPr id="6" name="TextBox 5">
              <a:extLst>
                <a:ext uri="{FF2B5EF4-FFF2-40B4-BE49-F238E27FC236}">
                  <a16:creationId xmlns:a16="http://schemas.microsoft.com/office/drawing/2014/main" id="{7249E33E-3341-4D4B-BC6F-955BC6D9C0A3}"/>
                </a:ext>
              </a:extLst>
            </p:cNvPr>
            <p:cNvSpPr txBox="1"/>
            <p:nvPr/>
          </p:nvSpPr>
          <p:spPr>
            <a:xfrm>
              <a:off x="3995936" y="188640"/>
              <a:ext cx="5040560" cy="6463308"/>
            </a:xfrm>
            <a:prstGeom prst="rect">
              <a:avLst/>
            </a:prstGeom>
            <a:noFill/>
          </p:spPr>
          <p:txBody>
            <a:bodyPr wrap="square" rtlCol="0">
              <a:spAutoFit/>
            </a:bodyPr>
            <a:lstStyle/>
            <a:p>
              <a:r>
                <a:rPr lang="ru-RU" sz="1600" b="1" dirty="0">
                  <a:solidFill>
                    <a:srgbClr val="00B0F0"/>
                  </a:solidFill>
                </a:rPr>
                <a:t>Соответствие потенциала универсальной конфигурации событиям в двигательной активности при реализации задачи обнаружения порогового сигнала человеком. </a:t>
              </a:r>
            </a:p>
            <a:p>
              <a:endParaRPr lang="ru-RU" sz="800" b="1" dirty="0">
                <a:solidFill>
                  <a:srgbClr val="00B0F0"/>
                </a:solidFill>
              </a:endParaRPr>
            </a:p>
            <a:p>
              <a:r>
                <a:rPr lang="ru-RU" sz="1300" b="1" dirty="0">
                  <a:solidFill>
                    <a:srgbClr val="FF0000"/>
                  </a:solidFill>
                </a:rPr>
                <a:t>1</a:t>
              </a:r>
              <a:r>
                <a:rPr lang="ru-RU" sz="1300" dirty="0"/>
                <a:t> – потенциал, усредненный от предупреждающего сигнала (А), и от обнаруженной вспышки света (Б), отведение </a:t>
              </a:r>
              <a:r>
                <a:rPr lang="en-US" sz="1300" dirty="0"/>
                <a:t>F”</a:t>
              </a:r>
              <a:r>
                <a:rPr lang="en-US" sz="1300" baseline="-25000" dirty="0"/>
                <a:t>3</a:t>
              </a:r>
              <a:r>
                <a:rPr lang="ru-RU" sz="1300" dirty="0"/>
                <a:t>. </a:t>
              </a:r>
            </a:p>
            <a:p>
              <a:r>
                <a:rPr lang="ru-RU" sz="1300" b="1" dirty="0">
                  <a:solidFill>
                    <a:srgbClr val="FF0000"/>
                  </a:solidFill>
                </a:rPr>
                <a:t>2</a:t>
              </a:r>
              <a:r>
                <a:rPr lang="ru-RU" sz="1300" dirty="0"/>
                <a:t> – кривая, суммирующая медленные потенциалы, регистрируемые при различных движениях при решении задачи обнаружения вспышки света (нажатия на кнопку при обнаружении вспышки, при </a:t>
              </a:r>
              <a:r>
                <a:rPr lang="ru-RU" sz="1300" dirty="0" err="1"/>
                <a:t>микронажатиях</a:t>
              </a:r>
              <a:r>
                <a:rPr lang="ru-RU" sz="1300" dirty="0"/>
                <a:t> на кнопку, при саккадических движениях глаз в соответствии с их распределением на этапе наблюдения (</a:t>
              </a:r>
              <a:r>
                <a:rPr lang="ru-RU" sz="1300" b="1" dirty="0">
                  <a:solidFill>
                    <a:srgbClr val="FF0000"/>
                  </a:solidFill>
                </a:rPr>
                <a:t>3</a:t>
              </a:r>
              <a:r>
                <a:rPr lang="ru-RU" sz="1300" dirty="0"/>
                <a:t>).</a:t>
              </a:r>
            </a:p>
            <a:p>
              <a:r>
                <a:rPr lang="ru-RU" sz="1300" dirty="0"/>
                <a:t>Стрелка – предупреждающий сигнал;</a:t>
              </a:r>
            </a:p>
            <a:p>
              <a:r>
                <a:rPr lang="ru-RU" sz="1300" dirty="0"/>
                <a:t>Светлые треугольники – необнаруженные вспышки света, темный треугольник – обнаруженная вспышка.</a:t>
              </a:r>
            </a:p>
            <a:p>
              <a:r>
                <a:rPr lang="ru-RU" sz="1300" dirty="0"/>
                <a:t>Кривые построены с шагом 50 </a:t>
              </a:r>
              <a:r>
                <a:rPr lang="ru-RU" sz="1300" dirty="0" err="1"/>
                <a:t>мс</a:t>
              </a:r>
              <a:r>
                <a:rPr lang="ru-RU" sz="1300" dirty="0"/>
                <a:t>.</a:t>
              </a:r>
            </a:p>
            <a:p>
              <a:endParaRPr lang="ru-RU" sz="1300" dirty="0"/>
            </a:p>
            <a:p>
              <a:r>
                <a:rPr lang="ru-RU" sz="1300" dirty="0"/>
                <a:t>Потенциал универсальной конфигурации (1) и форма кривой, моделирующей его как сумму потенциалов, связанных с движениями пальца при нажатии кнопки и саккадических движений глаз (2) весьма сходны: </a:t>
              </a:r>
              <a:r>
                <a:rPr lang="en-US" sz="1300" dirty="0"/>
                <a:t>R = 0.8; p = 0.015</a:t>
              </a:r>
              <a:r>
                <a:rPr lang="ru-RU" sz="1300" dirty="0"/>
                <a:t>. </a:t>
              </a:r>
              <a:r>
                <a:rPr lang="en-US" sz="1300" dirty="0"/>
                <a:t>R</a:t>
              </a:r>
              <a:r>
                <a:rPr lang="en-US" sz="1300" baseline="30000" dirty="0"/>
                <a:t>2</a:t>
              </a:r>
              <a:r>
                <a:rPr lang="en-US" sz="1300" dirty="0"/>
                <a:t> = 0.64</a:t>
              </a:r>
              <a:r>
                <a:rPr lang="ru-RU" sz="1300" dirty="0"/>
                <a:t>.</a:t>
              </a:r>
            </a:p>
            <a:p>
              <a:endParaRPr lang="ru-RU" sz="1300" dirty="0"/>
            </a:p>
            <a:p>
              <a:r>
                <a:rPr lang="ru-RU" sz="1300" dirty="0"/>
                <a:t>Сходство между потенциалом универсальной конфигурации и распределением моментов начала движений пальца и глаз при решении задачи обнаружения сигнала достоверно высокое: минимумы распределения движений соответствуют максимумам негативных отклонений. </a:t>
              </a:r>
              <a:r>
                <a:rPr lang="en-US" sz="1300" dirty="0"/>
                <a:t>R</a:t>
              </a:r>
              <a:r>
                <a:rPr lang="en-US" sz="1300" baseline="30000" dirty="0"/>
                <a:t>2</a:t>
              </a:r>
              <a:r>
                <a:rPr lang="en-US" sz="1300" dirty="0"/>
                <a:t> = 0.</a:t>
              </a:r>
              <a:r>
                <a:rPr lang="ru-RU" sz="1300" dirty="0"/>
                <a:t>42.</a:t>
              </a:r>
            </a:p>
            <a:p>
              <a:r>
                <a:rPr lang="ru-RU" sz="1400" b="1" u="sng" dirty="0">
                  <a:solidFill>
                    <a:srgbClr val="FF0000"/>
                  </a:solidFill>
                  <a:latin typeface="Times New Roman" panose="02020603050405020304" pitchFamily="18" charset="0"/>
                  <a:cs typeface="Times New Roman" panose="02020603050405020304" pitchFamily="18" charset="0"/>
                </a:rPr>
                <a:t>Динамика реализации функциональных систем объясняет не менее 40% дисперсии</a:t>
              </a:r>
              <a:r>
                <a:rPr lang="en-US" sz="1400" b="1" u="sng" dirty="0">
                  <a:solidFill>
                    <a:srgbClr val="FF0000"/>
                  </a:solidFill>
                  <a:latin typeface="Times New Roman" panose="02020603050405020304" pitchFamily="18" charset="0"/>
                  <a:cs typeface="Times New Roman" panose="02020603050405020304" pitchFamily="18" charset="0"/>
                </a:rPr>
                <a:t> </a:t>
              </a:r>
              <a:r>
                <a:rPr lang="ru-RU" sz="1400" b="1" u="sng" dirty="0">
                  <a:solidFill>
                    <a:srgbClr val="FF0000"/>
                  </a:solidFill>
                  <a:latin typeface="Times New Roman" panose="02020603050405020304" pitchFamily="18" charset="0"/>
                  <a:cs typeface="Times New Roman" panose="02020603050405020304" pitchFamily="18" charset="0"/>
                </a:rPr>
                <a:t>амплитуд потенциалов, соответствующих совершению поведенческого актов и их смене.</a:t>
              </a:r>
              <a:endParaRPr lang="ru-RU" sz="1400" dirty="0"/>
            </a:p>
          </p:txBody>
        </p:sp>
      </p:grpSp>
    </p:spTree>
    <p:extLst>
      <p:ext uri="{BB962C8B-B14F-4D97-AF65-F5344CB8AC3E}">
        <p14:creationId xmlns:p14="http://schemas.microsoft.com/office/powerpoint/2010/main" val="749760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Группа 11">
            <a:extLst>
              <a:ext uri="{FF2B5EF4-FFF2-40B4-BE49-F238E27FC236}">
                <a16:creationId xmlns:a16="http://schemas.microsoft.com/office/drawing/2014/main" id="{04EE1B7A-4327-4D82-AA1B-EAE0218969CF}"/>
              </a:ext>
            </a:extLst>
          </p:cNvPr>
          <p:cNvGrpSpPr/>
          <p:nvPr/>
        </p:nvGrpSpPr>
        <p:grpSpPr>
          <a:xfrm>
            <a:off x="-3365" y="332656"/>
            <a:ext cx="8946977" cy="6355288"/>
            <a:chOff x="89518" y="188640"/>
            <a:chExt cx="8946977" cy="6355288"/>
          </a:xfrm>
        </p:grpSpPr>
        <p:grpSp>
          <p:nvGrpSpPr>
            <p:cNvPr id="8" name="Группа 7">
              <a:extLst>
                <a:ext uri="{FF2B5EF4-FFF2-40B4-BE49-F238E27FC236}">
                  <a16:creationId xmlns:a16="http://schemas.microsoft.com/office/drawing/2014/main" id="{7AE8F47B-7C13-4C05-B40D-11041A89324F}"/>
                </a:ext>
              </a:extLst>
            </p:cNvPr>
            <p:cNvGrpSpPr/>
            <p:nvPr/>
          </p:nvGrpSpPr>
          <p:grpSpPr>
            <a:xfrm>
              <a:off x="107504" y="260648"/>
              <a:ext cx="4104456" cy="5040560"/>
              <a:chOff x="179511" y="260648"/>
              <a:chExt cx="4514411" cy="3888432"/>
            </a:xfrm>
          </p:grpSpPr>
          <p:pic>
            <p:nvPicPr>
              <p:cNvPr id="3" name="Рисунок 2">
                <a:extLst>
                  <a:ext uri="{FF2B5EF4-FFF2-40B4-BE49-F238E27FC236}">
                    <a16:creationId xmlns:a16="http://schemas.microsoft.com/office/drawing/2014/main" id="{A0F95409-CD95-4D10-A360-227A3D7AEFD0}"/>
                  </a:ext>
                </a:extLst>
              </p:cNvPr>
              <p:cNvPicPr>
                <a:picLocks noChangeAspect="1"/>
              </p:cNvPicPr>
              <p:nvPr/>
            </p:nvPicPr>
            <p:blipFill>
              <a:blip r:embed="rId3"/>
              <a:stretch>
                <a:fillRect/>
              </a:stretch>
            </p:blipFill>
            <p:spPr>
              <a:xfrm>
                <a:off x="179511" y="260648"/>
                <a:ext cx="4514411" cy="3888432"/>
              </a:xfrm>
              <a:prstGeom prst="rect">
                <a:avLst/>
              </a:prstGeom>
            </p:spPr>
          </p:pic>
          <p:sp>
            <p:nvSpPr>
              <p:cNvPr id="4" name="Прямоугольник 3">
                <a:extLst>
                  <a:ext uri="{FF2B5EF4-FFF2-40B4-BE49-F238E27FC236}">
                    <a16:creationId xmlns:a16="http://schemas.microsoft.com/office/drawing/2014/main" id="{EFCE67F8-7549-435B-A562-568E841A4102}"/>
                  </a:ext>
                </a:extLst>
              </p:cNvPr>
              <p:cNvSpPr/>
              <p:nvPr/>
            </p:nvSpPr>
            <p:spPr>
              <a:xfrm>
                <a:off x="1835696" y="880715"/>
                <a:ext cx="175437" cy="2648297"/>
              </a:xfrm>
              <a:prstGeom prst="rect">
                <a:avLst/>
              </a:prstGeom>
              <a:solidFill>
                <a:schemeClr val="accent6">
                  <a:lumMod val="75000"/>
                  <a:alpha val="22000"/>
                </a:schemeClr>
              </a:solidFill>
              <a:ln>
                <a:solidFill>
                  <a:schemeClr val="accent6">
                    <a:lumMod val="75000"/>
                    <a:alpha val="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a:extLst>
                  <a:ext uri="{FF2B5EF4-FFF2-40B4-BE49-F238E27FC236}">
                    <a16:creationId xmlns:a16="http://schemas.microsoft.com/office/drawing/2014/main" id="{A3BAE583-199B-4BCE-8ACA-11852D38DB45}"/>
                  </a:ext>
                </a:extLst>
              </p:cNvPr>
              <p:cNvSpPr/>
              <p:nvPr/>
            </p:nvSpPr>
            <p:spPr>
              <a:xfrm>
                <a:off x="2261279" y="880715"/>
                <a:ext cx="175437" cy="2648297"/>
              </a:xfrm>
              <a:prstGeom prst="rect">
                <a:avLst/>
              </a:prstGeom>
              <a:solidFill>
                <a:schemeClr val="accent6">
                  <a:lumMod val="75000"/>
                  <a:alpha val="22000"/>
                </a:schemeClr>
              </a:solidFill>
              <a:ln>
                <a:solidFill>
                  <a:schemeClr val="accent6">
                    <a:lumMod val="75000"/>
                    <a:alpha val="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a:extLst>
                  <a:ext uri="{FF2B5EF4-FFF2-40B4-BE49-F238E27FC236}">
                    <a16:creationId xmlns:a16="http://schemas.microsoft.com/office/drawing/2014/main" id="{C4C1D647-8439-4DB1-B95C-DE6BB7598386}"/>
                  </a:ext>
                </a:extLst>
              </p:cNvPr>
              <p:cNvSpPr/>
              <p:nvPr/>
            </p:nvSpPr>
            <p:spPr>
              <a:xfrm>
                <a:off x="3263560" y="764705"/>
                <a:ext cx="175437" cy="2764308"/>
              </a:xfrm>
              <a:prstGeom prst="rect">
                <a:avLst/>
              </a:prstGeom>
              <a:solidFill>
                <a:schemeClr val="accent6">
                  <a:lumMod val="75000"/>
                  <a:alpha val="22000"/>
                </a:schemeClr>
              </a:solidFill>
              <a:ln>
                <a:solidFill>
                  <a:schemeClr val="accent6">
                    <a:lumMod val="75000"/>
                    <a:alpha val="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a:extLst>
                  <a:ext uri="{FF2B5EF4-FFF2-40B4-BE49-F238E27FC236}">
                    <a16:creationId xmlns:a16="http://schemas.microsoft.com/office/drawing/2014/main" id="{9A16DDB3-894C-4D52-999C-872405DC3882}"/>
                  </a:ext>
                </a:extLst>
              </p:cNvPr>
              <p:cNvSpPr/>
              <p:nvPr/>
            </p:nvSpPr>
            <p:spPr>
              <a:xfrm>
                <a:off x="3803304" y="896739"/>
                <a:ext cx="175437" cy="2648297"/>
              </a:xfrm>
              <a:prstGeom prst="rect">
                <a:avLst/>
              </a:prstGeom>
              <a:solidFill>
                <a:schemeClr val="accent6">
                  <a:lumMod val="75000"/>
                  <a:alpha val="22000"/>
                </a:schemeClr>
              </a:solidFill>
              <a:ln>
                <a:solidFill>
                  <a:schemeClr val="accent6">
                    <a:lumMod val="75000"/>
                    <a:alpha val="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9" name="TextBox 8">
              <a:extLst>
                <a:ext uri="{FF2B5EF4-FFF2-40B4-BE49-F238E27FC236}">
                  <a16:creationId xmlns:a16="http://schemas.microsoft.com/office/drawing/2014/main" id="{8B2ABAED-3DEA-49DD-9A84-B56D265BCD27}"/>
                </a:ext>
              </a:extLst>
            </p:cNvPr>
            <p:cNvSpPr txBox="1"/>
            <p:nvPr/>
          </p:nvSpPr>
          <p:spPr>
            <a:xfrm>
              <a:off x="4522790" y="188640"/>
              <a:ext cx="4513705" cy="5262979"/>
            </a:xfrm>
            <a:prstGeom prst="rect">
              <a:avLst/>
            </a:prstGeom>
            <a:noFill/>
          </p:spPr>
          <p:txBody>
            <a:bodyPr wrap="square" rtlCol="0">
              <a:spAutoFit/>
            </a:bodyPr>
            <a:lstStyle/>
            <a:p>
              <a:r>
                <a:rPr lang="ru-RU" sz="1400" dirty="0">
                  <a:latin typeface="Times New Roman" panose="02020603050405020304" pitchFamily="18" charset="0"/>
                  <a:cs typeface="Times New Roman" panose="02020603050405020304" pitchFamily="18" charset="0"/>
                </a:rPr>
                <a:t>Наборы </a:t>
              </a:r>
              <a:r>
                <a:rPr lang="ru-RU" sz="1400" dirty="0" err="1">
                  <a:latin typeface="Times New Roman" panose="02020603050405020304" pitchFamily="18" charset="0"/>
                  <a:cs typeface="Times New Roman" panose="02020603050405020304" pitchFamily="18" charset="0"/>
                </a:rPr>
                <a:t>актуализирующихся</a:t>
              </a:r>
              <a:r>
                <a:rPr lang="ru-RU" sz="1400" dirty="0">
                  <a:latin typeface="Times New Roman" panose="02020603050405020304" pitchFamily="18" charset="0"/>
                  <a:cs typeface="Times New Roman" panose="02020603050405020304" pitchFamily="18" charset="0"/>
                </a:rPr>
                <a:t> компонентов психологической структуры на протяжении поведенческих актов игры и их смены. Сверху — отметка интервалов последовательных актов игры (I и II). </a:t>
              </a:r>
            </a:p>
            <a:p>
              <a:r>
                <a:rPr lang="ru-RU" sz="1400" dirty="0">
                  <a:latin typeface="Times New Roman" panose="02020603050405020304" pitchFamily="18" charset="0"/>
                  <a:cs typeface="Times New Roman" panose="02020603050405020304" pitchFamily="18" charset="0"/>
                </a:rPr>
                <a:t>Кривая — схема конфигурации потенциалов универсальной конфигурации, соответствующих реализации последовательных поведенческих актов. </a:t>
              </a:r>
            </a:p>
            <a:p>
              <a:r>
                <a:rPr lang="ru-RU" sz="1400" dirty="0">
                  <a:latin typeface="Times New Roman" panose="02020603050405020304" pitchFamily="18" charset="0"/>
                  <a:cs typeface="Times New Roman" panose="02020603050405020304" pitchFamily="18" charset="0"/>
                </a:rPr>
                <a:t>Вертикальные линии — моменты постановки знаков на игровом поле (стрелка вниз — ход игрока, вверх — противника).</a:t>
              </a:r>
            </a:p>
            <a:p>
              <a:r>
                <a:rPr lang="ru-RU" sz="1400" dirty="0">
                  <a:latin typeface="Times New Roman" panose="02020603050405020304" pitchFamily="18" charset="0"/>
                  <a:cs typeface="Times New Roman" panose="02020603050405020304" pitchFamily="18" charset="0"/>
                </a:rPr>
                <a:t>Овалы – актуализация наборов компонентов психологической структуры, представляющих акты игры; пересекающиеся овалы — множества таких наборов, соответствующих ожидаемому ходу противника (помечены цифрами 1–4), точки внутри овалов — альтернативные акты игры, составляющие такое множество.</a:t>
              </a:r>
            </a:p>
            <a:p>
              <a:r>
                <a:rPr lang="ru-RU" sz="1400" dirty="0">
                  <a:latin typeface="Times New Roman" panose="02020603050405020304" pitchFamily="18" charset="0"/>
                  <a:cs typeface="Times New Roman" panose="02020603050405020304" pitchFamily="18" charset="0"/>
                </a:rPr>
                <a:t>Крестики в кружках — прекращение актуализации наборов при их несоответствии ходу противника; крестики — прекращение актуализации набора компонентов в процессе выбора хода. Вертикальные штриховые линии отмечают моменты начала движения руки игрока при выборе хода. </a:t>
              </a:r>
            </a:p>
          </p:txBody>
        </p:sp>
        <p:sp>
          <p:nvSpPr>
            <p:cNvPr id="10" name="TextBox 9">
              <a:extLst>
                <a:ext uri="{FF2B5EF4-FFF2-40B4-BE49-F238E27FC236}">
                  <a16:creationId xmlns:a16="http://schemas.microsoft.com/office/drawing/2014/main" id="{3F673923-050E-4E72-A75A-7706B04DFCCC}"/>
                </a:ext>
              </a:extLst>
            </p:cNvPr>
            <p:cNvSpPr txBox="1"/>
            <p:nvPr/>
          </p:nvSpPr>
          <p:spPr>
            <a:xfrm>
              <a:off x="89518" y="5805264"/>
              <a:ext cx="8676456" cy="738664"/>
            </a:xfrm>
            <a:prstGeom prst="rect">
              <a:avLst/>
            </a:prstGeom>
            <a:noFill/>
          </p:spPr>
          <p:txBody>
            <a:bodyPr wrap="square" rtlCol="0">
              <a:spAutoFit/>
            </a:bodyPr>
            <a:lstStyle/>
            <a:p>
              <a:r>
                <a:rPr lang="ru-RU" sz="1400" dirty="0">
                  <a:latin typeface="Times New Roman" panose="02020603050405020304" pitchFamily="18" charset="0"/>
                  <a:cs typeface="Times New Roman" panose="02020603050405020304" pitchFamily="18" charset="0"/>
                </a:rPr>
                <a:t>Внизу: стрелки (^) указывают на интервалы A, B, C, D, для которых возможна количественная оценка характеристик актуализированных наборов компонентов СИЗ (помечены цветными столбиками); индексами I, II и III помечены аналогичные интервалы для последовательных актов.</a:t>
              </a:r>
            </a:p>
          </p:txBody>
        </p:sp>
        <p:sp>
          <p:nvSpPr>
            <p:cNvPr id="11" name="Прямоугольник 10">
              <a:extLst>
                <a:ext uri="{FF2B5EF4-FFF2-40B4-BE49-F238E27FC236}">
                  <a16:creationId xmlns:a16="http://schemas.microsoft.com/office/drawing/2014/main" id="{04DFC558-207C-4B25-B5A4-569793FD8CB5}"/>
                </a:ext>
              </a:extLst>
            </p:cNvPr>
            <p:cNvSpPr/>
            <p:nvPr/>
          </p:nvSpPr>
          <p:spPr>
            <a:xfrm rot="5400000">
              <a:off x="6173718" y="4953793"/>
              <a:ext cx="144016" cy="2441606"/>
            </a:xfrm>
            <a:prstGeom prst="rect">
              <a:avLst/>
            </a:prstGeom>
            <a:solidFill>
              <a:schemeClr val="accent6">
                <a:lumMod val="75000"/>
                <a:alpha val="22000"/>
              </a:schemeClr>
            </a:solidFill>
            <a:ln>
              <a:solidFill>
                <a:schemeClr val="accent6">
                  <a:lumMod val="75000"/>
                  <a:alpha val="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Tree>
    <p:extLst>
      <p:ext uri="{BB962C8B-B14F-4D97-AF65-F5344CB8AC3E}">
        <p14:creationId xmlns:p14="http://schemas.microsoft.com/office/powerpoint/2010/main" val="607564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a:extLst>
              <a:ext uri="{FF2B5EF4-FFF2-40B4-BE49-F238E27FC236}">
                <a16:creationId xmlns:a16="http://schemas.microsoft.com/office/drawing/2014/main" id="{CCEE9F16-29F2-4DFB-BEA0-CF51E43E4809}"/>
              </a:ext>
            </a:extLst>
          </p:cNvPr>
          <p:cNvGrpSpPr/>
          <p:nvPr/>
        </p:nvGrpSpPr>
        <p:grpSpPr>
          <a:xfrm>
            <a:off x="69874" y="71116"/>
            <a:ext cx="9004252" cy="6641220"/>
            <a:chOff x="69874" y="71116"/>
            <a:chExt cx="9004252" cy="6641220"/>
          </a:xfrm>
        </p:grpSpPr>
        <p:sp>
          <p:nvSpPr>
            <p:cNvPr id="11" name="TextBox 10">
              <a:extLst>
                <a:ext uri="{FF2B5EF4-FFF2-40B4-BE49-F238E27FC236}">
                  <a16:creationId xmlns:a16="http://schemas.microsoft.com/office/drawing/2014/main" id="{84F8D9A3-85EC-43B8-BD21-5DA3ADC62833}"/>
                </a:ext>
              </a:extLst>
            </p:cNvPr>
            <p:cNvSpPr txBox="1"/>
            <p:nvPr/>
          </p:nvSpPr>
          <p:spPr>
            <a:xfrm>
              <a:off x="4825654" y="309332"/>
              <a:ext cx="4248472" cy="6217087"/>
            </a:xfrm>
            <a:prstGeom prst="rect">
              <a:avLst/>
            </a:prstGeom>
            <a:noFill/>
          </p:spPr>
          <p:txBody>
            <a:bodyPr wrap="square" rtlCol="0">
              <a:spAutoFit/>
            </a:bodyPr>
            <a:lstStyle/>
            <a:p>
              <a:r>
                <a:rPr lang="ru-RU" sz="1600" b="1" dirty="0">
                  <a:solidFill>
                    <a:srgbClr val="00B0F0"/>
                  </a:solidFill>
                  <a:latin typeface="Times New Roman" panose="02020603050405020304" pitchFamily="18" charset="0"/>
                  <a:cs typeface="Times New Roman" panose="02020603050405020304" pitchFamily="18" charset="0"/>
                </a:rPr>
                <a:t>Множественная регрессионная модель амплитудных характеристик универсального потенциала (зависимые переменные) на основе количественных характеристик </a:t>
              </a:r>
              <a:r>
                <a:rPr lang="ru-RU" sz="1600" b="1" dirty="0" err="1">
                  <a:solidFill>
                    <a:srgbClr val="00B0F0"/>
                  </a:solidFill>
                  <a:latin typeface="Times New Roman" panose="02020603050405020304" pitchFamily="18" charset="0"/>
                  <a:cs typeface="Times New Roman" panose="02020603050405020304" pitchFamily="18" charset="0"/>
                </a:rPr>
                <a:t>актуализирующихся</a:t>
              </a:r>
              <a:r>
                <a:rPr lang="ru-RU" sz="1600" b="1" dirty="0">
                  <a:solidFill>
                    <a:srgbClr val="00B0F0"/>
                  </a:solidFill>
                  <a:latin typeface="Times New Roman" panose="02020603050405020304" pitchFamily="18" charset="0"/>
                  <a:cs typeface="Times New Roman" panose="02020603050405020304" pitchFamily="18" charset="0"/>
                </a:rPr>
                <a:t> наборов компонентов психологических структур (независимые переменные).</a:t>
              </a:r>
            </a:p>
            <a:p>
              <a:endParaRPr lang="ru-RU" sz="800" b="1" dirty="0">
                <a:solidFill>
                  <a:srgbClr val="00B0F0"/>
                </a:solidFill>
                <a:latin typeface="Times New Roman" panose="02020603050405020304" pitchFamily="18" charset="0"/>
                <a:cs typeface="Times New Roman" panose="02020603050405020304" pitchFamily="18" charset="0"/>
              </a:endParaRPr>
            </a:p>
            <a:p>
              <a:r>
                <a:rPr lang="ru-RU" sz="1300" b="1" dirty="0">
                  <a:latin typeface="Times New Roman" panose="02020603050405020304" pitchFamily="18" charset="0"/>
                  <a:cs typeface="Times New Roman" panose="02020603050405020304" pitchFamily="18" charset="0"/>
                </a:rPr>
                <a:t>Независимые переменные – медианные оценки амплитуд ЭЭГ-потенциала относительно изолинии, рассчитанной для эпохи длительностью 1 минута;</a:t>
              </a:r>
            </a:p>
            <a:p>
              <a:r>
                <a:rPr lang="ru-RU" sz="1300" b="1" dirty="0">
                  <a:latin typeface="Times New Roman" panose="02020603050405020304" pitchFamily="18" charset="0"/>
                  <a:cs typeface="Times New Roman" panose="02020603050405020304" pitchFamily="18" charset="0"/>
                </a:rPr>
                <a:t>Они рассчитаны для интервалов 200 </a:t>
              </a:r>
              <a:r>
                <a:rPr lang="ru-RU" sz="1300" b="1" dirty="0" err="1">
                  <a:latin typeface="Times New Roman" panose="02020603050405020304" pitchFamily="18" charset="0"/>
                  <a:cs typeface="Times New Roman" panose="02020603050405020304" pitchFamily="18" charset="0"/>
                </a:rPr>
                <a:t>мс</a:t>
              </a:r>
              <a:r>
                <a:rPr lang="ru-RU" sz="1300" b="1" dirty="0">
                  <a:latin typeface="Times New Roman" panose="02020603050405020304" pitchFamily="18" charset="0"/>
                  <a:cs typeface="Times New Roman" panose="02020603050405020304" pitchFamily="18" charset="0"/>
                </a:rPr>
                <a:t> (50 семплов): (1) перед инициальным написанием знака оппонентом; (2) после написания знака оппонентом; (3) перед постановкой знака игроком; (4) на интервале после постановкой знака игроком. </a:t>
              </a:r>
            </a:p>
            <a:p>
              <a:r>
                <a:rPr lang="ru-RU" sz="1300" b="1" dirty="0">
                  <a:latin typeface="Times New Roman" panose="02020603050405020304" pitchFamily="18" charset="0"/>
                  <a:cs typeface="Times New Roman" panose="02020603050405020304" pitchFamily="18" charset="0"/>
                </a:rPr>
                <a:t>Эти интервалы помечены цветными столбиками.</a:t>
              </a:r>
            </a:p>
            <a:p>
              <a:r>
                <a:rPr lang="ru-RU" sz="1300" b="1" dirty="0">
                  <a:latin typeface="Times New Roman" panose="02020603050405020304" pitchFamily="18" charset="0"/>
                  <a:cs typeface="Times New Roman" panose="02020603050405020304" pitchFamily="18" charset="0"/>
                </a:rPr>
                <a:t>Значения моделируемых амплитуд распределены на интервале -20 - +50 мкв. Регрессионные модели (</a:t>
              </a:r>
              <a:r>
                <a:rPr lang="en-US" sz="1300" b="1" dirty="0">
                  <a:latin typeface="Times New Roman" panose="02020603050405020304" pitchFamily="18" charset="0"/>
                  <a:cs typeface="Times New Roman" panose="02020603050405020304" pitchFamily="18" charset="0"/>
                </a:rPr>
                <a:t>backward stepwise</a:t>
              </a:r>
              <a:r>
                <a:rPr lang="ru-RU" sz="1300" b="1" dirty="0">
                  <a:latin typeface="Times New Roman" panose="02020603050405020304" pitchFamily="18" charset="0"/>
                  <a:cs typeface="Times New Roman" panose="02020603050405020304" pitchFamily="18" charset="0"/>
                </a:rPr>
                <a:t>) включали от 5 до </a:t>
              </a:r>
              <a:r>
                <a:rPr lang="ru-RU" sz="1300" b="1">
                  <a:latin typeface="Times New Roman" panose="02020603050405020304" pitchFamily="18" charset="0"/>
                  <a:cs typeface="Times New Roman" panose="02020603050405020304" pitchFamily="18" charset="0"/>
                </a:rPr>
                <a:t>10 параметров, </a:t>
              </a:r>
              <a:r>
                <a:rPr lang="ru-RU" sz="1300" b="1" dirty="0">
                  <a:latin typeface="Times New Roman" panose="02020603050405020304" pitchFamily="18" charset="0"/>
                  <a:cs typeface="Times New Roman" panose="02020603050405020304" pitchFamily="18" charset="0"/>
                </a:rPr>
                <a:t>описывающих ПС.</a:t>
              </a:r>
            </a:p>
            <a:p>
              <a:r>
                <a:rPr lang="ru-RU" sz="1300" b="1" dirty="0">
                  <a:latin typeface="Times New Roman" panose="02020603050405020304" pitchFamily="18" charset="0"/>
                  <a:cs typeface="Times New Roman" panose="02020603050405020304" pitchFamily="18" charset="0"/>
                </a:rPr>
                <a:t>Коэффициенты детерминации </a:t>
              </a:r>
              <a:r>
                <a:rPr lang="en-US" sz="1300" b="1" dirty="0">
                  <a:latin typeface="Times New Roman" panose="02020603050405020304" pitchFamily="18" charset="0"/>
                  <a:cs typeface="Times New Roman" panose="02020603050405020304" pitchFamily="18" charset="0"/>
                </a:rPr>
                <a:t>R</a:t>
              </a:r>
              <a:r>
                <a:rPr lang="en-US" sz="1300" b="1" baseline="30000" dirty="0">
                  <a:latin typeface="Times New Roman" panose="02020603050405020304" pitchFamily="18" charset="0"/>
                  <a:cs typeface="Times New Roman" panose="02020603050405020304" pitchFamily="18" charset="0"/>
                </a:rPr>
                <a:t>2</a:t>
              </a:r>
              <a:r>
                <a:rPr lang="en-US" sz="1300" b="1" dirty="0">
                  <a:latin typeface="Times New Roman" panose="02020603050405020304" pitchFamily="18" charset="0"/>
                  <a:cs typeface="Times New Roman" panose="02020603050405020304" pitchFamily="18" charset="0"/>
                </a:rPr>
                <a:t> </a:t>
              </a:r>
              <a:r>
                <a:rPr lang="ru-RU" sz="1300" b="1" dirty="0">
                  <a:latin typeface="Times New Roman" panose="02020603050405020304" pitchFamily="18" charset="0"/>
                  <a:cs typeface="Times New Roman" panose="02020603050405020304" pitchFamily="18" charset="0"/>
                </a:rPr>
                <a:t>распределены на интервале 0.48 – 0.89 (значимость </a:t>
              </a:r>
              <a:r>
                <a:rPr lang="en-US" sz="1300" b="1" dirty="0">
                  <a:latin typeface="Times New Roman" panose="02020603050405020304" pitchFamily="18" charset="0"/>
                  <a:cs typeface="Times New Roman" panose="02020603050405020304" pitchFamily="18" charset="0"/>
                </a:rPr>
                <a:t>F: p &lt; 0.02) </a:t>
              </a:r>
              <a:r>
                <a:rPr lang="ru-RU" sz="1300" b="1" dirty="0">
                  <a:latin typeface="Times New Roman" panose="02020603050405020304" pitchFamily="18" charset="0"/>
                  <a:cs typeface="Times New Roman" panose="02020603050405020304" pitchFamily="18" charset="0"/>
                </a:rPr>
                <a:t>. Стандартное отклонение остатков модели – 11 мкв.</a:t>
              </a:r>
              <a:endParaRPr lang="en-US" sz="1300" b="1" dirty="0">
                <a:latin typeface="Times New Roman" panose="02020603050405020304" pitchFamily="18" charset="0"/>
                <a:cs typeface="Times New Roman" panose="02020603050405020304" pitchFamily="18" charset="0"/>
              </a:endParaRPr>
            </a:p>
            <a:p>
              <a:r>
                <a:rPr lang="ru-RU" sz="1400" b="1" u="sng" dirty="0">
                  <a:solidFill>
                    <a:srgbClr val="FF0000"/>
                  </a:solidFill>
                  <a:latin typeface="Times New Roman" panose="02020603050405020304" pitchFamily="18" charset="0"/>
                  <a:cs typeface="Times New Roman" panose="02020603050405020304" pitchFamily="18" charset="0"/>
                </a:rPr>
                <a:t>Характеристики динамики актуализированных совокупностей компонентов психологических структур объясняют не менее 40% дисперсии</a:t>
              </a:r>
              <a:r>
                <a:rPr lang="en-US" sz="1400" b="1" u="sng" dirty="0">
                  <a:solidFill>
                    <a:srgbClr val="FF0000"/>
                  </a:solidFill>
                  <a:latin typeface="Times New Roman" panose="02020603050405020304" pitchFamily="18" charset="0"/>
                  <a:cs typeface="Times New Roman" panose="02020603050405020304" pitchFamily="18" charset="0"/>
                </a:rPr>
                <a:t> </a:t>
              </a:r>
              <a:r>
                <a:rPr lang="ru-RU" sz="1400" b="1" u="sng" dirty="0">
                  <a:solidFill>
                    <a:srgbClr val="FF0000"/>
                  </a:solidFill>
                  <a:latin typeface="Times New Roman" panose="02020603050405020304" pitchFamily="18" charset="0"/>
                  <a:cs typeface="Times New Roman" panose="02020603050405020304" pitchFamily="18" charset="0"/>
                </a:rPr>
                <a:t>амплитуд потенциалов, соответствующих реализации поведенческих актов и их смене.</a:t>
              </a:r>
              <a:endParaRPr lang="ru-RU" sz="1400" dirty="0"/>
            </a:p>
          </p:txBody>
        </p:sp>
        <p:sp>
          <p:nvSpPr>
            <p:cNvPr id="12" name="Прямоугольник 11">
              <a:extLst>
                <a:ext uri="{FF2B5EF4-FFF2-40B4-BE49-F238E27FC236}">
                  <a16:creationId xmlns:a16="http://schemas.microsoft.com/office/drawing/2014/main" id="{478390D7-877D-480F-94EC-7E5CEECA8B21}"/>
                </a:ext>
              </a:extLst>
            </p:cNvPr>
            <p:cNvSpPr/>
            <p:nvPr/>
          </p:nvSpPr>
          <p:spPr>
            <a:xfrm rot="5400000">
              <a:off x="6654010" y="2032485"/>
              <a:ext cx="260836" cy="3704776"/>
            </a:xfrm>
            <a:prstGeom prst="rect">
              <a:avLst/>
            </a:prstGeom>
            <a:solidFill>
              <a:schemeClr val="accent6">
                <a:lumMod val="75000"/>
                <a:alpha val="22000"/>
              </a:schemeClr>
            </a:solidFill>
            <a:ln>
              <a:solidFill>
                <a:schemeClr val="accent6">
                  <a:lumMod val="75000"/>
                  <a:alpha val="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10" name="Группа 9">
              <a:extLst>
                <a:ext uri="{FF2B5EF4-FFF2-40B4-BE49-F238E27FC236}">
                  <a16:creationId xmlns:a16="http://schemas.microsoft.com/office/drawing/2014/main" id="{B369FF8D-5447-438D-AE9B-9AC66A718694}"/>
                </a:ext>
              </a:extLst>
            </p:cNvPr>
            <p:cNvGrpSpPr/>
            <p:nvPr/>
          </p:nvGrpSpPr>
          <p:grpSpPr>
            <a:xfrm>
              <a:off x="258059" y="71116"/>
              <a:ext cx="4654974" cy="4136746"/>
              <a:chOff x="180045" y="260648"/>
              <a:chExt cx="4654974" cy="4136746"/>
            </a:xfrm>
          </p:grpSpPr>
          <p:pic>
            <p:nvPicPr>
              <p:cNvPr id="14" name="Рисунок 13">
                <a:extLst>
                  <a:ext uri="{FF2B5EF4-FFF2-40B4-BE49-F238E27FC236}">
                    <a16:creationId xmlns:a16="http://schemas.microsoft.com/office/drawing/2014/main" id="{720A9B4F-505A-4448-AECF-B43261369F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045" y="260648"/>
                <a:ext cx="4654974" cy="4136746"/>
              </a:xfrm>
              <a:prstGeom prst="rect">
                <a:avLst/>
              </a:prstGeom>
            </p:spPr>
          </p:pic>
          <p:sp>
            <p:nvSpPr>
              <p:cNvPr id="15" name="Прямоугольник 14">
                <a:extLst>
                  <a:ext uri="{FF2B5EF4-FFF2-40B4-BE49-F238E27FC236}">
                    <a16:creationId xmlns:a16="http://schemas.microsoft.com/office/drawing/2014/main" id="{107E8F93-A98E-4B72-8E10-3D3241FB6EF3}"/>
                  </a:ext>
                </a:extLst>
              </p:cNvPr>
              <p:cNvSpPr/>
              <p:nvPr/>
            </p:nvSpPr>
            <p:spPr>
              <a:xfrm>
                <a:off x="1705040" y="404664"/>
                <a:ext cx="145884" cy="2797696"/>
              </a:xfrm>
              <a:prstGeom prst="rect">
                <a:avLst/>
              </a:prstGeom>
              <a:solidFill>
                <a:schemeClr val="accent6">
                  <a:lumMod val="75000"/>
                  <a:alpha val="22000"/>
                </a:schemeClr>
              </a:solidFill>
              <a:ln>
                <a:solidFill>
                  <a:schemeClr val="accent6">
                    <a:lumMod val="75000"/>
                    <a:alpha val="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Прямоугольник 15">
                <a:extLst>
                  <a:ext uri="{FF2B5EF4-FFF2-40B4-BE49-F238E27FC236}">
                    <a16:creationId xmlns:a16="http://schemas.microsoft.com/office/drawing/2014/main" id="{A7805EB8-146D-41F0-9EBE-A6F853763550}"/>
                  </a:ext>
                </a:extLst>
              </p:cNvPr>
              <p:cNvSpPr/>
              <p:nvPr/>
            </p:nvSpPr>
            <p:spPr>
              <a:xfrm>
                <a:off x="2068134" y="404664"/>
                <a:ext cx="145884" cy="2797696"/>
              </a:xfrm>
              <a:prstGeom prst="rect">
                <a:avLst/>
              </a:prstGeom>
              <a:solidFill>
                <a:schemeClr val="accent6">
                  <a:lumMod val="75000"/>
                  <a:alpha val="22000"/>
                </a:schemeClr>
              </a:solidFill>
              <a:ln>
                <a:solidFill>
                  <a:schemeClr val="accent6">
                    <a:lumMod val="75000"/>
                    <a:alpha val="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Прямоугольник 16">
                <a:extLst>
                  <a:ext uri="{FF2B5EF4-FFF2-40B4-BE49-F238E27FC236}">
                    <a16:creationId xmlns:a16="http://schemas.microsoft.com/office/drawing/2014/main" id="{0549A418-7C35-4AA3-B19F-3AEBF5770899}"/>
                  </a:ext>
                </a:extLst>
              </p:cNvPr>
              <p:cNvSpPr/>
              <p:nvPr/>
            </p:nvSpPr>
            <p:spPr>
              <a:xfrm>
                <a:off x="2825808" y="425679"/>
                <a:ext cx="145884" cy="2797696"/>
              </a:xfrm>
              <a:prstGeom prst="rect">
                <a:avLst/>
              </a:prstGeom>
              <a:solidFill>
                <a:schemeClr val="accent6">
                  <a:lumMod val="75000"/>
                  <a:alpha val="22000"/>
                </a:schemeClr>
              </a:solidFill>
              <a:ln>
                <a:solidFill>
                  <a:schemeClr val="accent6">
                    <a:lumMod val="75000"/>
                    <a:alpha val="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Прямоугольник 17">
                <a:extLst>
                  <a:ext uri="{FF2B5EF4-FFF2-40B4-BE49-F238E27FC236}">
                    <a16:creationId xmlns:a16="http://schemas.microsoft.com/office/drawing/2014/main" id="{39DE2CD6-C54A-4D83-AF54-69BD1AF8E7C1}"/>
                  </a:ext>
                </a:extLst>
              </p:cNvPr>
              <p:cNvSpPr/>
              <p:nvPr/>
            </p:nvSpPr>
            <p:spPr>
              <a:xfrm>
                <a:off x="3373222" y="407781"/>
                <a:ext cx="145884" cy="2797696"/>
              </a:xfrm>
              <a:prstGeom prst="rect">
                <a:avLst/>
              </a:prstGeom>
              <a:solidFill>
                <a:schemeClr val="accent6">
                  <a:lumMod val="75000"/>
                  <a:alpha val="22000"/>
                </a:schemeClr>
              </a:solidFill>
              <a:ln>
                <a:solidFill>
                  <a:schemeClr val="accent6">
                    <a:lumMod val="75000"/>
                    <a:alpha val="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9" name="TextBox 8">
              <a:extLst>
                <a:ext uri="{FF2B5EF4-FFF2-40B4-BE49-F238E27FC236}">
                  <a16:creationId xmlns:a16="http://schemas.microsoft.com/office/drawing/2014/main" id="{9970499F-0D07-4952-A46D-FF01ECB16A82}"/>
                </a:ext>
              </a:extLst>
            </p:cNvPr>
            <p:cNvSpPr txBox="1"/>
            <p:nvPr/>
          </p:nvSpPr>
          <p:spPr>
            <a:xfrm>
              <a:off x="69874" y="4034680"/>
              <a:ext cx="4755780" cy="2677656"/>
            </a:xfrm>
            <a:prstGeom prst="rect">
              <a:avLst/>
            </a:prstGeom>
            <a:noFill/>
          </p:spPr>
          <p:txBody>
            <a:bodyPr wrap="square" rtlCol="0">
              <a:spAutoFit/>
            </a:bodyPr>
            <a:lstStyle/>
            <a:p>
              <a:r>
                <a:rPr lang="ru-RU" sz="1400" dirty="0"/>
                <a:t>Схема измерений </a:t>
              </a:r>
              <a:r>
                <a:rPr lang="ru-RU" sz="1400" dirty="0" err="1"/>
                <a:t>амплитудно</a:t>
              </a:r>
              <a:r>
                <a:rPr lang="en-US" sz="1400" dirty="0"/>
                <a:t>-</a:t>
              </a:r>
              <a:r>
                <a:rPr lang="ru-RU" sz="1400" dirty="0"/>
                <a:t>временных характеристик потенциала, сопровождающего реализацию акта игры игрока Г (акт игры Г-10). Кривые (снизу вверх):</a:t>
              </a:r>
              <a:r>
                <a:rPr lang="en-US" sz="1400" dirty="0"/>
                <a:t> </a:t>
              </a:r>
              <a:r>
                <a:rPr lang="ru-RU" sz="1400" dirty="0"/>
                <a:t>касание игрового поля при написании знака, игрок — вниз, его оппонент — вверх; касания помечены символом игрока (Б и Г) и номером хода в игре (9 и 10); ЭОГ — </a:t>
              </a:r>
              <a:r>
                <a:rPr lang="ru-RU" sz="1400" dirty="0" err="1"/>
                <a:t>электроокулограмма</a:t>
              </a:r>
              <a:r>
                <a:rPr lang="ru-RU" sz="1400" dirty="0"/>
                <a:t> (в крайнем</a:t>
              </a:r>
              <a:r>
                <a:rPr lang="en-US" sz="1400" dirty="0"/>
                <a:t> </a:t>
              </a:r>
              <a:r>
                <a:rPr lang="ru-RU" sz="1400" dirty="0"/>
                <a:t>левом и правом положениях — моргания); F3'', F4'', P3', P4’—</a:t>
              </a:r>
              <a:r>
                <a:rPr lang="en-US" sz="1400" dirty="0"/>
                <a:t> </a:t>
              </a:r>
              <a:r>
                <a:rPr lang="ru-RU" sz="1400" dirty="0"/>
                <a:t>отведения ЭЭГ. Переменные, оценивающие характеристики потенциала на интервале до хода оппонента (Б9) начинаются с А, на интервале между ходами оппонента и игрока — с B, после хода игрока — с </a:t>
              </a:r>
              <a:r>
                <a:rPr lang="ru-RU" sz="1400" dirty="0" err="1"/>
                <a:t>С</a:t>
              </a:r>
              <a:r>
                <a:rPr lang="ru-RU" sz="1400" dirty="0"/>
                <a:t>. </a:t>
              </a:r>
            </a:p>
          </p:txBody>
        </p:sp>
      </p:grpSp>
    </p:spTree>
    <p:extLst>
      <p:ext uri="{BB962C8B-B14F-4D97-AF65-F5344CB8AC3E}">
        <p14:creationId xmlns:p14="http://schemas.microsoft.com/office/powerpoint/2010/main" val="3621507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9195B5CA-FBD1-45C5-98A9-1AF5543CDCD2}"/>
              </a:ext>
            </a:extLst>
          </p:cNvPr>
          <p:cNvSpPr/>
          <p:nvPr/>
        </p:nvSpPr>
        <p:spPr>
          <a:xfrm>
            <a:off x="0" y="0"/>
            <a:ext cx="9036496" cy="6247864"/>
          </a:xfrm>
          <a:prstGeom prst="rect">
            <a:avLst/>
          </a:prstGeom>
        </p:spPr>
        <p:txBody>
          <a:bodyPr wrap="square">
            <a:spAutoFit/>
          </a:bodyPr>
          <a:lstStyle/>
          <a:p>
            <a:r>
              <a:rPr lang="ru-RU" sz="1600" b="1" dirty="0">
                <a:latin typeface="Times New Roman" panose="02020603050405020304" pitchFamily="18" charset="0"/>
                <a:cs typeface="Times New Roman" panose="02020603050405020304" pitchFamily="18" charset="0"/>
              </a:rPr>
              <a:t>Проведенный анализ соответствия динамики (1) потенциала универсальной конфигурации, (2) состава актуализированных компонентов ПС (по активности нейронов, связанных с реализацией определенных поведенческих актов, а также по реконструированному формальному количественному описанию динамики ПС, сформированных при овладении компетенцией в стратегической игре «Крестики-нолики на поле 15х15»), (3) актуализации ФС (по характеристикам двигательной активности и связанных с ними потенциалов), показывает:</a:t>
            </a:r>
          </a:p>
          <a:p>
            <a:r>
              <a:rPr lang="ru-RU" sz="1600" b="1" dirty="0">
                <a:latin typeface="Times New Roman" panose="02020603050405020304" pitchFamily="18" charset="0"/>
                <a:cs typeface="Times New Roman" panose="02020603050405020304" pitchFamily="18" charset="0"/>
              </a:rPr>
              <a:t>         Состав наборов актуализированных компонентов ПС изменяется на протяжении реализации поведенческого акта: в начале цикла набор компонентов соответствует нескольким вариантам развития поведения; при реализации поведенческого акта происходит селекция исходного набора (устранение подмножеств компонентов и, как следствие, устранение некоторых возможных вариантов развития поведенческого акта); к завершению акта формируется набор компонентов ПС, позволяющий достичь необходимый результат поведенческого акта (изменения организации предметной области и собственного соотношения с ней). Процесс селекции наборов компонентов ПС связан с последовательными </a:t>
            </a:r>
            <a:r>
              <a:rPr lang="ru-RU" sz="1600" b="1" dirty="0" err="1">
                <a:latin typeface="Times New Roman" panose="02020603050405020304" pitchFamily="18" charset="0"/>
                <a:cs typeface="Times New Roman" panose="02020603050405020304" pitchFamily="18" charset="0"/>
              </a:rPr>
              <a:t>актуалгенетическими</a:t>
            </a:r>
            <a:r>
              <a:rPr lang="ru-RU" sz="1600" b="1" dirty="0">
                <a:latin typeface="Times New Roman" panose="02020603050405020304" pitchFamily="18" charset="0"/>
                <a:cs typeface="Times New Roman" panose="02020603050405020304" pitchFamily="18" charset="0"/>
              </a:rPr>
              <a:t> порциями реализации функциональных систем, вероятность которых снижается по мере достижении соответствия состава компонентов ПС и набора ФС достижению результата поведенческого акта.</a:t>
            </a:r>
          </a:p>
          <a:p>
            <a:r>
              <a:rPr lang="ru-RU" sz="1600" b="1" dirty="0">
                <a:latin typeface="Times New Roman" panose="02020603050405020304" pitchFamily="18" charset="0"/>
                <a:cs typeface="Times New Roman" panose="02020603050405020304" pitchFamily="18" charset="0"/>
              </a:rPr>
              <a:t>          Судя по сходному весу вклада динамики состава ПС и ФС в вариативность амплитуд потенциала универсальной конфигурации (не менее 40% для каждой из этих составляющих) и описанной их связи в процессах формирования точного соответствия их состава достижению определенного результата реализации поведенческого акта, </a:t>
            </a:r>
            <a:r>
              <a:rPr lang="ru-RU" sz="1600" b="1" u="sng" dirty="0">
                <a:solidFill>
                  <a:srgbClr val="FF0000"/>
                </a:solidFill>
                <a:latin typeface="Times New Roman" panose="02020603050405020304" pitchFamily="18" charset="0"/>
                <a:cs typeface="Times New Roman" panose="02020603050405020304" pitchFamily="18" charset="0"/>
              </a:rPr>
              <a:t>для поведения, организованного как последовательность поведенческих актов, возможно описание процесса достижения соответствия организации ПС и ФС в процессах организации поведенческого акта, но разделение этих составляющих реализации поведенческих актов и их смены не представляется невозможным. </a:t>
            </a:r>
          </a:p>
        </p:txBody>
      </p:sp>
    </p:spTree>
    <p:extLst>
      <p:ext uri="{BB962C8B-B14F-4D97-AF65-F5344CB8AC3E}">
        <p14:creationId xmlns:p14="http://schemas.microsoft.com/office/powerpoint/2010/main" val="611984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2276872"/>
            <a:ext cx="8136904" cy="830997"/>
          </a:xfrm>
          <a:prstGeom prst="rect">
            <a:avLst/>
          </a:prstGeom>
        </p:spPr>
        <p:txBody>
          <a:bodyPr wrap="square">
            <a:spAutoFit/>
          </a:bodyPr>
          <a:lstStyle/>
          <a:p>
            <a:r>
              <a:rPr lang="en-US" sz="2400" b="1" dirty="0">
                <a:solidFill>
                  <a:srgbClr val="00B050"/>
                </a:solidFill>
                <a:latin typeface="Times New Roman" panose="02020603050405020304" pitchFamily="18" charset="0"/>
                <a:cs typeface="Times New Roman" panose="02020603050405020304" pitchFamily="18" charset="0"/>
              </a:rPr>
              <a:t>II . </a:t>
            </a:r>
            <a:r>
              <a:rPr lang="ru-RU" sz="2400" b="1" dirty="0">
                <a:solidFill>
                  <a:srgbClr val="00B050"/>
                </a:solidFill>
                <a:latin typeface="Times New Roman" panose="02020603050405020304" pitchFamily="18" charset="0"/>
                <a:cs typeface="Times New Roman" panose="02020603050405020304" pitchFamily="18" charset="0"/>
              </a:rPr>
              <a:t>Согласование </a:t>
            </a:r>
            <a:r>
              <a:rPr lang="ru-RU" sz="2400" b="1" dirty="0" err="1">
                <a:solidFill>
                  <a:srgbClr val="00B050"/>
                </a:solidFill>
                <a:latin typeface="Times New Roman" panose="02020603050405020304" pitchFamily="18" charset="0"/>
                <a:cs typeface="Times New Roman" panose="02020603050405020304" pitchFamily="18" charset="0"/>
              </a:rPr>
              <a:t>актуалгенеза</a:t>
            </a:r>
            <a:r>
              <a:rPr lang="ru-RU" sz="2400" b="1" dirty="0">
                <a:solidFill>
                  <a:srgbClr val="00B050"/>
                </a:solidFill>
                <a:latin typeface="Times New Roman" panose="02020603050405020304" pitchFamily="18" charset="0"/>
                <a:cs typeface="Times New Roman" panose="02020603050405020304" pitchFamily="18" charset="0"/>
              </a:rPr>
              <a:t> ФС и ПС при реализации и смене конкурирующих поведенческих актов.</a:t>
            </a:r>
            <a:endParaRPr lang="ru-RU" sz="2400" b="1" dirty="0">
              <a:solidFill>
                <a:srgbClr val="00B050"/>
              </a:solidFill>
            </a:endParaRPr>
          </a:p>
        </p:txBody>
      </p:sp>
    </p:spTree>
    <p:extLst>
      <p:ext uri="{BB962C8B-B14F-4D97-AF65-F5344CB8AC3E}">
        <p14:creationId xmlns:p14="http://schemas.microsoft.com/office/powerpoint/2010/main" val="380893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Группа 18">
            <a:extLst>
              <a:ext uri="{FF2B5EF4-FFF2-40B4-BE49-F238E27FC236}">
                <a16:creationId xmlns:a16="http://schemas.microsoft.com/office/drawing/2014/main" id="{055888F9-4325-43E7-95C9-6137EA302665}"/>
              </a:ext>
            </a:extLst>
          </p:cNvPr>
          <p:cNvGrpSpPr/>
          <p:nvPr/>
        </p:nvGrpSpPr>
        <p:grpSpPr>
          <a:xfrm>
            <a:off x="-12576" y="32128"/>
            <a:ext cx="8991342" cy="6702175"/>
            <a:chOff x="-12576" y="32128"/>
            <a:chExt cx="8991342" cy="6702175"/>
          </a:xfrm>
        </p:grpSpPr>
        <p:pic>
          <p:nvPicPr>
            <p:cNvPr id="5" name="Рисунок 4">
              <a:extLst>
                <a:ext uri="{FF2B5EF4-FFF2-40B4-BE49-F238E27FC236}">
                  <a16:creationId xmlns:a16="http://schemas.microsoft.com/office/drawing/2014/main" id="{9FB5249A-E4F7-4BFD-B5A3-D8CB9AC148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06" y="4883517"/>
              <a:ext cx="6120413" cy="1214960"/>
            </a:xfrm>
            <a:prstGeom prst="rect">
              <a:avLst/>
            </a:prstGeom>
          </p:spPr>
        </p:pic>
        <p:sp>
          <p:nvSpPr>
            <p:cNvPr id="6" name="TextBox 5">
              <a:extLst>
                <a:ext uri="{FF2B5EF4-FFF2-40B4-BE49-F238E27FC236}">
                  <a16:creationId xmlns:a16="http://schemas.microsoft.com/office/drawing/2014/main" id="{9669E8FA-F6C7-434D-A6A5-D3E2311F3DB4}"/>
                </a:ext>
              </a:extLst>
            </p:cNvPr>
            <p:cNvSpPr txBox="1"/>
            <p:nvPr/>
          </p:nvSpPr>
          <p:spPr>
            <a:xfrm>
              <a:off x="6228184" y="48989"/>
              <a:ext cx="2750582" cy="6617196"/>
            </a:xfrm>
            <a:prstGeom prst="rect">
              <a:avLst/>
            </a:prstGeom>
            <a:noFill/>
          </p:spPr>
          <p:txBody>
            <a:bodyPr wrap="square" rtlCol="0">
              <a:spAutoFit/>
            </a:bodyPr>
            <a:lstStyle/>
            <a:p>
              <a:pPr>
                <a:lnSpc>
                  <a:spcPts val="1600"/>
                </a:lnSpc>
              </a:pPr>
              <a:r>
                <a:rPr lang="ru-RU" b="1" dirty="0">
                  <a:solidFill>
                    <a:srgbClr val="00B0F0"/>
                  </a:solidFill>
                </a:rPr>
                <a:t>ЭМГ-активность нажатий на кнопку левой и правой рукой при распознавании последовательности стандартных</a:t>
              </a:r>
              <a:r>
                <a:rPr lang="en-US" b="1" dirty="0">
                  <a:solidFill>
                    <a:srgbClr val="00B0F0"/>
                  </a:solidFill>
                </a:rPr>
                <a:t> (S)</a:t>
              </a:r>
              <a:r>
                <a:rPr lang="ru-RU" b="1" dirty="0">
                  <a:solidFill>
                    <a:srgbClr val="00B0F0"/>
                  </a:solidFill>
                </a:rPr>
                <a:t> (вероятность= 80%) и девиантных</a:t>
              </a:r>
              <a:r>
                <a:rPr lang="en-US" b="1" dirty="0">
                  <a:solidFill>
                    <a:srgbClr val="00B0F0"/>
                  </a:solidFill>
                </a:rPr>
                <a:t> (D)</a:t>
              </a:r>
              <a:r>
                <a:rPr lang="ru-RU" b="1" dirty="0">
                  <a:solidFill>
                    <a:srgbClr val="00B0F0"/>
                  </a:solidFill>
                </a:rPr>
                <a:t> (вероятность= 20%) звуковых сигналов </a:t>
              </a:r>
              <a:endParaRPr lang="en-US" b="1" dirty="0">
                <a:solidFill>
                  <a:srgbClr val="00B0F0"/>
                </a:solidFill>
              </a:endParaRPr>
            </a:p>
            <a:p>
              <a:pPr>
                <a:lnSpc>
                  <a:spcPts val="1600"/>
                </a:lnSpc>
              </a:pPr>
              <a:r>
                <a:rPr lang="ru-RU" b="1" dirty="0">
                  <a:solidFill>
                    <a:srgbClr val="00B0F0"/>
                  </a:solidFill>
                </a:rPr>
                <a:t>(500 сигналов в серии).</a:t>
              </a:r>
            </a:p>
            <a:p>
              <a:pPr>
                <a:lnSpc>
                  <a:spcPts val="1600"/>
                </a:lnSpc>
              </a:pPr>
              <a:endParaRPr lang="ru-RU" b="1" dirty="0">
                <a:solidFill>
                  <a:srgbClr val="00B0F0"/>
                </a:solidFill>
              </a:endParaRPr>
            </a:p>
            <a:p>
              <a:r>
                <a:rPr lang="ru-RU" sz="1600" b="1" dirty="0"/>
                <a:t>Правильное распознавание «стандарта» — нажатие на кнопку левой рукой, «</a:t>
              </a:r>
              <a:r>
                <a:rPr lang="ru-RU" sz="1600" b="1" dirty="0" err="1"/>
                <a:t>девианта</a:t>
              </a:r>
              <a:r>
                <a:rPr lang="ru-RU" sz="1600" b="1" dirty="0"/>
                <a:t>» — правой рукой.</a:t>
              </a:r>
            </a:p>
            <a:p>
              <a:r>
                <a:rPr lang="ru-RU" sz="1600" b="1" dirty="0"/>
                <a:t>Сверху — ЭМГ </a:t>
              </a:r>
              <a:r>
                <a:rPr lang="ru-RU" sz="1600" b="1" i="1" dirty="0" err="1"/>
                <a:t>mm</a:t>
              </a:r>
              <a:r>
                <a:rPr lang="ru-RU" sz="1600" b="1" dirty="0"/>
                <a:t>. </a:t>
              </a:r>
              <a:r>
                <a:rPr lang="ru-RU" sz="1600" b="1" i="1" dirty="0" err="1"/>
                <a:t>thenar</a:t>
              </a:r>
              <a:r>
                <a:rPr lang="ru-RU" sz="1600" b="1" i="1" dirty="0"/>
                <a:t> </a:t>
              </a:r>
              <a:r>
                <a:rPr lang="ru-RU" sz="1600" b="1" dirty="0"/>
                <a:t>левой руки, снизу — правой; в середине — отметка предъявления сигналов; интервал между предъявлением сигналов — 1500 </a:t>
              </a:r>
              <a:r>
                <a:rPr lang="ru-RU" sz="1600" b="1" dirty="0" err="1"/>
                <a:t>мс</a:t>
              </a:r>
              <a:r>
                <a:rPr lang="ru-RU" sz="1600" b="1" dirty="0"/>
                <a:t>;</a:t>
              </a:r>
            </a:p>
            <a:p>
              <a:r>
                <a:rPr lang="ru-RU" sz="1600" b="1" dirty="0"/>
                <a:t>S и D — «стандарты» и «</a:t>
              </a:r>
              <a:r>
                <a:rPr lang="ru-RU" sz="1600" b="1" dirty="0" err="1"/>
                <a:t>девианты</a:t>
              </a:r>
              <a:r>
                <a:rPr lang="ru-RU" sz="1600" b="1" dirty="0"/>
                <a:t>»; цифры — номер сигнала в серии предъявлений.</a:t>
              </a:r>
              <a:endParaRPr lang="ru-RU" sz="800" b="1" dirty="0">
                <a:solidFill>
                  <a:srgbClr val="00B0F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223039F-DE7E-4FCD-BECC-A8583C2B97F2}"/>
                </a:ext>
              </a:extLst>
            </p:cNvPr>
            <p:cNvSpPr txBox="1"/>
            <p:nvPr/>
          </p:nvSpPr>
          <p:spPr>
            <a:xfrm>
              <a:off x="-12576" y="1322480"/>
              <a:ext cx="6160357" cy="1054135"/>
            </a:xfrm>
            <a:prstGeom prst="rect">
              <a:avLst/>
            </a:prstGeom>
            <a:noFill/>
          </p:spPr>
          <p:txBody>
            <a:bodyPr wrap="square" rtlCol="0">
              <a:spAutoFit/>
            </a:bodyPr>
            <a:lstStyle/>
            <a:p>
              <a:pPr>
                <a:lnSpc>
                  <a:spcPts val="1500"/>
                </a:lnSpc>
              </a:pPr>
              <a:r>
                <a:rPr lang="ru-RU" b="1" dirty="0">
                  <a:solidFill>
                    <a:srgbClr val="FF0000"/>
                  </a:solidFill>
                  <a:latin typeface="Times New Roman" panose="02020603050405020304" pitchFamily="18" charset="0"/>
                  <a:cs typeface="Times New Roman" panose="02020603050405020304" pitchFamily="18" charset="0"/>
                </a:rPr>
                <a:t>а</a:t>
              </a:r>
              <a:r>
                <a:rPr lang="ru-RU" b="1" dirty="0">
                  <a:latin typeface="Times New Roman" panose="02020603050405020304" pitchFamily="18" charset="0"/>
                  <a:cs typeface="Times New Roman" panose="02020603050405020304" pitchFamily="18" charset="0"/>
                </a:rPr>
                <a:t> и </a:t>
              </a:r>
              <a:r>
                <a:rPr lang="ru-RU" b="1" dirty="0">
                  <a:solidFill>
                    <a:srgbClr val="FF0000"/>
                  </a:solidFill>
                  <a:latin typeface="Times New Roman" panose="02020603050405020304" pitchFamily="18" charset="0"/>
                  <a:cs typeface="Times New Roman" panose="02020603050405020304" pitchFamily="18" charset="0"/>
                </a:rPr>
                <a:t>б</a:t>
              </a:r>
              <a:r>
                <a:rPr lang="ru-RU" sz="1400" b="1" dirty="0">
                  <a:latin typeface="Times New Roman" panose="02020603050405020304" pitchFamily="18" charset="0"/>
                  <a:cs typeface="Times New Roman" panose="02020603050405020304" pitchFamily="18" charset="0"/>
                </a:rPr>
                <a:t> — ЭМГ-</a:t>
              </a:r>
              <a:r>
                <a:rPr lang="ru-RU" sz="1400" b="1" dirty="0" err="1">
                  <a:latin typeface="Times New Roman" panose="02020603050405020304" pitchFamily="18" charset="0"/>
                  <a:cs typeface="Times New Roman" panose="02020603050405020304" pitchFamily="18" charset="0"/>
                </a:rPr>
                <a:t>активациии</a:t>
              </a:r>
              <a:r>
                <a:rPr lang="ru-RU" sz="1400" b="1" dirty="0">
                  <a:latin typeface="Times New Roman" panose="02020603050405020304" pitchFamily="18" charset="0"/>
                  <a:cs typeface="Times New Roman" panose="02020603050405020304" pitchFamily="18" charset="0"/>
                </a:rPr>
                <a:t> </a:t>
              </a:r>
              <a:r>
                <a:rPr lang="ru-RU" sz="1400" b="1" i="1" dirty="0" err="1">
                  <a:latin typeface="Times New Roman" panose="02020603050405020304" pitchFamily="18" charset="0"/>
                  <a:cs typeface="Times New Roman" panose="02020603050405020304" pitchFamily="18" charset="0"/>
                </a:rPr>
                <a:t>mm</a:t>
              </a:r>
              <a:r>
                <a:rPr lang="ru-RU" sz="1400" b="1" dirty="0">
                  <a:latin typeface="Times New Roman" panose="02020603050405020304" pitchFamily="18" charset="0"/>
                  <a:cs typeface="Times New Roman" panose="02020603050405020304" pitchFamily="18" charset="0"/>
                </a:rPr>
                <a:t>. </a:t>
              </a:r>
              <a:r>
                <a:rPr lang="ru-RU" sz="1400" b="1" i="1" dirty="0" err="1">
                  <a:latin typeface="Times New Roman" panose="02020603050405020304" pitchFamily="18" charset="0"/>
                  <a:cs typeface="Times New Roman" panose="02020603050405020304" pitchFamily="18" charset="0"/>
                </a:rPr>
                <a:t>thenar</a:t>
              </a:r>
              <a:r>
                <a:rPr lang="ru-RU" sz="1400" b="1" i="1"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правой руки (неполная реализация распознавания сигналов </a:t>
              </a:r>
              <a:r>
                <a:rPr lang="en-US" sz="1400" b="1" dirty="0">
                  <a:latin typeface="Times New Roman" panose="02020603050405020304" pitchFamily="18" charset="0"/>
                  <a:cs typeface="Times New Roman" panose="02020603050405020304" pitchFamily="18" charset="0"/>
                </a:rPr>
                <a:t>S</a:t>
              </a:r>
              <a:r>
                <a:rPr lang="ru-RU" sz="1400" b="1" dirty="0">
                  <a:latin typeface="Times New Roman" panose="02020603050405020304" pitchFamily="18" charset="0"/>
                  <a:cs typeface="Times New Roman" panose="02020603050405020304" pitchFamily="18" charset="0"/>
                </a:rPr>
                <a:t>270 и</a:t>
              </a:r>
              <a:r>
                <a:rPr lang="en-US" sz="1400" b="1" dirty="0">
                  <a:latin typeface="Times New Roman" panose="02020603050405020304" pitchFamily="18" charset="0"/>
                  <a:cs typeface="Times New Roman" panose="02020603050405020304" pitchFamily="18" charset="0"/>
                </a:rPr>
                <a:t> S271 </a:t>
              </a:r>
              <a:r>
                <a:rPr lang="ru-RU" sz="1400" b="1" dirty="0">
                  <a:latin typeface="Times New Roman" panose="02020603050405020304" pitchFamily="18" charset="0"/>
                  <a:cs typeface="Times New Roman" panose="02020603050405020304" pitchFamily="18" charset="0"/>
                </a:rPr>
                <a:t>как </a:t>
              </a:r>
              <a:r>
                <a:rPr lang="en-US" sz="1400" b="1" dirty="0">
                  <a:latin typeface="Times New Roman" panose="02020603050405020304" pitchFamily="18" charset="0"/>
                  <a:cs typeface="Times New Roman" panose="02020603050405020304" pitchFamily="18" charset="0"/>
                </a:rPr>
                <a:t>D</a:t>
              </a:r>
              <a:r>
                <a:rPr lang="ru-RU" sz="1400" b="1" dirty="0">
                  <a:latin typeface="Times New Roman" panose="02020603050405020304" pitchFamily="18" charset="0"/>
                  <a:cs typeface="Times New Roman" panose="02020603050405020304" pitchFamily="18" charset="0"/>
                </a:rPr>
                <a:t>), совпадающие с полной реализацией правильного распознавания сигналов как </a:t>
              </a:r>
              <a:r>
                <a:rPr lang="en-US" sz="1400" b="1" dirty="0">
                  <a:latin typeface="Times New Roman" panose="02020603050405020304" pitchFamily="18" charset="0"/>
                  <a:cs typeface="Times New Roman" panose="02020603050405020304" pitchFamily="18" charset="0"/>
                </a:rPr>
                <a:t>S. </a:t>
              </a:r>
              <a:endParaRPr lang="ru-RU" sz="1400" b="1" dirty="0">
                <a:latin typeface="Times New Roman" panose="02020603050405020304" pitchFamily="18" charset="0"/>
                <a:cs typeface="Times New Roman" panose="02020603050405020304" pitchFamily="18" charset="0"/>
              </a:endParaRPr>
            </a:p>
            <a:p>
              <a:pPr>
                <a:lnSpc>
                  <a:spcPts val="1500"/>
                </a:lnSpc>
              </a:pPr>
              <a:r>
                <a:rPr lang="ru-RU" b="1" dirty="0">
                  <a:solidFill>
                    <a:srgbClr val="FF0000"/>
                  </a:solidFill>
                  <a:latin typeface="Times New Roman" panose="02020603050405020304" pitchFamily="18" charset="0"/>
                  <a:cs typeface="Times New Roman" panose="02020603050405020304" pitchFamily="18" charset="0"/>
                </a:rPr>
                <a:t>в</a:t>
              </a:r>
              <a:r>
                <a:rPr lang="ru-RU" sz="1400" b="1" dirty="0">
                  <a:latin typeface="Times New Roman" panose="02020603050405020304" pitchFamily="18" charset="0"/>
                  <a:cs typeface="Times New Roman" panose="02020603050405020304" pitchFamily="18" charset="0"/>
                </a:rPr>
                <a:t> — одновременное нажатие двух кнопок, распознавание сигнала</a:t>
              </a:r>
              <a:r>
                <a:rPr lang="en-US" sz="1400" b="1" dirty="0">
                  <a:latin typeface="Times New Roman" panose="02020603050405020304" pitchFamily="18" charset="0"/>
                  <a:cs typeface="Times New Roman" panose="02020603050405020304" pitchFamily="18" charset="0"/>
                </a:rPr>
                <a:t> S272</a:t>
              </a:r>
              <a:r>
                <a:rPr lang="ru-RU" sz="1400" b="1" dirty="0">
                  <a:latin typeface="Times New Roman" panose="02020603050405020304" pitchFamily="18" charset="0"/>
                  <a:cs typeface="Times New Roman" panose="02020603050405020304" pitchFamily="18" charset="0"/>
                </a:rPr>
                <a:t> одновременно как </a:t>
              </a:r>
              <a:r>
                <a:rPr lang="en-US" sz="1400" b="1" dirty="0">
                  <a:latin typeface="Times New Roman" panose="02020603050405020304" pitchFamily="18" charset="0"/>
                  <a:cs typeface="Times New Roman" panose="02020603050405020304" pitchFamily="18" charset="0"/>
                </a:rPr>
                <a:t>S </a:t>
              </a:r>
              <a:r>
                <a:rPr lang="ru-RU" sz="1400" b="1" dirty="0">
                  <a:latin typeface="Times New Roman" panose="02020603050405020304" pitchFamily="18" charset="0"/>
                  <a:cs typeface="Times New Roman" panose="02020603050405020304" pitchFamily="18" charset="0"/>
                </a:rPr>
                <a:t>и как</a:t>
              </a:r>
              <a:r>
                <a:rPr lang="en-US" sz="1400" b="1" dirty="0">
                  <a:latin typeface="Times New Roman" panose="02020603050405020304" pitchFamily="18" charset="0"/>
                  <a:cs typeface="Times New Roman" panose="02020603050405020304" pitchFamily="18" charset="0"/>
                </a:rPr>
                <a:t> D</a:t>
              </a:r>
              <a:r>
                <a:rPr lang="ru-RU" sz="1400" b="1"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F94B5349-B820-463E-BC72-B4C38F0BBAE4}"/>
                </a:ext>
              </a:extLst>
            </p:cNvPr>
            <p:cNvSpPr txBox="1"/>
            <p:nvPr/>
          </p:nvSpPr>
          <p:spPr>
            <a:xfrm>
              <a:off x="-12576" y="6064889"/>
              <a:ext cx="6240759" cy="669414"/>
            </a:xfrm>
            <a:prstGeom prst="rect">
              <a:avLst/>
            </a:prstGeom>
            <a:noFill/>
          </p:spPr>
          <p:txBody>
            <a:bodyPr wrap="square" rtlCol="0">
              <a:spAutoFit/>
            </a:bodyPr>
            <a:lstStyle/>
            <a:p>
              <a:pPr>
                <a:lnSpc>
                  <a:spcPts val="1500"/>
                </a:lnSpc>
              </a:pPr>
              <a:r>
                <a:rPr lang="ru-RU" sz="1400" b="1" dirty="0">
                  <a:latin typeface="Times New Roman" panose="02020603050405020304" pitchFamily="18" charset="0"/>
                  <a:cs typeface="Times New Roman" panose="02020603050405020304" pitchFamily="18" charset="0"/>
                </a:rPr>
                <a:t>Стрелка указывает начало повышения уровня ЭМГ-активности </a:t>
              </a:r>
            </a:p>
            <a:p>
              <a:pPr>
                <a:lnSpc>
                  <a:spcPts val="1500"/>
                </a:lnSpc>
              </a:pPr>
              <a:r>
                <a:rPr lang="ru-RU" sz="1400" b="1" dirty="0">
                  <a:latin typeface="Times New Roman" panose="02020603050405020304" pitchFamily="18" charset="0"/>
                  <a:cs typeface="Times New Roman" panose="02020603050405020304" pitchFamily="18" charset="0"/>
                </a:rPr>
                <a:t>в </a:t>
              </a:r>
              <a:r>
                <a:rPr lang="ru-RU" sz="1400" b="1" i="1" dirty="0" err="1">
                  <a:latin typeface="Times New Roman" panose="02020603050405020304" pitchFamily="18" charset="0"/>
                  <a:cs typeface="Times New Roman" panose="02020603050405020304" pitchFamily="18" charset="0"/>
                </a:rPr>
                <a:t>mm</a:t>
              </a:r>
              <a:r>
                <a:rPr lang="ru-RU" sz="1400" b="1" dirty="0">
                  <a:latin typeface="Times New Roman" panose="02020603050405020304" pitchFamily="18" charset="0"/>
                  <a:cs typeface="Times New Roman" panose="02020603050405020304" pitchFamily="18" charset="0"/>
                </a:rPr>
                <a:t>. </a:t>
              </a:r>
              <a:r>
                <a:rPr lang="ru-RU" sz="1400" b="1" i="1" dirty="0" err="1">
                  <a:latin typeface="Times New Roman" panose="02020603050405020304" pitchFamily="18" charset="0"/>
                  <a:cs typeface="Times New Roman" panose="02020603050405020304" pitchFamily="18" charset="0"/>
                </a:rPr>
                <a:t>thenar</a:t>
              </a:r>
              <a:r>
                <a:rPr lang="ru-RU" sz="1400" b="1" i="1"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правой руки, предшествующее ошибочному распознаванию сигнала S100 как </a:t>
              </a:r>
              <a:r>
                <a:rPr lang="en-US" sz="1400" b="1" dirty="0">
                  <a:latin typeface="Times New Roman" panose="02020603050405020304" pitchFamily="18" charset="0"/>
                  <a:cs typeface="Times New Roman" panose="02020603050405020304" pitchFamily="18" charset="0"/>
                </a:rPr>
                <a:t>D</a:t>
              </a:r>
              <a:r>
                <a:rPr lang="ru-RU" sz="1400" b="1"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7341163F-299E-4D0C-8549-746B8D01FC21}"/>
                </a:ext>
              </a:extLst>
            </p:cNvPr>
            <p:cNvSpPr txBox="1"/>
            <p:nvPr/>
          </p:nvSpPr>
          <p:spPr>
            <a:xfrm>
              <a:off x="35761" y="3637022"/>
              <a:ext cx="6192422" cy="1246495"/>
            </a:xfrm>
            <a:prstGeom prst="rect">
              <a:avLst/>
            </a:prstGeom>
            <a:noFill/>
          </p:spPr>
          <p:txBody>
            <a:bodyPr wrap="square" rtlCol="0">
              <a:spAutoFit/>
            </a:bodyPr>
            <a:lstStyle/>
            <a:p>
              <a:pPr>
                <a:lnSpc>
                  <a:spcPts val="1500"/>
                </a:lnSpc>
              </a:pPr>
              <a:r>
                <a:rPr lang="ru-RU" b="1" dirty="0">
                  <a:solidFill>
                    <a:srgbClr val="FF0000"/>
                  </a:solidFill>
                  <a:latin typeface="Times New Roman" panose="02020603050405020304" pitchFamily="18" charset="0"/>
                  <a:cs typeface="Times New Roman" panose="02020603050405020304" pitchFamily="18" charset="0"/>
                </a:rPr>
                <a:t>а</a:t>
              </a:r>
              <a:r>
                <a:rPr lang="ru-RU" sz="1400" b="1" dirty="0">
                  <a:latin typeface="Times New Roman" panose="02020603050405020304" pitchFamily="18" charset="0"/>
                  <a:cs typeface="Times New Roman" panose="02020603050405020304" pitchFamily="18" charset="0"/>
                </a:rPr>
                <a:t> — ЭМГ-</a:t>
              </a:r>
              <a:r>
                <a:rPr lang="ru-RU" sz="1400" b="1" dirty="0" err="1">
                  <a:latin typeface="Times New Roman" panose="02020603050405020304" pitchFamily="18" charset="0"/>
                  <a:cs typeface="Times New Roman" panose="02020603050405020304" pitchFamily="18" charset="0"/>
                </a:rPr>
                <a:t>активациии</a:t>
              </a:r>
              <a:r>
                <a:rPr lang="ru-RU" sz="1400" b="1" dirty="0">
                  <a:latin typeface="Times New Roman" panose="02020603050405020304" pitchFamily="18" charset="0"/>
                  <a:cs typeface="Times New Roman" panose="02020603050405020304" pitchFamily="18" charset="0"/>
                </a:rPr>
                <a:t> </a:t>
              </a:r>
              <a:r>
                <a:rPr lang="ru-RU" sz="1400" b="1" i="1" dirty="0" err="1">
                  <a:latin typeface="Times New Roman" panose="02020603050405020304" pitchFamily="18" charset="0"/>
                  <a:cs typeface="Times New Roman" panose="02020603050405020304" pitchFamily="18" charset="0"/>
                </a:rPr>
                <a:t>mm</a:t>
              </a:r>
              <a:r>
                <a:rPr lang="ru-RU" sz="1400" b="1" dirty="0">
                  <a:latin typeface="Times New Roman" panose="02020603050405020304" pitchFamily="18" charset="0"/>
                  <a:cs typeface="Times New Roman" panose="02020603050405020304" pitchFamily="18" charset="0"/>
                </a:rPr>
                <a:t>. </a:t>
              </a:r>
              <a:r>
                <a:rPr lang="en-US" sz="1400" b="1" i="1" dirty="0">
                  <a:latin typeface="Times New Roman" panose="02020603050405020304" pitchFamily="18" charset="0"/>
                  <a:cs typeface="Times New Roman" panose="02020603050405020304" pitchFamily="18" charset="0"/>
                </a:rPr>
                <a:t>t</a:t>
              </a:r>
              <a:r>
                <a:rPr lang="ru-RU" sz="1400" b="1" i="1" dirty="0" err="1">
                  <a:latin typeface="Times New Roman" panose="02020603050405020304" pitchFamily="18" charset="0"/>
                  <a:cs typeface="Times New Roman" panose="02020603050405020304" pitchFamily="18" charset="0"/>
                </a:rPr>
                <a:t>henar</a:t>
              </a:r>
              <a:r>
                <a:rPr lang="ru-RU" sz="1400" b="1" dirty="0">
                  <a:latin typeface="Times New Roman" panose="02020603050405020304" pitchFamily="18" charset="0"/>
                  <a:cs typeface="Times New Roman" panose="02020603050405020304" pitchFamily="18" charset="0"/>
                </a:rPr>
                <a:t> левой руки (неполная реализация </a:t>
              </a:r>
            </a:p>
            <a:p>
              <a:pPr>
                <a:lnSpc>
                  <a:spcPts val="1500"/>
                </a:lnSpc>
              </a:pPr>
              <a:r>
                <a:rPr lang="ru-RU" sz="1400" b="1" dirty="0">
                  <a:latin typeface="Times New Roman" panose="02020603050405020304" pitchFamily="18" charset="0"/>
                  <a:cs typeface="Times New Roman" panose="02020603050405020304" pitchFamily="18" charset="0"/>
                </a:rPr>
                <a:t>распознавания сигнала </a:t>
              </a:r>
              <a:r>
                <a:rPr lang="en-US" sz="1400" b="1" dirty="0">
                  <a:latin typeface="Times New Roman" panose="02020603050405020304" pitchFamily="18" charset="0"/>
                  <a:cs typeface="Times New Roman" panose="02020603050405020304" pitchFamily="18" charset="0"/>
                </a:rPr>
                <a:t>D242</a:t>
              </a:r>
              <a:r>
                <a:rPr lang="ru-RU" sz="1400" b="1" dirty="0">
                  <a:latin typeface="Times New Roman" panose="02020603050405020304" pitchFamily="18" charset="0"/>
                  <a:cs typeface="Times New Roman" panose="02020603050405020304" pitchFamily="18" charset="0"/>
                </a:rPr>
                <a:t> как </a:t>
              </a:r>
              <a:r>
                <a:rPr lang="en-US" sz="1400" b="1" dirty="0">
                  <a:latin typeface="Times New Roman" panose="02020603050405020304" pitchFamily="18" charset="0"/>
                  <a:cs typeface="Times New Roman" panose="02020603050405020304" pitchFamily="18" charset="0"/>
                </a:rPr>
                <a:t>S</a:t>
              </a:r>
              <a:r>
                <a:rPr lang="ru-RU" sz="1400" b="1" dirty="0">
                  <a:latin typeface="Times New Roman" panose="02020603050405020304" pitchFamily="18" charset="0"/>
                  <a:cs typeface="Times New Roman" panose="02020603050405020304" pitchFamily="18" charset="0"/>
                </a:rPr>
                <a:t>), совпадающая с полной реализацией правильного распознавания этого сигнала как </a:t>
              </a:r>
              <a:r>
                <a:rPr lang="en-US" sz="1400" b="1" dirty="0">
                  <a:latin typeface="Times New Roman" panose="02020603050405020304" pitchFamily="18" charset="0"/>
                  <a:cs typeface="Times New Roman" panose="02020603050405020304" pitchFamily="18" charset="0"/>
                </a:rPr>
                <a:t>D</a:t>
              </a:r>
              <a:r>
                <a:rPr lang="ru-RU" sz="1400" b="1" dirty="0">
                  <a:latin typeface="Times New Roman" panose="02020603050405020304" pitchFamily="18" charset="0"/>
                  <a:cs typeface="Times New Roman" panose="02020603050405020304" pitchFamily="18" charset="0"/>
                </a:rPr>
                <a:t>; </a:t>
              </a:r>
              <a:endParaRPr lang="en-US" sz="1400" b="1" dirty="0">
                <a:latin typeface="Times New Roman" panose="02020603050405020304" pitchFamily="18" charset="0"/>
                <a:cs typeface="Times New Roman" panose="02020603050405020304" pitchFamily="18" charset="0"/>
              </a:endParaRPr>
            </a:p>
            <a:p>
              <a:pPr>
                <a:lnSpc>
                  <a:spcPts val="1500"/>
                </a:lnSpc>
              </a:pPr>
              <a:r>
                <a:rPr lang="ru-RU" b="1" dirty="0">
                  <a:solidFill>
                    <a:srgbClr val="FF0000"/>
                  </a:solidFill>
                  <a:latin typeface="Times New Roman" panose="02020603050405020304" pitchFamily="18" charset="0"/>
                  <a:cs typeface="Times New Roman" panose="02020603050405020304" pitchFamily="18" charset="0"/>
                </a:rPr>
                <a:t>б</a:t>
              </a:r>
              <a:r>
                <a:rPr lang="ru-RU" sz="1400" b="1" dirty="0">
                  <a:latin typeface="Times New Roman" panose="02020603050405020304" pitchFamily="18" charset="0"/>
                  <a:cs typeface="Times New Roman" panose="02020603050405020304" pitchFamily="18" charset="0"/>
                </a:rPr>
                <a:t> — (неполная реализация распознавания сигнала </a:t>
              </a:r>
              <a:r>
                <a:rPr lang="en-US" sz="1400" b="1" dirty="0">
                  <a:latin typeface="Times New Roman" panose="02020603050405020304" pitchFamily="18" charset="0"/>
                  <a:cs typeface="Times New Roman" panose="02020603050405020304" pitchFamily="18" charset="0"/>
                </a:rPr>
                <a:t>S24</a:t>
              </a:r>
              <a:r>
                <a:rPr lang="ru-RU" sz="1400" b="1" dirty="0">
                  <a:latin typeface="Times New Roman" panose="02020603050405020304" pitchFamily="18" charset="0"/>
                  <a:cs typeface="Times New Roman" panose="02020603050405020304" pitchFamily="18" charset="0"/>
                </a:rPr>
                <a:t>3 как </a:t>
              </a:r>
              <a:r>
                <a:rPr lang="en-US" sz="1400" b="1" dirty="0">
                  <a:latin typeface="Times New Roman" panose="02020603050405020304" pitchFamily="18" charset="0"/>
                  <a:cs typeface="Times New Roman" panose="02020603050405020304" pitchFamily="18" charset="0"/>
                </a:rPr>
                <a:t>D</a:t>
              </a:r>
              <a:r>
                <a:rPr lang="ru-RU" sz="1400" b="1" dirty="0">
                  <a:latin typeface="Times New Roman" panose="02020603050405020304" pitchFamily="18" charset="0"/>
                  <a:cs typeface="Times New Roman" panose="02020603050405020304" pitchFamily="18" charset="0"/>
                </a:rPr>
                <a:t>), совпадающая с полной реализацией правильного распознавания этого сигнала как </a:t>
              </a:r>
              <a:r>
                <a:rPr lang="en-US" sz="1400" b="1" dirty="0">
                  <a:latin typeface="Times New Roman" panose="02020603050405020304" pitchFamily="18" charset="0"/>
                  <a:cs typeface="Times New Roman" panose="02020603050405020304" pitchFamily="18" charset="0"/>
                </a:rPr>
                <a:t>D</a:t>
              </a:r>
              <a:r>
                <a:rPr lang="ru-RU" sz="1400" b="1" dirty="0">
                  <a:latin typeface="Times New Roman" panose="02020603050405020304" pitchFamily="18" charset="0"/>
                  <a:cs typeface="Times New Roman" panose="02020603050405020304" pitchFamily="18" charset="0"/>
                </a:rPr>
                <a:t>.</a:t>
              </a:r>
            </a:p>
          </p:txBody>
        </p:sp>
        <p:grpSp>
          <p:nvGrpSpPr>
            <p:cNvPr id="18" name="Группа 17">
              <a:extLst>
                <a:ext uri="{FF2B5EF4-FFF2-40B4-BE49-F238E27FC236}">
                  <a16:creationId xmlns:a16="http://schemas.microsoft.com/office/drawing/2014/main" id="{3E3B2692-BC05-4B4D-9A8C-D8DB1F689A07}"/>
                </a:ext>
              </a:extLst>
            </p:cNvPr>
            <p:cNvGrpSpPr/>
            <p:nvPr/>
          </p:nvGrpSpPr>
          <p:grpSpPr>
            <a:xfrm>
              <a:off x="42050" y="32128"/>
              <a:ext cx="6114126" cy="1424659"/>
              <a:chOff x="0" y="116632"/>
              <a:chExt cx="5748064" cy="1424659"/>
            </a:xfrm>
          </p:grpSpPr>
          <p:pic>
            <p:nvPicPr>
              <p:cNvPr id="3" name="Рисунок 2">
                <a:extLst>
                  <a:ext uri="{FF2B5EF4-FFF2-40B4-BE49-F238E27FC236}">
                    <a16:creationId xmlns:a16="http://schemas.microsoft.com/office/drawing/2014/main" id="{837531B7-55B3-4F67-B00F-65FFE6E82E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6632"/>
                <a:ext cx="5748064" cy="1272596"/>
              </a:xfrm>
              <a:prstGeom prst="rect">
                <a:avLst/>
              </a:prstGeom>
            </p:spPr>
          </p:pic>
          <p:sp>
            <p:nvSpPr>
              <p:cNvPr id="12" name="TextBox 11">
                <a:extLst>
                  <a:ext uri="{FF2B5EF4-FFF2-40B4-BE49-F238E27FC236}">
                    <a16:creationId xmlns:a16="http://schemas.microsoft.com/office/drawing/2014/main" id="{EEC3A84F-9565-4A7F-8EF9-3B473B634942}"/>
                  </a:ext>
                </a:extLst>
              </p:cNvPr>
              <p:cNvSpPr txBox="1"/>
              <p:nvPr/>
            </p:nvSpPr>
            <p:spPr>
              <a:xfrm>
                <a:off x="1551222" y="1141181"/>
                <a:ext cx="292666" cy="400110"/>
              </a:xfrm>
              <a:prstGeom prst="rect">
                <a:avLst/>
              </a:prstGeom>
              <a:noFill/>
            </p:spPr>
            <p:txBody>
              <a:bodyPr wrap="none" rtlCol="0">
                <a:spAutoFit/>
              </a:bodyPr>
              <a:lstStyle/>
              <a:p>
                <a:r>
                  <a:rPr lang="ru-RU" sz="2000" b="1" dirty="0">
                    <a:solidFill>
                      <a:srgbClr val="FF0000"/>
                    </a:solidFill>
                  </a:rPr>
                  <a:t>а</a:t>
                </a:r>
              </a:p>
            </p:txBody>
          </p:sp>
          <p:sp>
            <p:nvSpPr>
              <p:cNvPr id="13" name="TextBox 12">
                <a:extLst>
                  <a:ext uri="{FF2B5EF4-FFF2-40B4-BE49-F238E27FC236}">
                    <a16:creationId xmlns:a16="http://schemas.microsoft.com/office/drawing/2014/main" id="{966BCD21-EC3B-4C1D-B178-F3761B4C0441}"/>
                  </a:ext>
                </a:extLst>
              </p:cNvPr>
              <p:cNvSpPr txBox="1"/>
              <p:nvPr/>
            </p:nvSpPr>
            <p:spPr>
              <a:xfrm>
                <a:off x="2785181" y="1127276"/>
                <a:ext cx="301708" cy="400110"/>
              </a:xfrm>
              <a:prstGeom prst="rect">
                <a:avLst/>
              </a:prstGeom>
              <a:noFill/>
            </p:spPr>
            <p:txBody>
              <a:bodyPr wrap="none" rtlCol="0">
                <a:spAutoFit/>
              </a:bodyPr>
              <a:lstStyle/>
              <a:p>
                <a:r>
                  <a:rPr lang="ru-RU" sz="2000" b="1" dirty="0">
                    <a:solidFill>
                      <a:srgbClr val="FF0000"/>
                    </a:solidFill>
                  </a:rPr>
                  <a:t>б</a:t>
                </a:r>
              </a:p>
            </p:txBody>
          </p:sp>
          <p:sp>
            <p:nvSpPr>
              <p:cNvPr id="14" name="TextBox 13">
                <a:extLst>
                  <a:ext uri="{FF2B5EF4-FFF2-40B4-BE49-F238E27FC236}">
                    <a16:creationId xmlns:a16="http://schemas.microsoft.com/office/drawing/2014/main" id="{1E7CC89A-427C-4B70-83C1-D7A37D947332}"/>
                  </a:ext>
                </a:extLst>
              </p:cNvPr>
              <p:cNvSpPr txBox="1"/>
              <p:nvPr/>
            </p:nvSpPr>
            <p:spPr>
              <a:xfrm>
                <a:off x="4115779" y="1119897"/>
                <a:ext cx="292666" cy="400110"/>
              </a:xfrm>
              <a:prstGeom prst="rect">
                <a:avLst/>
              </a:prstGeom>
              <a:noFill/>
            </p:spPr>
            <p:txBody>
              <a:bodyPr wrap="none" rtlCol="0">
                <a:spAutoFit/>
              </a:bodyPr>
              <a:lstStyle/>
              <a:p>
                <a:r>
                  <a:rPr lang="ru-RU" sz="2000" b="1" dirty="0">
                    <a:solidFill>
                      <a:srgbClr val="FF0000"/>
                    </a:solidFill>
                  </a:rPr>
                  <a:t>в</a:t>
                </a:r>
              </a:p>
            </p:txBody>
          </p:sp>
        </p:grpSp>
        <p:grpSp>
          <p:nvGrpSpPr>
            <p:cNvPr id="17" name="Группа 16">
              <a:extLst>
                <a:ext uri="{FF2B5EF4-FFF2-40B4-BE49-F238E27FC236}">
                  <a16:creationId xmlns:a16="http://schemas.microsoft.com/office/drawing/2014/main" id="{34044CC8-39CD-43BE-87C0-9411DA739F61}"/>
                </a:ext>
              </a:extLst>
            </p:cNvPr>
            <p:cNvGrpSpPr/>
            <p:nvPr/>
          </p:nvGrpSpPr>
          <p:grpSpPr>
            <a:xfrm>
              <a:off x="54950" y="2481336"/>
              <a:ext cx="6114126" cy="1299360"/>
              <a:chOff x="29901" y="2265737"/>
              <a:chExt cx="5760640" cy="1299360"/>
            </a:xfrm>
          </p:grpSpPr>
          <p:pic>
            <p:nvPicPr>
              <p:cNvPr id="7" name="Рисунок 6">
                <a:extLst>
                  <a:ext uri="{FF2B5EF4-FFF2-40B4-BE49-F238E27FC236}">
                    <a16:creationId xmlns:a16="http://schemas.microsoft.com/office/drawing/2014/main" id="{F8281626-42DD-4A88-ABC5-296CEB53D9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01" y="2265737"/>
                <a:ext cx="5760640" cy="1214960"/>
              </a:xfrm>
              <a:prstGeom prst="rect">
                <a:avLst/>
              </a:prstGeom>
            </p:spPr>
          </p:pic>
          <p:sp>
            <p:nvSpPr>
              <p:cNvPr id="15" name="TextBox 14">
                <a:extLst>
                  <a:ext uri="{FF2B5EF4-FFF2-40B4-BE49-F238E27FC236}">
                    <a16:creationId xmlns:a16="http://schemas.microsoft.com/office/drawing/2014/main" id="{A466D442-040B-4949-821C-D015BE6B75A4}"/>
                  </a:ext>
                </a:extLst>
              </p:cNvPr>
              <p:cNvSpPr txBox="1"/>
              <p:nvPr/>
            </p:nvSpPr>
            <p:spPr>
              <a:xfrm>
                <a:off x="1979712" y="2356833"/>
                <a:ext cx="291404" cy="400110"/>
              </a:xfrm>
              <a:prstGeom prst="rect">
                <a:avLst/>
              </a:prstGeom>
              <a:noFill/>
            </p:spPr>
            <p:txBody>
              <a:bodyPr wrap="none" rtlCol="0">
                <a:spAutoFit/>
              </a:bodyPr>
              <a:lstStyle/>
              <a:p>
                <a:r>
                  <a:rPr lang="ru-RU" sz="2000" b="1" dirty="0">
                    <a:solidFill>
                      <a:srgbClr val="FF0000"/>
                    </a:solidFill>
                  </a:rPr>
                  <a:t>а</a:t>
                </a:r>
              </a:p>
            </p:txBody>
          </p:sp>
          <p:sp>
            <p:nvSpPr>
              <p:cNvPr id="16" name="TextBox 15">
                <a:extLst>
                  <a:ext uri="{FF2B5EF4-FFF2-40B4-BE49-F238E27FC236}">
                    <a16:creationId xmlns:a16="http://schemas.microsoft.com/office/drawing/2014/main" id="{16B58DDF-DD96-4E20-B294-F2F165E0D41B}"/>
                  </a:ext>
                </a:extLst>
              </p:cNvPr>
              <p:cNvSpPr txBox="1"/>
              <p:nvPr/>
            </p:nvSpPr>
            <p:spPr>
              <a:xfrm>
                <a:off x="3544413" y="3164987"/>
                <a:ext cx="300407" cy="400110"/>
              </a:xfrm>
              <a:prstGeom prst="rect">
                <a:avLst/>
              </a:prstGeom>
              <a:noFill/>
            </p:spPr>
            <p:txBody>
              <a:bodyPr wrap="none" rtlCol="0">
                <a:spAutoFit/>
              </a:bodyPr>
              <a:lstStyle/>
              <a:p>
                <a:r>
                  <a:rPr lang="ru-RU" sz="2000" b="1" dirty="0">
                    <a:solidFill>
                      <a:srgbClr val="FF0000"/>
                    </a:solidFill>
                  </a:rPr>
                  <a:t>б</a:t>
                </a:r>
              </a:p>
            </p:txBody>
          </p:sp>
        </p:grpSp>
      </p:grpSp>
    </p:spTree>
    <p:extLst>
      <p:ext uri="{BB962C8B-B14F-4D97-AF65-F5344CB8AC3E}">
        <p14:creationId xmlns:p14="http://schemas.microsoft.com/office/powerpoint/2010/main" val="3142715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a:extLst>
              <a:ext uri="{FF2B5EF4-FFF2-40B4-BE49-F238E27FC236}">
                <a16:creationId xmlns:a16="http://schemas.microsoft.com/office/drawing/2014/main" id="{92158551-1260-46B7-BBEC-D1BCE123F9AD}"/>
              </a:ext>
            </a:extLst>
          </p:cNvPr>
          <p:cNvGrpSpPr/>
          <p:nvPr/>
        </p:nvGrpSpPr>
        <p:grpSpPr>
          <a:xfrm>
            <a:off x="17748" y="262243"/>
            <a:ext cx="9108504" cy="6595757"/>
            <a:chOff x="17748" y="262243"/>
            <a:chExt cx="9108504" cy="6595757"/>
          </a:xfrm>
        </p:grpSpPr>
        <p:pic>
          <p:nvPicPr>
            <p:cNvPr id="3" name="Рисунок 2">
              <a:extLst>
                <a:ext uri="{FF2B5EF4-FFF2-40B4-BE49-F238E27FC236}">
                  <a16:creationId xmlns:a16="http://schemas.microsoft.com/office/drawing/2014/main" id="{576D1AF1-2414-4CA8-A861-B193B473C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90" y="262243"/>
              <a:ext cx="3298411" cy="2518685"/>
            </a:xfrm>
            <a:prstGeom prst="rect">
              <a:avLst/>
            </a:prstGeom>
          </p:spPr>
        </p:pic>
        <p:sp>
          <p:nvSpPr>
            <p:cNvPr id="4" name="TextBox 3">
              <a:extLst>
                <a:ext uri="{FF2B5EF4-FFF2-40B4-BE49-F238E27FC236}">
                  <a16:creationId xmlns:a16="http://schemas.microsoft.com/office/drawing/2014/main" id="{7A3BE855-2B20-42CB-A6FF-04E13CB0BA52}"/>
                </a:ext>
              </a:extLst>
            </p:cNvPr>
            <p:cNvSpPr txBox="1"/>
            <p:nvPr/>
          </p:nvSpPr>
          <p:spPr>
            <a:xfrm>
              <a:off x="3563888" y="262243"/>
              <a:ext cx="5473122" cy="2716128"/>
            </a:xfrm>
            <a:prstGeom prst="rect">
              <a:avLst/>
            </a:prstGeom>
            <a:noFill/>
          </p:spPr>
          <p:txBody>
            <a:bodyPr wrap="square" rtlCol="0">
              <a:spAutoFit/>
            </a:bodyPr>
            <a:lstStyle/>
            <a:p>
              <a:pPr>
                <a:lnSpc>
                  <a:spcPts val="1500"/>
                </a:lnSpc>
              </a:pPr>
              <a:r>
                <a:rPr lang="ru-RU" b="1" dirty="0">
                  <a:solidFill>
                    <a:srgbClr val="00B0F0"/>
                  </a:solidFill>
                </a:rPr>
                <a:t>Изменение уровня актуализации компонентов ПС, лежащих в основе альтернативных актов распознавания сигналов в сериях</a:t>
              </a:r>
            </a:p>
            <a:p>
              <a:pPr>
                <a:lnSpc>
                  <a:spcPts val="1500"/>
                </a:lnSpc>
              </a:pPr>
              <a:r>
                <a:rPr lang="ru-RU" b="1" dirty="0">
                  <a:solidFill>
                    <a:srgbClr val="00B0F0"/>
                  </a:solidFill>
                </a:rPr>
                <a:t>предъявления сигналов S и D. </a:t>
              </a:r>
              <a:endParaRPr lang="en-US" b="1" dirty="0">
                <a:solidFill>
                  <a:srgbClr val="00B0F0"/>
                </a:solidFill>
              </a:endParaRPr>
            </a:p>
            <a:p>
              <a:endParaRPr lang="en-US" sz="800" dirty="0"/>
            </a:p>
            <a:p>
              <a:pPr>
                <a:lnSpc>
                  <a:spcPts val="1500"/>
                </a:lnSpc>
              </a:pPr>
              <a:r>
                <a:rPr lang="ru-RU" sz="1600" b="1" dirty="0">
                  <a:latin typeface="Times New Roman" panose="02020603050405020304" pitchFamily="18" charset="0"/>
                  <a:cs typeface="Times New Roman" panose="02020603050405020304" pitchFamily="18" charset="0"/>
                </a:rPr>
                <a:t>А — серия предъявления</a:t>
              </a:r>
              <a:r>
                <a:rPr lang="en-US" sz="1600" b="1" dirty="0">
                  <a:latin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cs typeface="Times New Roman" panose="02020603050405020304" pitchFamily="18" charset="0"/>
                </a:rPr>
                <a:t>сигналов «стандарт» (S), </a:t>
              </a:r>
              <a:endParaRPr lang="en-US" sz="1600" b="1" dirty="0">
                <a:latin typeface="Times New Roman" panose="02020603050405020304" pitchFamily="18" charset="0"/>
                <a:cs typeface="Times New Roman" panose="02020603050405020304" pitchFamily="18" charset="0"/>
              </a:endParaRPr>
            </a:p>
            <a:p>
              <a:pPr>
                <a:lnSpc>
                  <a:spcPts val="1500"/>
                </a:lnSpc>
              </a:pPr>
              <a:r>
                <a:rPr lang="ru-RU" sz="1600" b="1" dirty="0">
                  <a:latin typeface="Times New Roman" panose="02020603050405020304" pitchFamily="18" charset="0"/>
                  <a:cs typeface="Times New Roman" panose="02020603050405020304" pitchFamily="18" charset="0"/>
                </a:rPr>
                <a:t>Б —</a:t>
              </a:r>
              <a:r>
                <a:rPr lang="en-US" sz="1600" b="1" dirty="0">
                  <a:latin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cs typeface="Times New Roman" panose="02020603050405020304" pitchFamily="18" charset="0"/>
                </a:rPr>
                <a:t>серия предъявления сигналов «</a:t>
              </a:r>
              <a:r>
                <a:rPr lang="ru-RU" sz="1600" b="1" dirty="0" err="1">
                  <a:latin typeface="Times New Roman" panose="02020603050405020304" pitchFamily="18" charset="0"/>
                  <a:cs typeface="Times New Roman" panose="02020603050405020304" pitchFamily="18" charset="0"/>
                </a:rPr>
                <a:t>девиант</a:t>
              </a:r>
              <a:r>
                <a:rPr lang="ru-RU" sz="1600" b="1" dirty="0">
                  <a:latin typeface="Times New Roman" panose="02020603050405020304" pitchFamily="18" charset="0"/>
                  <a:cs typeface="Times New Roman" panose="02020603050405020304" pitchFamily="18" charset="0"/>
                </a:rPr>
                <a:t>» (D). </a:t>
              </a:r>
            </a:p>
            <a:p>
              <a:pPr>
                <a:lnSpc>
                  <a:spcPts val="1500"/>
                </a:lnSpc>
              </a:pPr>
              <a:endParaRPr lang="ru-RU" sz="1600" b="1" dirty="0">
                <a:latin typeface="Times New Roman" panose="02020603050405020304" pitchFamily="18" charset="0"/>
                <a:cs typeface="Times New Roman" panose="02020603050405020304" pitchFamily="18" charset="0"/>
              </a:endParaRPr>
            </a:p>
            <a:p>
              <a:pPr>
                <a:lnSpc>
                  <a:spcPts val="1500"/>
                </a:lnSpc>
              </a:pPr>
              <a:r>
                <a:rPr lang="ru-RU" sz="1600" b="1" dirty="0">
                  <a:latin typeface="Times New Roman" panose="02020603050405020304" pitchFamily="18" charset="0"/>
                  <a:cs typeface="Times New Roman" panose="02020603050405020304" pitchFamily="18" charset="0"/>
                </a:rPr>
                <a:t>По оси абсцисс — позиция сигнала в серии предъявлений.</a:t>
              </a:r>
            </a:p>
            <a:p>
              <a:pPr>
                <a:lnSpc>
                  <a:spcPts val="1500"/>
                </a:lnSpc>
              </a:pPr>
              <a:r>
                <a:rPr lang="ru-RU" sz="1600" b="1" dirty="0">
                  <a:latin typeface="Times New Roman" panose="02020603050405020304" pitchFamily="18" charset="0"/>
                  <a:cs typeface="Times New Roman" panose="02020603050405020304" pitchFamily="18" charset="0"/>
                </a:rPr>
                <a:t>По оси ординат — оценка уровня актуализации. </a:t>
              </a:r>
            </a:p>
            <a:p>
              <a:pPr>
                <a:lnSpc>
                  <a:spcPts val="1500"/>
                </a:lnSpc>
              </a:pPr>
              <a:r>
                <a:rPr lang="ru-RU" sz="1600" b="1" dirty="0">
                  <a:latin typeface="Times New Roman" panose="02020603050405020304" pitchFamily="18" charset="0"/>
                  <a:cs typeface="Times New Roman" panose="02020603050405020304" pitchFamily="18" charset="0"/>
                </a:rPr>
                <a:t>Сплошная линия и темные кружки — актуализация S; </a:t>
              </a:r>
            </a:p>
            <a:p>
              <a:pPr>
                <a:lnSpc>
                  <a:spcPts val="1500"/>
                </a:lnSpc>
              </a:pPr>
              <a:r>
                <a:rPr lang="ru-RU" sz="1600" b="1" dirty="0">
                  <a:latin typeface="Times New Roman" panose="02020603050405020304" pitchFamily="18" charset="0"/>
                  <a:cs typeface="Times New Roman" panose="02020603050405020304" pitchFamily="18" charset="0"/>
                </a:rPr>
                <a:t>пунктирная линия и треугольники — актуализация D. </a:t>
              </a:r>
            </a:p>
            <a:p>
              <a:pPr>
                <a:lnSpc>
                  <a:spcPts val="1500"/>
                </a:lnSpc>
              </a:pPr>
              <a:endParaRPr lang="ru-RU" dirty="0"/>
            </a:p>
          </p:txBody>
        </p:sp>
        <p:sp>
          <p:nvSpPr>
            <p:cNvPr id="5" name="TextBox 4">
              <a:extLst>
                <a:ext uri="{FF2B5EF4-FFF2-40B4-BE49-F238E27FC236}">
                  <a16:creationId xmlns:a16="http://schemas.microsoft.com/office/drawing/2014/main" id="{10A723DF-4FFA-413A-A9BD-58C3FE834A64}"/>
                </a:ext>
              </a:extLst>
            </p:cNvPr>
            <p:cNvSpPr txBox="1"/>
            <p:nvPr/>
          </p:nvSpPr>
          <p:spPr>
            <a:xfrm>
              <a:off x="17748" y="2918460"/>
              <a:ext cx="9108504" cy="3939540"/>
            </a:xfrm>
            <a:prstGeom prst="rect">
              <a:avLst/>
            </a:prstGeom>
            <a:noFill/>
          </p:spPr>
          <p:txBody>
            <a:bodyPr wrap="square" rtlCol="0">
              <a:spAutoFit/>
            </a:bodyPr>
            <a:lstStyle/>
            <a:p>
              <a:pPr>
                <a:lnSpc>
                  <a:spcPts val="1500"/>
                </a:lnSpc>
              </a:pPr>
              <a:r>
                <a:rPr lang="ru-RU" sz="1400" b="1" dirty="0"/>
                <a:t>Модификация методики «</a:t>
              </a:r>
              <a:r>
                <a:rPr lang="en-US" sz="1400" b="1" i="1" dirty="0"/>
                <a:t>odd-ball paradigm</a:t>
              </a:r>
              <a:r>
                <a:rPr lang="ru-RU" sz="1400" b="1" dirty="0"/>
                <a:t>», использующая предъявление последовательности двух звуковых сигналов разной высоты с вероятностями 80% (</a:t>
              </a:r>
              <a:r>
                <a:rPr lang="en-US" sz="1400" b="1" dirty="0"/>
                <a:t>S)</a:t>
              </a:r>
              <a:r>
                <a:rPr lang="ru-RU" sz="1400" b="1" dirty="0"/>
                <a:t> и 20% (</a:t>
              </a:r>
              <a:r>
                <a:rPr lang="en-US" sz="1400" b="1" dirty="0"/>
                <a:t>D)</a:t>
              </a:r>
              <a:r>
                <a:rPr lang="ru-RU" sz="1400" b="1" dirty="0"/>
                <a:t>, предписывающая при распознавании </a:t>
              </a:r>
              <a:r>
                <a:rPr lang="en-US" sz="1400" b="1" dirty="0"/>
                <a:t>S</a:t>
              </a:r>
              <a:r>
                <a:rPr lang="ru-RU" sz="1400" b="1" dirty="0"/>
                <a:t> нажимать кнопку левой, а при распознавании </a:t>
              </a:r>
              <a:r>
                <a:rPr lang="en-US" sz="1400" b="1" dirty="0"/>
                <a:t>D</a:t>
              </a:r>
              <a:r>
                <a:rPr lang="ru-RU" sz="1400" b="1" dirty="0"/>
                <a:t> – правой рукой, организует поведение как две последовательности поведенческих актов двух типов (акты-</a:t>
              </a:r>
              <a:r>
                <a:rPr lang="en-US" sz="1400" b="1" dirty="0"/>
                <a:t>S </a:t>
              </a:r>
              <a:r>
                <a:rPr lang="ru-RU" sz="1400" b="1" dirty="0"/>
                <a:t>и акты</a:t>
              </a:r>
              <a:r>
                <a:rPr lang="en-US" sz="1400" b="1" dirty="0"/>
                <a:t>-D</a:t>
              </a:r>
              <a:r>
                <a:rPr lang="ru-RU" sz="1400" b="1" dirty="0"/>
                <a:t>); акты этих последовательностей находятся в отношении конкуренции, правильное выполнение инструкции исключает одновременную реализацию актов распознавания </a:t>
              </a:r>
              <a:r>
                <a:rPr lang="en-US" sz="1400" b="1" dirty="0"/>
                <a:t>S </a:t>
              </a:r>
              <a:r>
                <a:rPr lang="ru-RU" sz="1400" b="1" dirty="0"/>
                <a:t>и </a:t>
              </a:r>
              <a:r>
                <a:rPr lang="en-US" sz="1400" b="1" dirty="0"/>
                <a:t>D</a:t>
              </a:r>
              <a:r>
                <a:rPr lang="ru-RU" sz="1400" b="1" dirty="0"/>
                <a:t>. Использование левой руки для указания на распознавание </a:t>
              </a:r>
              <a:r>
                <a:rPr lang="en-US" sz="1400" b="1" dirty="0"/>
                <a:t>S</a:t>
              </a:r>
              <a:r>
                <a:rPr lang="ru-RU" sz="1400" b="1" dirty="0"/>
                <a:t>, а правой – распознавания </a:t>
              </a:r>
              <a:r>
                <a:rPr lang="en-US" sz="1400" b="1" dirty="0"/>
                <a:t>D</a:t>
              </a:r>
              <a:r>
                <a:rPr lang="ru-RU" sz="1400" b="1" dirty="0"/>
                <a:t> предполагает морфологическое разделение ФС, обеспечивающих поведенческие акты-</a:t>
              </a:r>
              <a:r>
                <a:rPr lang="en-US" sz="1400" b="1" dirty="0"/>
                <a:t>S </a:t>
              </a:r>
              <a:r>
                <a:rPr lang="ru-RU" sz="1400" b="1" dirty="0"/>
                <a:t>и акты</a:t>
              </a:r>
              <a:r>
                <a:rPr lang="en-US" sz="1400" b="1" dirty="0"/>
                <a:t>-D</a:t>
              </a:r>
              <a:r>
                <a:rPr lang="ru-RU" sz="1400" b="1" dirty="0"/>
                <a:t>.</a:t>
              </a:r>
            </a:p>
            <a:p>
              <a:pPr>
                <a:lnSpc>
                  <a:spcPts val="1500"/>
                </a:lnSpc>
              </a:pPr>
              <a:r>
                <a:rPr lang="ru-RU" sz="1400" b="1" dirty="0"/>
                <a:t>Перед началом основных серий участники исследования проходили подготовительные серии, в которых обучались правильно распознавать </a:t>
              </a:r>
              <a:r>
                <a:rPr lang="en-US" sz="1400" b="1" dirty="0"/>
                <a:t>S </a:t>
              </a:r>
              <a:r>
                <a:rPr lang="ru-RU" sz="1400" b="1" dirty="0"/>
                <a:t>и </a:t>
              </a:r>
              <a:r>
                <a:rPr lang="en-US" sz="1400" b="1" dirty="0"/>
                <a:t>D</a:t>
              </a:r>
              <a:r>
                <a:rPr lang="ru-RU" sz="1400" b="1" dirty="0"/>
                <a:t>, формировали устойчивые эталоны для распознавания сигналов. Выработка эталонов распознаваемых сигналов и их длительное хранение предполагает, что они формируются и фиксируются как специализированные компоненты ПС, экстренно формирующейся для взаимодействия с новой для участников исследования предметной областью «психофизическое</a:t>
              </a:r>
              <a:r>
                <a:rPr lang="en-US" sz="1400" b="1" dirty="0"/>
                <a:t>/</a:t>
              </a:r>
              <a:r>
                <a:rPr lang="ru-RU" sz="1400" b="1" dirty="0"/>
                <a:t>психофизиологическое исследование».</a:t>
              </a:r>
            </a:p>
            <a:p>
              <a:pPr>
                <a:lnSpc>
                  <a:spcPts val="1500"/>
                </a:lnSpc>
              </a:pPr>
              <a:r>
                <a:rPr lang="ru-RU" sz="1400" b="1" u="sng" dirty="0">
                  <a:solidFill>
                    <a:srgbClr val="FF0000"/>
                  </a:solidFill>
                </a:rPr>
                <a:t>Полученные результаты показывают, что :</a:t>
              </a:r>
            </a:p>
            <a:p>
              <a:pPr>
                <a:lnSpc>
                  <a:spcPts val="1500"/>
                </a:lnSpc>
              </a:pPr>
              <a:r>
                <a:rPr lang="ru-RU" sz="1400" b="1" u="sng" dirty="0">
                  <a:solidFill>
                    <a:srgbClr val="FF0000"/>
                  </a:solidFill>
                </a:rPr>
                <a:t>1) разделенная морфология ФС, реализующих последовательности конкурирующих поведенческих актов </a:t>
              </a:r>
              <a:r>
                <a:rPr lang="en-US" sz="1400" b="1" u="sng" dirty="0">
                  <a:solidFill>
                    <a:srgbClr val="FF0000"/>
                  </a:solidFill>
                </a:rPr>
                <a:t>S </a:t>
              </a:r>
              <a:r>
                <a:rPr lang="ru-RU" sz="1400" b="1" u="sng" dirty="0">
                  <a:solidFill>
                    <a:srgbClr val="FF0000"/>
                  </a:solidFill>
                </a:rPr>
                <a:t>и </a:t>
              </a:r>
              <a:r>
                <a:rPr lang="en-US" sz="1400" b="1" u="sng" dirty="0">
                  <a:solidFill>
                    <a:srgbClr val="FF0000"/>
                  </a:solidFill>
                </a:rPr>
                <a:t>D</a:t>
              </a:r>
              <a:r>
                <a:rPr lang="ru-RU" sz="1400" b="1" u="sng" dirty="0">
                  <a:solidFill>
                    <a:srgbClr val="FF0000"/>
                  </a:solidFill>
                </a:rPr>
                <a:t> не предотвращает взаимную координацию ФС; составы конкурирующих ФС пересекаются</a:t>
              </a:r>
              <a:r>
                <a:rPr lang="en-US" sz="1400" b="1" u="sng" dirty="0">
                  <a:solidFill>
                    <a:srgbClr val="FF0000"/>
                  </a:solidFill>
                </a:rPr>
                <a:t> (</a:t>
              </a:r>
              <a:r>
                <a:rPr lang="ru-RU" sz="1400" b="1" u="sng" dirty="0">
                  <a:solidFill>
                    <a:srgbClr val="FF0000"/>
                  </a:solidFill>
                </a:rPr>
                <a:t>описано</a:t>
              </a:r>
              <a:r>
                <a:rPr lang="en-US" sz="1400" b="1" u="sng" dirty="0">
                  <a:solidFill>
                    <a:srgbClr val="FF0000"/>
                  </a:solidFill>
                </a:rPr>
                <a:t> 36</a:t>
              </a:r>
              <a:r>
                <a:rPr lang="ru-RU" sz="1400" b="1" u="sng" dirty="0">
                  <a:solidFill>
                    <a:srgbClr val="FF0000"/>
                  </a:solidFill>
                </a:rPr>
                <a:t> вариантов).</a:t>
              </a:r>
            </a:p>
            <a:p>
              <a:pPr>
                <a:lnSpc>
                  <a:spcPts val="1500"/>
                </a:lnSpc>
              </a:pPr>
              <a:r>
                <a:rPr lang="ru-RU" sz="1400" b="1" u="sng" dirty="0">
                  <a:solidFill>
                    <a:srgbClr val="FF0000"/>
                  </a:solidFill>
                </a:rPr>
                <a:t>2) характеристики эталонов распознаваемых сигналов (т.е. компонентный состав и отношения между компонентами ПС) согласованно изменяются на протяжении серий распознаваний, как в связи с повторяемостью однотипных сигналов в серии, так и в связи с самооценкой корректности выполнения распознавания сигналов, т.е. в связи с характеристиками ФС, реализующих организацию последовательностей поведенческих актов-</a:t>
              </a:r>
              <a:r>
                <a:rPr lang="en-US" sz="1400" b="1" u="sng" dirty="0">
                  <a:solidFill>
                    <a:srgbClr val="FF0000"/>
                  </a:solidFill>
                </a:rPr>
                <a:t>S </a:t>
              </a:r>
              <a:r>
                <a:rPr lang="ru-RU" sz="1400" b="1" u="sng" dirty="0">
                  <a:solidFill>
                    <a:srgbClr val="FF0000"/>
                  </a:solidFill>
                </a:rPr>
                <a:t>и актов</a:t>
              </a:r>
              <a:r>
                <a:rPr lang="en-US" sz="1400" b="1" u="sng" dirty="0">
                  <a:solidFill>
                    <a:srgbClr val="FF0000"/>
                  </a:solidFill>
                </a:rPr>
                <a:t>-D</a:t>
              </a:r>
              <a:r>
                <a:rPr lang="ru-RU" sz="1400" b="1" u="sng" dirty="0">
                  <a:solidFill>
                    <a:srgbClr val="FF0000"/>
                  </a:solidFill>
                </a:rPr>
                <a:t>.</a:t>
              </a:r>
            </a:p>
          </p:txBody>
        </p:sp>
      </p:grpSp>
    </p:spTree>
    <p:extLst>
      <p:ext uri="{BB962C8B-B14F-4D97-AF65-F5344CB8AC3E}">
        <p14:creationId xmlns:p14="http://schemas.microsoft.com/office/powerpoint/2010/main" val="1787071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836712"/>
            <a:ext cx="8208912" cy="4524315"/>
          </a:xfrm>
          <a:prstGeom prst="rect">
            <a:avLst/>
          </a:prstGeom>
          <a:noFill/>
        </p:spPr>
        <p:txBody>
          <a:bodyPr wrap="square" rtlCol="0">
            <a:spAutoFit/>
          </a:bodyPr>
          <a:lstStyle/>
          <a:p>
            <a:r>
              <a:rPr lang="ru-RU" sz="1600" dirty="0">
                <a:latin typeface="Times New Roman" panose="02020603050405020304" pitchFamily="18" charset="0"/>
                <a:cs typeface="Times New Roman" panose="02020603050405020304" pitchFamily="18" charset="0"/>
              </a:rPr>
              <a:t>Введение представления об институционализированной предметной области в системно-эволюционной парадигме позволило операционализировать компоненты психологического взаимодействия, которое по определению является информационным, знаковым, предметным и социальным. Первый компонент – институционализированное сообщество (члены которого – носители специфических ценностей, норм, правил поведения и взаимоотношений, ролей и статусов), второй компонент - собственно предметная область (объекты, артефакты, отношения между ними, кодифицированные и имплицитные правила их производства, воспроизводства и использования). В процессе взаимодействия индивида как члена институционализированного сообщества с предметной областью формируются модели взаимодействий двух видов: одни модели фиксируются в специализированных компонентах организма индивидов и обладают способностью к самоактуализации, другие фиксируются в артефактах предметной области. Два вида моделей находятся в отношении подобия и являются информационными, знаковыми, предметными и социальными. При взаимодействии индивида с новой предметной областью формируется набор моделей, которые фиксируются в активности групп нейронов со сходной специализацией индивида, и могут рассматриваться как психологические структуры (ПС), подобные им модели, фиксируются в организации предметной области [Максимова, Александров, 2009, 2013; Максимова, Александров и др. 2019].</a:t>
            </a:r>
          </a:p>
        </p:txBody>
      </p:sp>
    </p:spTree>
    <p:extLst>
      <p:ext uri="{BB962C8B-B14F-4D97-AF65-F5344CB8AC3E}">
        <p14:creationId xmlns:p14="http://schemas.microsoft.com/office/powerpoint/2010/main" val="2086778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a:extLst>
              <a:ext uri="{FF2B5EF4-FFF2-40B4-BE49-F238E27FC236}">
                <a16:creationId xmlns:a16="http://schemas.microsoft.com/office/drawing/2014/main" id="{1935A31A-E612-4D7D-AD13-AD55DA35B6F2}"/>
              </a:ext>
            </a:extLst>
          </p:cNvPr>
          <p:cNvGrpSpPr/>
          <p:nvPr/>
        </p:nvGrpSpPr>
        <p:grpSpPr>
          <a:xfrm>
            <a:off x="179512" y="262243"/>
            <a:ext cx="8857497" cy="6452495"/>
            <a:chOff x="179512" y="262243"/>
            <a:chExt cx="8857497" cy="6452495"/>
          </a:xfrm>
        </p:grpSpPr>
        <p:sp>
          <p:nvSpPr>
            <p:cNvPr id="4" name="TextBox 3">
              <a:extLst>
                <a:ext uri="{FF2B5EF4-FFF2-40B4-BE49-F238E27FC236}">
                  <a16:creationId xmlns:a16="http://schemas.microsoft.com/office/drawing/2014/main" id="{B3889294-B63C-4BF0-AE42-795354CDACD4}"/>
                </a:ext>
              </a:extLst>
            </p:cNvPr>
            <p:cNvSpPr txBox="1"/>
            <p:nvPr/>
          </p:nvSpPr>
          <p:spPr>
            <a:xfrm>
              <a:off x="179512" y="262243"/>
              <a:ext cx="8857497" cy="2716128"/>
            </a:xfrm>
            <a:prstGeom prst="rect">
              <a:avLst/>
            </a:prstGeom>
            <a:noFill/>
          </p:spPr>
          <p:txBody>
            <a:bodyPr wrap="square" rtlCol="0">
              <a:spAutoFit/>
            </a:bodyPr>
            <a:lstStyle/>
            <a:p>
              <a:pPr>
                <a:lnSpc>
                  <a:spcPts val="1500"/>
                </a:lnSpc>
              </a:pPr>
              <a:r>
                <a:rPr lang="ru-RU" b="1" dirty="0">
                  <a:solidFill>
                    <a:srgbClr val="00B0F0"/>
                  </a:solidFill>
                </a:rPr>
                <a:t>Оценка возможности формирования независимых ПС, обеспечивающих реализацию двух последовательностей поведенческих актов, находящихся в антагонистических отношениях.</a:t>
              </a:r>
              <a:endParaRPr lang="en-US" b="1" dirty="0">
                <a:solidFill>
                  <a:srgbClr val="00B0F0"/>
                </a:solidFill>
              </a:endParaRPr>
            </a:p>
            <a:p>
              <a:endParaRPr lang="en-US" sz="800" dirty="0"/>
            </a:p>
            <a:p>
              <a:pPr>
                <a:lnSpc>
                  <a:spcPts val="1500"/>
                </a:lnSpc>
              </a:pPr>
              <a:r>
                <a:rPr lang="ru-RU" sz="1400" b="1" dirty="0">
                  <a:latin typeface="Times New Roman" panose="02020603050405020304" pitchFamily="18" charset="0"/>
                  <a:cs typeface="Times New Roman" panose="02020603050405020304" pitchFamily="18" charset="0"/>
                </a:rPr>
                <a:t>Участники исследования обучались игре «Крестики-нолики на поле 15х15», роль антагонистических партнеров в которой приписывались правой и левой руке игрока. Чтобы облегчить выполнение этой задачи, испытуемые вводились в контролируемое состояние релаксации (1 человек не смог выполнить инструкцию).</a:t>
              </a:r>
            </a:p>
            <a:p>
              <a:pPr>
                <a:lnSpc>
                  <a:spcPts val="1500"/>
                </a:lnSpc>
              </a:pPr>
              <a:r>
                <a:rPr lang="ru-RU" sz="1400" b="1" dirty="0">
                  <a:latin typeface="Times New Roman" panose="02020603050405020304" pitchFamily="18" charset="0"/>
                  <a:cs typeface="Times New Roman" panose="02020603050405020304" pitchFamily="18" charset="0"/>
                </a:rPr>
                <a:t>Установлено, что выборка разделяется на две группы. В группу А (7 человек) вошли лица, наиболее точно выполняющие инструкцию, неспособные оценить количество выигранных ими игр в состоянии релаксации, у которых достоверно снизилось количество поисковых движений по сравнению с играми, выполненными в ординарном состоянии, с высокими оценками склонности к диссоциированному поведению, с высокими оценками </a:t>
              </a:r>
              <a:r>
                <a:rPr lang="ru-RU" sz="1400" b="1" dirty="0" err="1">
                  <a:latin typeface="Times New Roman" panose="02020603050405020304" pitchFamily="18" charset="0"/>
                  <a:cs typeface="Times New Roman" panose="02020603050405020304" pitchFamily="18" charset="0"/>
                </a:rPr>
                <a:t>полезависимости</a:t>
              </a:r>
              <a:r>
                <a:rPr lang="ru-RU" sz="1400" b="1" dirty="0">
                  <a:latin typeface="Times New Roman" panose="02020603050405020304" pitchFamily="18" charset="0"/>
                  <a:cs typeface="Times New Roman" panose="02020603050405020304" pitchFamily="18" charset="0"/>
                </a:rPr>
                <a:t>. Контрастную группу Б (7 человек) составили лица, с достоверно отличающимися перечисленными характеристиками.</a:t>
              </a:r>
              <a:endParaRPr lang="ru-RU" sz="1400" dirty="0"/>
            </a:p>
          </p:txBody>
        </p:sp>
        <p:sp>
          <p:nvSpPr>
            <p:cNvPr id="5" name="TextBox 4">
              <a:extLst>
                <a:ext uri="{FF2B5EF4-FFF2-40B4-BE49-F238E27FC236}">
                  <a16:creationId xmlns:a16="http://schemas.microsoft.com/office/drawing/2014/main" id="{537C90DB-2CF5-4EDF-9D21-A18ACF91BD69}"/>
                </a:ext>
              </a:extLst>
            </p:cNvPr>
            <p:cNvSpPr txBox="1"/>
            <p:nvPr/>
          </p:nvSpPr>
          <p:spPr>
            <a:xfrm>
              <a:off x="179512" y="3187764"/>
              <a:ext cx="5184576" cy="3108543"/>
            </a:xfrm>
            <a:prstGeom prst="rect">
              <a:avLst/>
            </a:prstGeom>
            <a:noFill/>
          </p:spPr>
          <p:txBody>
            <a:bodyPr wrap="square" rtlCol="0">
              <a:spAutoFit/>
            </a:bodyPr>
            <a:lstStyle/>
            <a:p>
              <a:r>
                <a:rPr lang="ru-RU" sz="1400" b="1" dirty="0">
                  <a:latin typeface="Times New Roman" panose="02020603050405020304" pitchFamily="18" charset="0"/>
                  <a:cs typeface="Times New Roman" panose="02020603050405020304" pitchFamily="18" charset="0"/>
                </a:rPr>
                <a:t>Сопоставление организации ПС, сформированных в процессе игры виртуальных партнеров для испытуемых групп А и Б, показало, что сравниваемые ПС различаются по компонентному составу. Количество стратегий, общих для виртуальных партнеров, в группе А достоверно ниже, чем в группе Б (точный тест Манна–Уитни, </a:t>
              </a:r>
              <a:r>
                <a:rPr lang="ru-RU" sz="1400" b="1" i="1" dirty="0">
                  <a:latin typeface="Times New Roman" panose="02020603050405020304" pitchFamily="18" charset="0"/>
                  <a:cs typeface="Times New Roman" panose="02020603050405020304" pitchFamily="18" charset="0"/>
                </a:rPr>
                <a:t>Z</a:t>
              </a:r>
              <a:r>
                <a:rPr lang="ru-RU" sz="1400" b="1" dirty="0">
                  <a:latin typeface="Times New Roman" panose="02020603050405020304" pitchFamily="18" charset="0"/>
                  <a:cs typeface="Times New Roman" panose="02020603050405020304" pitchFamily="18" charset="0"/>
                </a:rPr>
                <a:t>=–3,159, </a:t>
              </a:r>
              <a:r>
                <a:rPr lang="ru-RU" sz="1400" b="1" i="1" dirty="0">
                  <a:latin typeface="Times New Roman" panose="02020603050405020304" pitchFamily="18" charset="0"/>
                  <a:cs typeface="Times New Roman" panose="02020603050405020304" pitchFamily="18" charset="0"/>
                </a:rPr>
                <a:t>p</a:t>
              </a:r>
              <a:r>
                <a:rPr lang="ru-RU" sz="1400" b="1" dirty="0">
                  <a:latin typeface="Times New Roman" panose="02020603050405020304" pitchFamily="18" charset="0"/>
                  <a:cs typeface="Times New Roman" panose="02020603050405020304" pitchFamily="18" charset="0"/>
                </a:rPr>
                <a:t>=0,001). Количество стратегий, специфических для каждого из виртуальных персонажей этой пары, достоверно выше в группе А, чем в группе Б (</a:t>
              </a:r>
              <a:r>
                <a:rPr lang="ru-RU" sz="1400" b="1" i="1" dirty="0">
                  <a:latin typeface="Times New Roman" panose="02020603050405020304" pitchFamily="18" charset="0"/>
                  <a:cs typeface="Times New Roman" panose="02020603050405020304" pitchFamily="18" charset="0"/>
                </a:rPr>
                <a:t>Z</a:t>
              </a:r>
              <a:r>
                <a:rPr lang="ru-RU" sz="1400" b="1" dirty="0">
                  <a:latin typeface="Times New Roman" panose="02020603050405020304" pitchFamily="18" charset="0"/>
                  <a:cs typeface="Times New Roman" panose="02020603050405020304" pitchFamily="18" charset="0"/>
                </a:rPr>
                <a:t>=–2,441, </a:t>
              </a:r>
              <a:r>
                <a:rPr lang="ru-RU" sz="1400" b="1" i="1" dirty="0">
                  <a:latin typeface="Times New Roman" panose="02020603050405020304" pitchFamily="18" charset="0"/>
                  <a:cs typeface="Times New Roman" panose="02020603050405020304" pitchFamily="18" charset="0"/>
                </a:rPr>
                <a:t>p</a:t>
              </a:r>
              <a:r>
                <a:rPr lang="ru-RU" sz="1400" b="1" dirty="0">
                  <a:latin typeface="Times New Roman" panose="02020603050405020304" pitchFamily="18" charset="0"/>
                  <a:cs typeface="Times New Roman" panose="02020603050405020304" pitchFamily="18" charset="0"/>
                </a:rPr>
                <a:t>=0,014). В группе А общий объем различающихся стратегий настолько значителен, что виртуальные игроки могут достигать собственные цели конкурирующими способами. </a:t>
              </a:r>
            </a:p>
            <a:p>
              <a:r>
                <a:rPr lang="ru-RU" sz="1400" b="1" u="sng" dirty="0">
                  <a:solidFill>
                    <a:srgbClr val="FF0000"/>
                  </a:solidFill>
                  <a:latin typeface="Times New Roman" panose="02020603050405020304" pitchFamily="18" charset="0"/>
                  <a:cs typeface="Times New Roman" panose="02020603050405020304" pitchFamily="18" charset="0"/>
                </a:rPr>
                <a:t>Полного разделения ПС виртуальных партнеров не было найдено ни у одного из участников исследования.</a:t>
              </a:r>
            </a:p>
          </p:txBody>
        </p:sp>
        <p:pic>
          <p:nvPicPr>
            <p:cNvPr id="6" name="Рисунок 5">
              <a:extLst>
                <a:ext uri="{FF2B5EF4-FFF2-40B4-BE49-F238E27FC236}">
                  <a16:creationId xmlns:a16="http://schemas.microsoft.com/office/drawing/2014/main" id="{4EF51A2A-718D-4F87-917C-98339D7D4510}"/>
                </a:ext>
              </a:extLst>
            </p:cNvPr>
            <p:cNvPicPr>
              <a:picLocks noChangeAspect="1"/>
            </p:cNvPicPr>
            <p:nvPr/>
          </p:nvPicPr>
          <p:blipFill>
            <a:blip r:embed="rId3"/>
            <a:stretch>
              <a:fillRect/>
            </a:stretch>
          </p:blipFill>
          <p:spPr>
            <a:xfrm>
              <a:off x="5525963" y="3161913"/>
              <a:ext cx="3438525" cy="3552825"/>
            </a:xfrm>
            <a:prstGeom prst="rect">
              <a:avLst/>
            </a:prstGeom>
          </p:spPr>
        </p:pic>
      </p:grpSp>
    </p:spTree>
    <p:extLst>
      <p:ext uri="{BB962C8B-B14F-4D97-AF65-F5344CB8AC3E}">
        <p14:creationId xmlns:p14="http://schemas.microsoft.com/office/powerpoint/2010/main" val="31552253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3A0919-F9C7-47E1-841F-7981F5B253BA}"/>
              </a:ext>
            </a:extLst>
          </p:cNvPr>
          <p:cNvSpPr txBox="1"/>
          <p:nvPr/>
        </p:nvSpPr>
        <p:spPr>
          <a:xfrm>
            <a:off x="143508" y="197346"/>
            <a:ext cx="8856984" cy="6463308"/>
          </a:xfrm>
          <a:prstGeom prst="rect">
            <a:avLst/>
          </a:prstGeom>
          <a:noFill/>
        </p:spPr>
        <p:txBody>
          <a:bodyPr wrap="square" rtlCol="0">
            <a:spAutoFit/>
          </a:bodyPr>
          <a:lstStyle/>
          <a:p>
            <a:r>
              <a:rPr lang="ru-RU" b="1" dirty="0">
                <a:solidFill>
                  <a:srgbClr val="00B0F0"/>
                </a:solidFill>
                <a:latin typeface="Times New Roman" panose="02020603050405020304" pitchFamily="18" charset="0"/>
                <a:cs typeface="Times New Roman" panose="02020603050405020304" pitchFamily="18" charset="0"/>
              </a:rPr>
              <a:t>Основные результаты анализа динамики реализации ФС и </a:t>
            </a:r>
            <a:r>
              <a:rPr lang="ru-RU" b="1" dirty="0" err="1">
                <a:solidFill>
                  <a:srgbClr val="00B0F0"/>
                </a:solidFill>
                <a:latin typeface="Times New Roman" panose="02020603050405020304" pitchFamily="18" charset="0"/>
                <a:cs typeface="Times New Roman" panose="02020603050405020304" pitchFamily="18" charset="0"/>
              </a:rPr>
              <a:t>актуалгенеза</a:t>
            </a:r>
            <a:r>
              <a:rPr lang="ru-RU" b="1" dirty="0">
                <a:solidFill>
                  <a:srgbClr val="00B0F0"/>
                </a:solidFill>
                <a:latin typeface="Times New Roman" panose="02020603050405020304" pitchFamily="18" charset="0"/>
                <a:cs typeface="Times New Roman" panose="02020603050405020304" pitchFamily="18" charset="0"/>
              </a:rPr>
              <a:t> ПС в методиках, организующих поведение как две последовательности конкурирующих поведенческих актов.</a:t>
            </a:r>
          </a:p>
          <a:p>
            <a:endParaRPr lang="ru-RU" sz="800" b="1" dirty="0">
              <a:solidFill>
                <a:srgbClr val="00B0F0"/>
              </a:solidFill>
              <a:latin typeface="Times New Roman" panose="02020603050405020304" pitchFamily="18" charset="0"/>
              <a:cs typeface="Times New Roman" panose="02020603050405020304" pitchFamily="18" charset="0"/>
            </a:endParaRPr>
          </a:p>
          <a:p>
            <a:r>
              <a:rPr lang="ru-RU" sz="1600" b="1" dirty="0">
                <a:latin typeface="Times New Roman" panose="02020603050405020304" pitchFamily="18" charset="0"/>
                <a:cs typeface="Times New Roman" panose="02020603050405020304" pitchFamily="18" charset="0"/>
              </a:rPr>
              <a:t>1 ) Методика распознавания двух сигналов, модифицированный вариант «</a:t>
            </a:r>
            <a:r>
              <a:rPr lang="en-US" sz="1600" b="1" i="1" dirty="0">
                <a:latin typeface="Times New Roman" panose="02020603050405020304" pitchFamily="18" charset="0"/>
                <a:cs typeface="Times New Roman" panose="02020603050405020304" pitchFamily="18" charset="0"/>
              </a:rPr>
              <a:t>odd-ball paradigm</a:t>
            </a:r>
            <a:r>
              <a:rPr lang="ru-RU" sz="1600" b="1" dirty="0">
                <a:latin typeface="Times New Roman" panose="02020603050405020304" pitchFamily="18" charset="0"/>
                <a:cs typeface="Times New Roman" panose="02020603050405020304" pitchFamily="18" charset="0"/>
              </a:rPr>
              <a:t>»: даже морфологическое разделение реализующихся ФС (инструкция предписывала реализовывать последовательности конкурирующих актов двумя руками не устраняет ни согласованную реализацию поведенческих актов, ни согласованность характеристик реализации ФС и актуализации ПС. Следует отметить, что способ реконструкции организации ПС в этой методике имеет принципиально меньшее разрешение, чем разработанный для описания ПС в игре «Крестики-нолики».</a:t>
            </a:r>
          </a:p>
          <a:p>
            <a:endParaRPr lang="ru-RU" sz="800" b="1" dirty="0">
              <a:latin typeface="Times New Roman" panose="02020603050405020304" pitchFamily="18" charset="0"/>
              <a:cs typeface="Times New Roman" panose="02020603050405020304" pitchFamily="18" charset="0"/>
            </a:endParaRPr>
          </a:p>
          <a:p>
            <a:r>
              <a:rPr lang="ru-RU" sz="1600" b="1" dirty="0">
                <a:latin typeface="Times New Roman" panose="02020603050405020304" pitchFamily="18" charset="0"/>
                <a:cs typeface="Times New Roman" panose="02020603050405020304" pitchFamily="18" charset="0"/>
              </a:rPr>
              <a:t>2 )  Методика стратегической игры «Крестики-нолики на поле 15х15» двух виртуальных партнеров, представленных правой и левой рукой: показана достоверная, но неполная разделенность ПС, соответствующих партнерам, отношения которых приближаются к антагонистическим. Примененный вариант методики, по предположению, разделяет ФС реализующие поведенческие акты двух виртуальных партнеров, поскольку по инструкции эти наборы ФС связаны с правой и левой рукой. Однако результаты, полученные при помощи методики «</a:t>
            </a:r>
            <a:r>
              <a:rPr lang="en-US" sz="1600" b="1" i="1" dirty="0">
                <a:latin typeface="Times New Roman" panose="02020603050405020304" pitchFamily="18" charset="0"/>
                <a:cs typeface="Times New Roman" panose="02020603050405020304" pitchFamily="18" charset="0"/>
              </a:rPr>
              <a:t>odd-ball paradigm</a:t>
            </a:r>
            <a:r>
              <a:rPr lang="ru-RU" sz="1600" b="1" dirty="0">
                <a:latin typeface="Times New Roman" panose="02020603050405020304" pitchFamily="18" charset="0"/>
                <a:cs typeface="Times New Roman" panose="02020603050405020304" pitchFamily="18" charset="0"/>
              </a:rPr>
              <a:t>», показывают, что такое разделение не устраняет эффектов согласования между конкурирующими последовательностями поведенческих актов. Для установления степени согласования ФС, реализующих конкурирующие поведенческие акты, а также форм, в котором это согласование осуществляется, необходимо методическое средство, обладающее высокой разрешающей способностью. Важно, чтобы согласованность ФС в сопоставляемых последовательностях поведенческих актов оценивалась не только как «двигательная активность» (как это может быть сделано при анализе ЭМГ), а в семантике самой игры «Крестики-нолики».</a:t>
            </a:r>
            <a:endParaRPr lang="ru-RU" sz="1600" dirty="0"/>
          </a:p>
        </p:txBody>
      </p:sp>
    </p:spTree>
    <p:extLst>
      <p:ext uri="{BB962C8B-B14F-4D97-AF65-F5344CB8AC3E}">
        <p14:creationId xmlns:p14="http://schemas.microsoft.com/office/powerpoint/2010/main" val="2492792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8496944" cy="3416320"/>
          </a:xfrm>
          <a:prstGeom prst="rect">
            <a:avLst/>
          </a:prstGeom>
          <a:noFill/>
        </p:spPr>
        <p:txBody>
          <a:bodyPr wrap="square" rtlCol="0">
            <a:spAutoFit/>
          </a:bodyPr>
          <a:lstStyle/>
          <a:p>
            <a:r>
              <a:rPr lang="ru-RU" dirty="0"/>
              <a:t>В работе установлено закономерное согласованное изменение соотношения ПС и ФС при реализации и смене поведенческих актов. В начале реализации поведенческого акта составы ПС и ФС не определены, на интервале реализации поведенческого акта происходит селекция наборов ПС и ФС, необходимых для достижения результата. Селекция проходит последовательные стадии и завершается тогда, когда актуализируются согласованные наборы ПС и ФС, обеспечивающие достижение результата и не прерывающие текущее поведение. При достижении результата поведенческого акта происходит смена наборов ПС и ФС, обеспечивающих реализацию последовательных поведенческих актов. В условиях реализации конкурирующих последовательных поведенческих актов актуализируются наборы и ПС, и ФС, специфичные для каждого из актов, но пересекающиеся по составу.</a:t>
            </a:r>
            <a:endParaRPr lang="ru-RU"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4E6E979-F36A-49FD-9F69-4AC946617DF6}"/>
              </a:ext>
            </a:extLst>
          </p:cNvPr>
          <p:cNvSpPr txBox="1"/>
          <p:nvPr/>
        </p:nvSpPr>
        <p:spPr>
          <a:xfrm>
            <a:off x="395536" y="3861048"/>
            <a:ext cx="8352928" cy="2031325"/>
          </a:xfrm>
          <a:prstGeom prst="rect">
            <a:avLst/>
          </a:prstGeom>
          <a:noFill/>
        </p:spPr>
        <p:txBody>
          <a:bodyPr wrap="square" rtlCol="0">
            <a:spAutoFit/>
          </a:bodyPr>
          <a:lstStyle/>
          <a:p>
            <a:r>
              <a:rPr lang="ru-RU" b="1" u="sng" dirty="0">
                <a:solidFill>
                  <a:srgbClr val="FF0000"/>
                </a:solidFill>
                <a:latin typeface="Times New Roman" panose="02020603050405020304" pitchFamily="18" charset="0"/>
                <a:cs typeface="Times New Roman" panose="02020603050405020304" pitchFamily="18" charset="0"/>
              </a:rPr>
              <a:t>Полученные результаты показывают, что для дальнейшего анализа процессов согласования ПС и ФС необходима разработка методических средств, которые совмещали бы в одном исследовании количественную оценку состава и динамики ПС, достаточно точную количественную оценку двигательной активности и расширение возможностей регистрации динамики общеорганизменных ФС.</a:t>
            </a:r>
          </a:p>
          <a:p>
            <a:endParaRPr lang="ru-RU" dirty="0"/>
          </a:p>
        </p:txBody>
      </p:sp>
    </p:spTree>
    <p:extLst>
      <p:ext uri="{BB962C8B-B14F-4D97-AF65-F5344CB8AC3E}">
        <p14:creationId xmlns:p14="http://schemas.microsoft.com/office/powerpoint/2010/main" val="3995805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4DCA62-6EB3-4D0F-BC61-A6A565246850}"/>
              </a:ext>
            </a:extLst>
          </p:cNvPr>
          <p:cNvSpPr txBox="1"/>
          <p:nvPr/>
        </p:nvSpPr>
        <p:spPr>
          <a:xfrm>
            <a:off x="107504" y="116632"/>
            <a:ext cx="8928992" cy="6740307"/>
          </a:xfrm>
          <a:prstGeom prst="rect">
            <a:avLst/>
          </a:prstGeom>
          <a:noFill/>
        </p:spPr>
        <p:txBody>
          <a:bodyPr wrap="square" rtlCol="0">
            <a:spAutoFit/>
          </a:bodyPr>
          <a:lstStyle/>
          <a:p>
            <a:r>
              <a:rPr lang="ru-RU" dirty="0"/>
              <a:t>Для построения количественного описания состава динамики ПС будут использованы ранее разработанные алгоритмы [Александров, 2006]. Программа регистрации игры фиксирует протокол в терминах координат игрового поля, время между последовательными кликами мыши и траектории перемещения мышей правой и левой руки.</a:t>
            </a:r>
          </a:p>
          <a:p>
            <a:r>
              <a:rPr lang="ru-RU" dirty="0"/>
              <a:t> </a:t>
            </a:r>
          </a:p>
          <a:p>
            <a:r>
              <a:rPr lang="ru-RU" dirty="0"/>
              <a:t>Для оценки двигательной активности двух рук игрока в последовательных играх будет применена высокоточная регистрация движений мыши (с точностью до 1 пиксела экрана, с частотой считывания до 2 кГц при точности до 6000 </a:t>
            </a:r>
            <a:r>
              <a:rPr lang="en-US" dirty="0"/>
              <a:t>dpi</a:t>
            </a:r>
            <a:r>
              <a:rPr lang="ru-RU" dirty="0"/>
              <a:t>). Для визуализации движений мышей на игровом поле построена специальная программа «Плеер игры», который позволяет </a:t>
            </a:r>
          </a:p>
          <a:p>
            <a:r>
              <a:rPr lang="ru-RU" dirty="0"/>
              <a:t>- произвольно выделять для анализа и визуализировать временные отрезки игры;</a:t>
            </a:r>
          </a:p>
          <a:p>
            <a:r>
              <a:rPr lang="ru-RU" dirty="0"/>
              <a:t>- выбирать дробность отображения траектории (по квадратам поля в 1х1, 2х2, 4х4 и т.д.); </a:t>
            </a:r>
          </a:p>
          <a:p>
            <a:r>
              <a:rPr lang="ru-RU" dirty="0"/>
              <a:t>- рисовать линиями перемещения двух курсоров (двух рук игрока);</a:t>
            </a:r>
          </a:p>
          <a:p>
            <a:r>
              <a:rPr lang="ru-RU" dirty="0"/>
              <a:t>- выделять клетку с очередной постановкой знака (красного/зелёного);</a:t>
            </a:r>
          </a:p>
          <a:p>
            <a:r>
              <a:rPr lang="ru-RU" dirty="0"/>
              <a:t>- выделять пиксель поля, на котором игрок совершил клик мышкой, </a:t>
            </a:r>
          </a:p>
          <a:p>
            <a:r>
              <a:rPr lang="ru-RU" dirty="0"/>
              <a:t>              не завершившийся постановкой знака;</a:t>
            </a:r>
          </a:p>
          <a:p>
            <a:r>
              <a:rPr lang="ru-RU" dirty="0"/>
              <a:t>- отображать невидимые для игрока на экране перемещения мышей.</a:t>
            </a:r>
          </a:p>
          <a:p>
            <a:r>
              <a:rPr lang="ru-RU" dirty="0"/>
              <a:t> </a:t>
            </a:r>
          </a:p>
          <a:p>
            <a:r>
              <a:rPr lang="ru-RU" dirty="0"/>
              <a:t>Для более полной характеристики активности общеорганизменных составляющих ФС будет применена </a:t>
            </a:r>
            <a:r>
              <a:rPr lang="ru-RU" b="1" dirty="0"/>
              <a:t>регистрация частоты сердечных сокращений </a:t>
            </a:r>
            <a:r>
              <a:rPr lang="ru-RU" dirty="0"/>
              <a:t>(см. [</a:t>
            </a:r>
            <a:r>
              <a:rPr lang="ru-RU" dirty="0" err="1"/>
              <a:t>Бахчина</a:t>
            </a:r>
            <a:r>
              <a:rPr lang="ru-RU" dirty="0"/>
              <a:t>, 2018]). Датчик частоты сердечных сокращений будет сопряжен с программой, фиксирующей движения двух мышей.</a:t>
            </a:r>
          </a:p>
          <a:p>
            <a:endParaRPr lang="ru-RU" dirty="0"/>
          </a:p>
        </p:txBody>
      </p:sp>
    </p:spTree>
    <p:extLst>
      <p:ext uri="{BB962C8B-B14F-4D97-AF65-F5344CB8AC3E}">
        <p14:creationId xmlns:p14="http://schemas.microsoft.com/office/powerpoint/2010/main" val="3143647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a:extLst>
              <a:ext uri="{FF2B5EF4-FFF2-40B4-BE49-F238E27FC236}">
                <a16:creationId xmlns:a16="http://schemas.microsoft.com/office/drawing/2014/main" id="{472E0B44-3F89-4616-9364-6D6C30BB1BA9}"/>
              </a:ext>
            </a:extLst>
          </p:cNvPr>
          <p:cNvGrpSpPr/>
          <p:nvPr/>
        </p:nvGrpSpPr>
        <p:grpSpPr>
          <a:xfrm>
            <a:off x="179512" y="116632"/>
            <a:ext cx="8728429" cy="6624736"/>
            <a:chOff x="179512" y="116632"/>
            <a:chExt cx="8728429" cy="6624736"/>
          </a:xfrm>
        </p:grpSpPr>
        <p:pic>
          <p:nvPicPr>
            <p:cNvPr id="2" name="Рисунок 1">
              <a:extLst>
                <a:ext uri="{FF2B5EF4-FFF2-40B4-BE49-F238E27FC236}">
                  <a16:creationId xmlns:a16="http://schemas.microsoft.com/office/drawing/2014/main" id="{220F2A95-9DBD-458C-BD82-C9B6325C33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16632"/>
              <a:ext cx="3384376" cy="3391340"/>
            </a:xfrm>
            <a:prstGeom prst="rect">
              <a:avLst/>
            </a:prstGeom>
          </p:spPr>
        </p:pic>
        <p:pic>
          <p:nvPicPr>
            <p:cNvPr id="3" name="Рисунок 2">
              <a:extLst>
                <a:ext uri="{FF2B5EF4-FFF2-40B4-BE49-F238E27FC236}">
                  <a16:creationId xmlns:a16="http://schemas.microsoft.com/office/drawing/2014/main" id="{3E3E1AE5-6752-4A14-B2D2-615856E6D64F}"/>
                </a:ext>
              </a:extLst>
            </p:cNvPr>
            <p:cNvPicPr>
              <a:picLocks noChangeAspect="1"/>
            </p:cNvPicPr>
            <p:nvPr/>
          </p:nvPicPr>
          <p:blipFill>
            <a:blip r:embed="rId4"/>
            <a:stretch>
              <a:fillRect/>
            </a:stretch>
          </p:blipFill>
          <p:spPr>
            <a:xfrm>
              <a:off x="3779912" y="123297"/>
              <a:ext cx="3384376" cy="3370477"/>
            </a:xfrm>
            <a:prstGeom prst="rect">
              <a:avLst/>
            </a:prstGeom>
          </p:spPr>
        </p:pic>
        <p:sp>
          <p:nvSpPr>
            <p:cNvPr id="4" name="TextBox 3">
              <a:extLst>
                <a:ext uri="{FF2B5EF4-FFF2-40B4-BE49-F238E27FC236}">
                  <a16:creationId xmlns:a16="http://schemas.microsoft.com/office/drawing/2014/main" id="{B0685AEC-F70F-4D31-BA52-D60B53B6BBD1}"/>
                </a:ext>
              </a:extLst>
            </p:cNvPr>
            <p:cNvSpPr txBox="1"/>
            <p:nvPr/>
          </p:nvSpPr>
          <p:spPr>
            <a:xfrm>
              <a:off x="236059" y="3602047"/>
              <a:ext cx="8671882" cy="3139321"/>
            </a:xfrm>
            <a:prstGeom prst="rect">
              <a:avLst/>
            </a:prstGeom>
            <a:noFill/>
          </p:spPr>
          <p:txBody>
            <a:bodyPr wrap="square" rtlCol="0">
              <a:spAutoFit/>
            </a:bodyPr>
            <a:lstStyle/>
            <a:p>
              <a:r>
                <a:rPr lang="ru-RU" dirty="0"/>
                <a:t>События в игре, выделяемые при анализе траекторий движений мышей игроков.</a:t>
              </a:r>
            </a:p>
            <a:p>
              <a:r>
                <a:rPr lang="ru-RU" dirty="0"/>
                <a:t>Методика регистрации движения рук открывает возможность фиксации событий, ранее остававшимися недоступными для анализа. Форма траекторий перемещения мыши в невидимой фазе, зависания мыши на клетках поля при выборе альтернатив, различия траекторий сложной формы, которые отображают перебор альтернатив и точные указания на эти альтернативы, баллистические движения, развивающиеся после принятия решения о ходе, нереализованные варианты выбора, в том числе отмеченные неэффективными кликами мыши фиксируются, оставаясь невидимыми для игроков. Эти события могут быть формально описаны и введены в количественное описание процессов формирования и организации психологических структур и общеорганизменных функциональных систем.</a:t>
              </a:r>
            </a:p>
          </p:txBody>
        </p:sp>
      </p:grpSp>
    </p:spTree>
    <p:extLst>
      <p:ext uri="{BB962C8B-B14F-4D97-AF65-F5344CB8AC3E}">
        <p14:creationId xmlns:p14="http://schemas.microsoft.com/office/powerpoint/2010/main" val="3246911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a:extLst>
              <a:ext uri="{FF2B5EF4-FFF2-40B4-BE49-F238E27FC236}">
                <a16:creationId xmlns:a16="http://schemas.microsoft.com/office/drawing/2014/main" id="{D438BDCE-CC98-4CC7-A02A-781282026B63}"/>
              </a:ext>
            </a:extLst>
          </p:cNvPr>
          <p:cNvGrpSpPr/>
          <p:nvPr/>
        </p:nvGrpSpPr>
        <p:grpSpPr>
          <a:xfrm>
            <a:off x="134507" y="244206"/>
            <a:ext cx="8874986" cy="6369588"/>
            <a:chOff x="161510" y="-27109"/>
            <a:chExt cx="8982490" cy="6369588"/>
          </a:xfrm>
        </p:grpSpPr>
        <p:pic>
          <p:nvPicPr>
            <p:cNvPr id="3" name="Рисунок 2">
              <a:extLst>
                <a:ext uri="{FF2B5EF4-FFF2-40B4-BE49-F238E27FC236}">
                  <a16:creationId xmlns:a16="http://schemas.microsoft.com/office/drawing/2014/main" id="{3B358D88-137E-4416-812F-7BFF4580F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10" y="2926138"/>
              <a:ext cx="4050450" cy="3240360"/>
            </a:xfrm>
            <a:prstGeom prst="rect">
              <a:avLst/>
            </a:prstGeom>
          </p:spPr>
        </p:pic>
        <p:sp>
          <p:nvSpPr>
            <p:cNvPr id="2" name="TextBox 1">
              <a:extLst>
                <a:ext uri="{FF2B5EF4-FFF2-40B4-BE49-F238E27FC236}">
                  <a16:creationId xmlns:a16="http://schemas.microsoft.com/office/drawing/2014/main" id="{50038B32-096D-440B-AFBE-B78EFDCD8860}"/>
                </a:ext>
              </a:extLst>
            </p:cNvPr>
            <p:cNvSpPr txBox="1"/>
            <p:nvPr/>
          </p:nvSpPr>
          <p:spPr>
            <a:xfrm>
              <a:off x="4373978" y="2926159"/>
              <a:ext cx="4770022" cy="3416320"/>
            </a:xfrm>
            <a:prstGeom prst="rect">
              <a:avLst/>
            </a:prstGeom>
            <a:noFill/>
          </p:spPr>
          <p:txBody>
            <a:bodyPr wrap="square" rtlCol="0">
              <a:spAutoFit/>
            </a:bodyPr>
            <a:lstStyle/>
            <a:p>
              <a:r>
                <a:rPr lang="ru-RU" dirty="0"/>
                <a:t>Динамика скорости движения мыши при выборе хода в </a:t>
              </a:r>
              <a:r>
                <a:rPr lang="ru-RU" dirty="0" err="1"/>
                <a:t>игон</a:t>
              </a:r>
              <a:r>
                <a:rPr lang="ru-RU" dirty="0"/>
                <a:t> «Крестики-нолики».</a:t>
              </a:r>
            </a:p>
            <a:p>
              <a:r>
                <a:rPr lang="ru-RU" dirty="0"/>
                <a:t>Момент клика – точка № 250 (вертикальная красная линия)</a:t>
              </a:r>
            </a:p>
            <a:p>
              <a:r>
                <a:rPr lang="ru-RU" dirty="0"/>
                <a:t>На рисунке представлен интервал длительностью 2 с. Частота опроса мыши – 8 </a:t>
              </a:r>
              <a:r>
                <a:rPr lang="ru-RU" dirty="0" err="1"/>
                <a:t>мс</a:t>
              </a:r>
              <a:r>
                <a:rPr lang="ru-RU" dirty="0"/>
                <a:t>, точность позиционирования на экране – квадраты 1 х 1 пиксель. По оси ординат – скорость движения (расстояние в пикселях, пройденное за 8 </a:t>
              </a:r>
              <a:r>
                <a:rPr lang="ru-RU" dirty="0" err="1"/>
                <a:t>мс</a:t>
              </a:r>
              <a:r>
                <a:rPr lang="ru-RU" dirty="0"/>
                <a:t>). Усреднены значения скорости для 9 ходов одного игрока.</a:t>
              </a:r>
            </a:p>
            <a:p>
              <a:endParaRPr lang="ru-RU" dirty="0"/>
            </a:p>
          </p:txBody>
        </p:sp>
        <p:sp>
          <p:nvSpPr>
            <p:cNvPr id="4" name="TextBox 3">
              <a:extLst>
                <a:ext uri="{FF2B5EF4-FFF2-40B4-BE49-F238E27FC236}">
                  <a16:creationId xmlns:a16="http://schemas.microsoft.com/office/drawing/2014/main" id="{B35CDE87-B978-47F9-BE18-D526B9B45E62}"/>
                </a:ext>
              </a:extLst>
            </p:cNvPr>
            <p:cNvSpPr txBox="1"/>
            <p:nvPr/>
          </p:nvSpPr>
          <p:spPr>
            <a:xfrm>
              <a:off x="251520" y="-27109"/>
              <a:ext cx="7920880" cy="2585323"/>
            </a:xfrm>
            <a:prstGeom prst="rect">
              <a:avLst/>
            </a:prstGeom>
            <a:noFill/>
          </p:spPr>
          <p:txBody>
            <a:bodyPr wrap="square" rtlCol="0">
              <a:spAutoFit/>
            </a:bodyPr>
            <a:lstStyle/>
            <a:p>
              <a:r>
                <a:rPr lang="ru-RU" dirty="0"/>
                <a:t>Для формального описания движений мыши построен оригинальный прием – через оценку динамики скорости. Первые результаты показывают, что движения мыши при выборе хода в игре напоминают характеристики саккадических движений глаз, хотя это существенно более медленный процесс: максимальная скорость достигается приблизительно за 700 </a:t>
              </a:r>
              <a:r>
                <a:rPr lang="ru-RU" dirty="0" err="1"/>
                <a:t>мс</a:t>
              </a:r>
              <a:r>
                <a:rPr lang="ru-RU" dirty="0"/>
                <a:t> </a:t>
              </a:r>
              <a:r>
                <a:rPr lang="ru-RU" b="1" i="1" dirty="0"/>
                <a:t>до </a:t>
              </a:r>
              <a:r>
                <a:rPr lang="ru-RU" dirty="0"/>
                <a:t>точного приближения к области цели, в баллистическом движении, за которым следует снижение скорости в медленном </a:t>
              </a:r>
              <a:r>
                <a:rPr lang="ru-RU" dirty="0" err="1"/>
                <a:t>точностном</a:t>
              </a:r>
              <a:r>
                <a:rPr lang="ru-RU" dirty="0"/>
                <a:t> позиционировании вплоть до достижения равномерного движения перед кликом мыши.</a:t>
              </a:r>
            </a:p>
          </p:txBody>
        </p:sp>
      </p:grpSp>
    </p:spTree>
    <p:extLst>
      <p:ext uri="{BB962C8B-B14F-4D97-AF65-F5344CB8AC3E}">
        <p14:creationId xmlns:p14="http://schemas.microsoft.com/office/powerpoint/2010/main" val="3714088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a:extLst>
              <a:ext uri="{FF2B5EF4-FFF2-40B4-BE49-F238E27FC236}">
                <a16:creationId xmlns:a16="http://schemas.microsoft.com/office/drawing/2014/main" id="{B8E57FE4-85DA-4C49-9989-D7FA2EB405B1}"/>
              </a:ext>
            </a:extLst>
          </p:cNvPr>
          <p:cNvGrpSpPr/>
          <p:nvPr/>
        </p:nvGrpSpPr>
        <p:grpSpPr>
          <a:xfrm>
            <a:off x="1259632" y="1124744"/>
            <a:ext cx="6012077" cy="5010082"/>
            <a:chOff x="539552" y="389268"/>
            <a:chExt cx="6012077" cy="5010082"/>
          </a:xfrm>
        </p:grpSpPr>
        <p:sp>
          <p:nvSpPr>
            <p:cNvPr id="3" name="TextBox 2">
              <a:extLst>
                <a:ext uri="{FF2B5EF4-FFF2-40B4-BE49-F238E27FC236}">
                  <a16:creationId xmlns:a16="http://schemas.microsoft.com/office/drawing/2014/main" id="{8D3E9260-25B0-4985-A774-F8A8BF4EF516}"/>
                </a:ext>
              </a:extLst>
            </p:cNvPr>
            <p:cNvSpPr txBox="1"/>
            <p:nvPr/>
          </p:nvSpPr>
          <p:spPr>
            <a:xfrm>
              <a:off x="574965" y="3645024"/>
              <a:ext cx="5976664" cy="1754326"/>
            </a:xfrm>
            <a:prstGeom prst="rect">
              <a:avLst/>
            </a:prstGeom>
            <a:noFill/>
          </p:spPr>
          <p:txBody>
            <a:bodyPr wrap="square" rtlCol="0">
              <a:spAutoFit/>
            </a:bodyPr>
            <a:lstStyle/>
            <a:p>
              <a:r>
                <a:rPr lang="ru-RU" dirty="0"/>
                <a:t>Динамика кардиоритма в ситуации предъявления задач. По оси абсцисс – номера </a:t>
              </a:r>
              <a:r>
                <a:rPr lang="en-US" dirty="0"/>
                <a:t>R</a:t>
              </a:r>
              <a:r>
                <a:rPr lang="ru-RU" dirty="0"/>
                <a:t>-</a:t>
              </a:r>
              <a:r>
                <a:rPr lang="en-US" dirty="0"/>
                <a:t>R</a:t>
              </a:r>
              <a:r>
                <a:rPr lang="ru-RU" dirty="0"/>
                <a:t> интервалов. Вертикальная линия – момент предъявления задачи. Красная линия – средние значения </a:t>
              </a:r>
              <a:r>
                <a:rPr lang="en-US" dirty="0"/>
                <a:t>R</a:t>
              </a:r>
              <a:r>
                <a:rPr lang="ru-RU" dirty="0"/>
                <a:t>-</a:t>
              </a:r>
              <a:r>
                <a:rPr lang="en-US" dirty="0"/>
                <a:t>R</a:t>
              </a:r>
              <a:r>
                <a:rPr lang="ru-RU" dirty="0"/>
                <a:t>  интервалов, зеленая – их медианные значения. Количество накоплений – </a:t>
              </a:r>
              <a:r>
                <a:rPr lang="en-US" dirty="0"/>
                <a:t>N =48.</a:t>
              </a:r>
              <a:endParaRPr lang="ru-RU" dirty="0"/>
            </a:p>
            <a:p>
              <a:endParaRPr lang="ru-RU" dirty="0"/>
            </a:p>
          </p:txBody>
        </p:sp>
        <p:pic>
          <p:nvPicPr>
            <p:cNvPr id="6" name="Рисунок 5">
              <a:extLst>
                <a:ext uri="{FF2B5EF4-FFF2-40B4-BE49-F238E27FC236}">
                  <a16:creationId xmlns:a16="http://schemas.microsoft.com/office/drawing/2014/main" id="{E7F65F0F-C78D-4111-8D18-FAA65162C5FA}"/>
                </a:ext>
              </a:extLst>
            </p:cNvPr>
            <p:cNvPicPr>
              <a:picLocks noChangeAspect="1"/>
            </p:cNvPicPr>
            <p:nvPr/>
          </p:nvPicPr>
          <p:blipFill>
            <a:blip r:embed="rId3"/>
            <a:stretch>
              <a:fillRect/>
            </a:stretch>
          </p:blipFill>
          <p:spPr>
            <a:xfrm>
              <a:off x="539552" y="389268"/>
              <a:ext cx="5616624" cy="3039732"/>
            </a:xfrm>
            <a:prstGeom prst="rect">
              <a:avLst/>
            </a:prstGeom>
          </p:spPr>
        </p:pic>
      </p:grpSp>
    </p:spTree>
    <p:extLst>
      <p:ext uri="{BB962C8B-B14F-4D97-AF65-F5344CB8AC3E}">
        <p14:creationId xmlns:p14="http://schemas.microsoft.com/office/powerpoint/2010/main" val="2569297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103F8E-9509-430B-91DF-562D3E7610F7}"/>
              </a:ext>
            </a:extLst>
          </p:cNvPr>
          <p:cNvSpPr txBox="1"/>
          <p:nvPr/>
        </p:nvSpPr>
        <p:spPr>
          <a:xfrm>
            <a:off x="251520" y="2348880"/>
            <a:ext cx="8640960" cy="2308324"/>
          </a:xfrm>
          <a:prstGeom prst="rect">
            <a:avLst/>
          </a:prstGeom>
          <a:noFill/>
        </p:spPr>
        <p:txBody>
          <a:bodyPr wrap="square" rtlCol="0">
            <a:spAutoFit/>
          </a:bodyPr>
          <a:lstStyle/>
          <a:p>
            <a:r>
              <a:rPr lang="ru-RU" sz="3600" b="1" dirty="0">
                <a:solidFill>
                  <a:srgbClr val="FF0000"/>
                </a:solidFill>
                <a:latin typeface="Bookman Old Style" panose="02050604050505020204" pitchFamily="18" charset="0"/>
              </a:rPr>
              <a:t>Спасибо </a:t>
            </a:r>
          </a:p>
          <a:p>
            <a:pPr algn="ctr"/>
            <a:r>
              <a:rPr lang="ru-RU" sz="3600" b="1" dirty="0">
                <a:solidFill>
                  <a:srgbClr val="FF0000"/>
                </a:solidFill>
                <a:latin typeface="Bookman Old Style" panose="02050604050505020204" pitchFamily="18" charset="0"/>
              </a:rPr>
              <a:t>за внимательное</a:t>
            </a:r>
          </a:p>
          <a:p>
            <a:pPr algn="ctr"/>
            <a:r>
              <a:rPr lang="ru-RU" sz="3600" b="1" dirty="0">
                <a:solidFill>
                  <a:srgbClr val="FF0000"/>
                </a:solidFill>
                <a:latin typeface="Bookman Old Style" panose="02050604050505020204" pitchFamily="18" charset="0"/>
              </a:rPr>
              <a:t>прочтение </a:t>
            </a:r>
          </a:p>
          <a:p>
            <a:pPr algn="r"/>
            <a:r>
              <a:rPr lang="ru-RU" sz="3600" b="1" dirty="0">
                <a:solidFill>
                  <a:srgbClr val="FF0000"/>
                </a:solidFill>
                <a:latin typeface="Bookman Old Style" panose="02050604050505020204" pitchFamily="18" charset="0"/>
              </a:rPr>
              <a:t>текста!!!</a:t>
            </a:r>
          </a:p>
        </p:txBody>
      </p:sp>
    </p:spTree>
    <p:extLst>
      <p:ext uri="{BB962C8B-B14F-4D97-AF65-F5344CB8AC3E}">
        <p14:creationId xmlns:p14="http://schemas.microsoft.com/office/powerpoint/2010/main" val="1370516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692696"/>
            <a:ext cx="8136904" cy="5447645"/>
          </a:xfrm>
          <a:prstGeom prst="rect">
            <a:avLst/>
          </a:prstGeom>
          <a:noFill/>
        </p:spPr>
        <p:txBody>
          <a:bodyPr wrap="square" rtlCol="0">
            <a:spAutoFit/>
          </a:bodyPr>
          <a:lstStyle/>
          <a:p>
            <a:r>
              <a:rPr lang="ru-RU" sz="1600" dirty="0">
                <a:latin typeface="Times New Roman" panose="02020603050405020304" pitchFamily="18" charset="0"/>
                <a:cs typeface="Times New Roman" panose="02020603050405020304" pitchFamily="18" charset="0"/>
              </a:rPr>
              <a:t>Высказано предположение о том, что каждый цикл взаимодействия индивида с предметной областью реализуется как поведенческий акт, для достижения цели которого необходима актуализация как определенного набора ПС, так и набора общеорганизменных функциональных систем (ФС). </a:t>
            </a:r>
            <a:r>
              <a:rPr lang="ru-RU" sz="1600" b="1" i="1" dirty="0">
                <a:latin typeface="Times New Roman" panose="02020603050405020304" pitchFamily="18" charset="0"/>
                <a:cs typeface="Times New Roman" panose="02020603050405020304" pitchFamily="18" charset="0"/>
              </a:rPr>
              <a:t>ПС</a:t>
            </a:r>
            <a:r>
              <a:rPr lang="ru-RU" sz="1600" dirty="0">
                <a:latin typeface="Times New Roman" panose="02020603050405020304" pitchFamily="18" charset="0"/>
                <a:cs typeface="Times New Roman" panose="02020603050405020304" pitchFamily="18" charset="0"/>
              </a:rPr>
              <a:t> представляют собой совокупность групп нейронов, специализация которых относительно моделей взаимодействия с предметной областью сохраняется на протяжении жизни индивида и составляет основу для дальнейших дифференциаций. </a:t>
            </a:r>
            <a:r>
              <a:rPr lang="ru-RU" sz="1600" b="1" i="1" dirty="0">
                <a:latin typeface="Times New Roman" panose="02020603050405020304" pitchFamily="18" charset="0"/>
                <a:cs typeface="Times New Roman" panose="02020603050405020304" pitchFamily="18" charset="0"/>
              </a:rPr>
              <a:t>Общеорганизменные ФС </a:t>
            </a:r>
            <a:r>
              <a:rPr lang="ru-RU" sz="1600" dirty="0">
                <a:latin typeface="Times New Roman" panose="02020603050405020304" pitchFamily="18" charset="0"/>
                <a:cs typeface="Times New Roman" panose="02020603050405020304" pitchFamily="18" charset="0"/>
              </a:rPr>
              <a:t>определены П.К. Анохиным как временные констелляции “…избирательно вовлеченных компонентов, у которых взаимодействие и взаимоотношения принимают характер </a:t>
            </a:r>
            <a:r>
              <a:rPr lang="ru-RU" sz="1600" dirty="0" err="1">
                <a:latin typeface="Times New Roman" panose="02020603050405020304" pitchFamily="18" charset="0"/>
                <a:cs typeface="Times New Roman" panose="02020603050405020304" pitchFamily="18" charset="0"/>
              </a:rPr>
              <a:t>взаимоСОдействия</a:t>
            </a:r>
            <a:r>
              <a:rPr lang="ru-RU" sz="1600" dirty="0">
                <a:latin typeface="Times New Roman" panose="02020603050405020304" pitchFamily="18" charset="0"/>
                <a:cs typeface="Times New Roman" panose="02020603050405020304" pitchFamily="18" charset="0"/>
              </a:rPr>
              <a:t> компонентов на получение фокусированного полезного результата” [Анохин, 1975]. При этом ПС выступают как репликаторы для организации набора ФС, то есть для построения актуальной в данной реализации взаимодействия «временной констелляции избирательно вовлеченных компонентов организма». Такое соотношение ПС и ФС соответствует общебиологической матричной схеме соотношения генотипа и фенотипа. </a:t>
            </a:r>
            <a:r>
              <a:rPr lang="ru-RU" sz="1600" dirty="0"/>
              <a:t>Такое соотношение ПС и ФС снимает парадокс </a:t>
            </a:r>
            <a:r>
              <a:rPr lang="ru-RU" sz="1600" b="1" i="1" dirty="0"/>
              <a:t>длительного сохранения «временной констелляции</a:t>
            </a:r>
            <a:r>
              <a:rPr lang="ru-RU" sz="1600" dirty="0"/>
              <a:t>» и объясняет возможность «</a:t>
            </a:r>
            <a:r>
              <a:rPr lang="ru-RU" sz="1600" b="1" i="1" dirty="0"/>
              <a:t>извлечения ФС из памяти</a:t>
            </a:r>
            <a:r>
              <a:rPr lang="ru-RU" sz="1600" dirty="0"/>
              <a:t>».</a:t>
            </a:r>
          </a:p>
          <a:p>
            <a:endParaRPr lang="ru-RU" sz="1600" dirty="0"/>
          </a:p>
          <a:p>
            <a:r>
              <a:rPr lang="ru-RU" sz="1600" dirty="0">
                <a:latin typeface="+mj-lt"/>
                <a:cs typeface="Times New Roman" panose="02020603050405020304" pitchFamily="18" charset="0"/>
              </a:rPr>
              <a:t>см. </a:t>
            </a:r>
            <a:r>
              <a:rPr lang="en-US" sz="1600" dirty="0">
                <a:latin typeface="+mj-lt"/>
                <a:cs typeface="Times New Roman" panose="02020603050405020304" pitchFamily="18" charset="0"/>
              </a:rPr>
              <a:t>[</a:t>
            </a:r>
            <a:r>
              <a:rPr lang="ru-RU" sz="1400" i="1" dirty="0">
                <a:latin typeface="+mj-lt"/>
              </a:rPr>
              <a:t>Максимова Н.Е., Александров И.О., </a:t>
            </a:r>
            <a:r>
              <a:rPr lang="ru-RU" sz="1400" i="1" dirty="0" err="1">
                <a:latin typeface="+mj-lt"/>
              </a:rPr>
              <a:t>Заварнова</a:t>
            </a:r>
            <a:r>
              <a:rPr lang="ru-RU" sz="1400" i="1" dirty="0">
                <a:latin typeface="+mj-lt"/>
              </a:rPr>
              <a:t> Ю.А., Свиридов В.С., </a:t>
            </a:r>
            <a:r>
              <a:rPr lang="ru-RU" sz="1400" i="1" dirty="0" err="1">
                <a:latin typeface="+mj-lt"/>
              </a:rPr>
              <a:t>Турубар</a:t>
            </a:r>
            <a:r>
              <a:rPr lang="ru-RU" sz="1400" i="1" dirty="0">
                <a:latin typeface="+mj-lt"/>
              </a:rPr>
              <a:t> Д.С. </a:t>
            </a:r>
            <a:r>
              <a:rPr lang="ru-RU" sz="1400" dirty="0">
                <a:latin typeface="+mj-lt"/>
              </a:rPr>
              <a:t>Дифференциация и организация психологических структур при взаимодействии индивида с новыми предметными областями. Часть I. Свойства аутореплицирующихся структур и их </a:t>
            </a:r>
            <a:r>
              <a:rPr lang="ru-RU" sz="1400" dirty="0" err="1">
                <a:latin typeface="+mj-lt"/>
              </a:rPr>
              <a:t>операционализация</a:t>
            </a:r>
            <a:r>
              <a:rPr lang="ru-RU" sz="1400" dirty="0">
                <a:latin typeface="+mj-lt"/>
              </a:rPr>
              <a:t> // Психологический журнал. </a:t>
            </a:r>
            <a:r>
              <a:rPr lang="en-US" sz="1400" dirty="0">
                <a:latin typeface="+mj-lt"/>
              </a:rPr>
              <a:t>2019. </a:t>
            </a:r>
            <a:r>
              <a:rPr lang="ru-RU" sz="1400" dirty="0">
                <a:latin typeface="+mj-lt"/>
              </a:rPr>
              <a:t>Т</a:t>
            </a:r>
            <a:r>
              <a:rPr lang="en-US" sz="1400" dirty="0">
                <a:latin typeface="+mj-lt"/>
              </a:rPr>
              <a:t>. 40. № 1</a:t>
            </a:r>
            <a:r>
              <a:rPr lang="ru-RU" sz="1400" dirty="0">
                <a:latin typeface="+mj-lt"/>
              </a:rPr>
              <a:t>; Часть II. Эмпирические доказательства существования аутореплицирующихся структур // Психологический журнал. 2019. Т. 40. </a:t>
            </a:r>
            <a:r>
              <a:rPr lang="en-US" sz="1400" dirty="0">
                <a:latin typeface="+mj-lt"/>
              </a:rPr>
              <a:t>№ 2</a:t>
            </a:r>
            <a:r>
              <a:rPr lang="en-US" dirty="0">
                <a:latin typeface="Times New Roman" panose="02020603050405020304" pitchFamily="18" charset="0"/>
                <a:cs typeface="Times New Roman" panose="02020603050405020304" pitchFamily="18" charset="0"/>
              </a:rPr>
              <a:t>]</a:t>
            </a:r>
            <a:endParaRPr lang="ru-RU" sz="1600" dirty="0"/>
          </a:p>
        </p:txBody>
      </p:sp>
    </p:spTree>
    <p:extLst>
      <p:ext uri="{BB962C8B-B14F-4D97-AF65-F5344CB8AC3E}">
        <p14:creationId xmlns:p14="http://schemas.microsoft.com/office/powerpoint/2010/main" val="2266931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640960" cy="7017306"/>
          </a:xfrm>
          <a:prstGeom prst="rect">
            <a:avLst/>
          </a:prstGeom>
          <a:noFill/>
        </p:spPr>
        <p:txBody>
          <a:bodyPr wrap="square" rtlCol="0">
            <a:spAutoFit/>
          </a:bodyPr>
          <a:lstStyle/>
          <a:p>
            <a:r>
              <a:rPr lang="ru-RU" b="1" dirty="0">
                <a:latin typeface="Times New Roman" panose="02020603050405020304" pitchFamily="18" charset="0"/>
                <a:cs typeface="Times New Roman" panose="02020603050405020304" pitchFamily="18" charset="0"/>
              </a:rPr>
              <a:t>Теоретическая гипотеза.</a:t>
            </a:r>
            <a:r>
              <a:rPr lang="ru-RU" dirty="0">
                <a:latin typeface="Times New Roman" panose="02020603050405020304" pitchFamily="18" charset="0"/>
                <a:cs typeface="Times New Roman" panose="02020603050405020304" pitchFamily="18" charset="0"/>
              </a:rPr>
              <a:t> Текущее поведение индивида осуществляется как последовательность циклов взаимодействия с институционализированной предметной областью, реализующихся через последовательность поведенческих актов. На интервале реализации поведенческого акта происходит актуализация и отбор подмножества ПС и согласованного с этим подмножеством набора ФС. Актуализация и согласование наборов ПС и ФС необходимы для достижения цели без нарушения текущего поведения.</a:t>
            </a:r>
          </a:p>
          <a:p>
            <a:r>
              <a:rPr lang="ru-RU" b="1" dirty="0">
                <a:latin typeface="Times New Roman" panose="02020603050405020304" pitchFamily="18" charset="0"/>
                <a:cs typeface="Times New Roman" panose="02020603050405020304" pitchFamily="18" charset="0"/>
              </a:rPr>
              <a:t>Новизна</a:t>
            </a:r>
            <a:r>
              <a:rPr lang="ru-RU" dirty="0">
                <a:latin typeface="Times New Roman" panose="02020603050405020304" pitchFamily="18" charset="0"/>
                <a:cs typeface="Times New Roman" panose="02020603050405020304" pitchFamily="18" charset="0"/>
              </a:rPr>
              <a:t> настоящей работы состоит в пересмотре результатов, полученных в предыдущих исследованиях, для того чтобы оценить достоверность новой теоретической гипотезы и сформулировать необходимые требования к планируемым эмпирическим исследованиям.</a:t>
            </a:r>
          </a:p>
          <a:p>
            <a:r>
              <a:rPr lang="ru-RU" dirty="0">
                <a:latin typeface="Times New Roman" panose="02020603050405020304" pitchFamily="18" charset="0"/>
                <a:cs typeface="Times New Roman" panose="02020603050405020304" pitchFamily="18" charset="0"/>
              </a:rPr>
              <a:t>Ранее был описан медленный потенциал мозга универсальной конфигурации, который соответствует реализации и смене последовательных поведенческих актов [Максимова, Александров, 1987]. Все известные виды связанных с событиями потенциалов представляют собой фрагменты или аспекты (варианты усреднения) потенциала универсальной конфигурации. В многочисленных исследованиях показана связь параметров различных типов связанных с событиями потенциалов как со всеми известными психологическими феноменами, с различными характеристиками окружения и внутренней среды организма так и с активностью всех составляющих мозговой активности – </a:t>
            </a:r>
            <a:r>
              <a:rPr lang="ru-RU" dirty="0" err="1">
                <a:latin typeface="Times New Roman" panose="02020603050405020304" pitchFamily="18" charset="0"/>
                <a:cs typeface="Times New Roman" panose="02020603050405020304" pitchFamily="18" charset="0"/>
              </a:rPr>
              <a:t>спайковой</a:t>
            </a:r>
            <a:r>
              <a:rPr lang="ru-RU" dirty="0">
                <a:latin typeface="Times New Roman" panose="02020603050405020304" pitchFamily="18" charset="0"/>
                <a:cs typeface="Times New Roman" panose="02020603050405020304" pitchFamily="18" charset="0"/>
              </a:rPr>
              <a:t> и медленной активностью нейронов, глиальных клеток, капилляров, согласованной в рамках текущего поведения. Поэтому потенциал универсальной конфигурации можно рассматривать как интегральный показатель актуализации и отбора ПС и ФС, обеспечивающих текущее поведение.</a:t>
            </a:r>
          </a:p>
          <a:p>
            <a:endParaRPr lang="ru-RU" dirty="0"/>
          </a:p>
        </p:txBody>
      </p:sp>
    </p:spTree>
    <p:extLst>
      <p:ext uri="{BB962C8B-B14F-4D97-AF65-F5344CB8AC3E}">
        <p14:creationId xmlns:p14="http://schemas.microsoft.com/office/powerpoint/2010/main" val="284743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9001000" cy="6632585"/>
          </a:xfrm>
          <a:prstGeom prst="rect">
            <a:avLst/>
          </a:prstGeom>
          <a:noFill/>
        </p:spPr>
        <p:txBody>
          <a:bodyPr wrap="square" rtlCol="0">
            <a:spAutoFit/>
          </a:bodyPr>
          <a:lstStyle/>
          <a:p>
            <a:r>
              <a:rPr lang="ru-RU" sz="1700" b="1" dirty="0">
                <a:latin typeface="Times New Roman" panose="02020603050405020304" pitchFamily="18" charset="0"/>
                <a:cs typeface="Times New Roman" panose="02020603050405020304" pitchFamily="18" charset="0"/>
              </a:rPr>
              <a:t>Предмет исследования</a:t>
            </a:r>
            <a:r>
              <a:rPr lang="ru-RU" sz="1700" dirty="0">
                <a:latin typeface="Times New Roman" panose="02020603050405020304" pitchFamily="18" charset="0"/>
                <a:cs typeface="Times New Roman" panose="02020603050405020304" pitchFamily="18" charset="0"/>
              </a:rPr>
              <a:t>. Согласованность </a:t>
            </a:r>
            <a:r>
              <a:rPr lang="ru-RU" sz="1700" dirty="0" err="1">
                <a:latin typeface="Times New Roman" panose="02020603050405020304" pitchFamily="18" charset="0"/>
                <a:cs typeface="Times New Roman" panose="02020603050405020304" pitchFamily="18" charset="0"/>
              </a:rPr>
              <a:t>актуалгенеза</a:t>
            </a:r>
            <a:r>
              <a:rPr lang="ru-RU" sz="1700" dirty="0">
                <a:latin typeface="Times New Roman" panose="02020603050405020304" pitchFamily="18" charset="0"/>
                <a:cs typeface="Times New Roman" panose="02020603050405020304" pitchFamily="18" charset="0"/>
              </a:rPr>
              <a:t> и отбора ПС и ФС при реализации и смене последовательных поведенческих актов.</a:t>
            </a:r>
          </a:p>
          <a:p>
            <a:r>
              <a:rPr lang="ru-RU" sz="1700" b="1" dirty="0">
                <a:latin typeface="Times New Roman" panose="02020603050405020304" pitchFamily="18" charset="0"/>
                <a:cs typeface="Times New Roman" panose="02020603050405020304" pitchFamily="18" charset="0"/>
              </a:rPr>
              <a:t>Объект исследования</a:t>
            </a:r>
            <a:r>
              <a:rPr lang="ru-RU" sz="1700" dirty="0">
                <a:latin typeface="Times New Roman" panose="02020603050405020304" pitchFamily="18" charset="0"/>
                <a:cs typeface="Times New Roman" panose="02020603050405020304" pitchFamily="18" charset="0"/>
              </a:rPr>
              <a:t>. Индивиды (люди и животные) выполняющие задачи разной степени сложности.</a:t>
            </a:r>
          </a:p>
          <a:p>
            <a:r>
              <a:rPr lang="ru-RU" sz="1700" b="1" dirty="0">
                <a:latin typeface="Times New Roman" panose="02020603050405020304" pitchFamily="18" charset="0"/>
                <a:cs typeface="Times New Roman" panose="02020603050405020304" pitchFamily="18" charset="0"/>
              </a:rPr>
              <a:t>Цели исследования</a:t>
            </a:r>
            <a:r>
              <a:rPr lang="ru-RU" sz="1700" dirty="0">
                <a:latin typeface="Times New Roman" panose="02020603050405020304" pitchFamily="18" charset="0"/>
                <a:cs typeface="Times New Roman" panose="02020603050405020304" pitchFamily="18" charset="0"/>
              </a:rPr>
              <a:t>:</a:t>
            </a:r>
          </a:p>
          <a:p>
            <a:r>
              <a:rPr lang="ru-RU" sz="1700" dirty="0">
                <a:latin typeface="Times New Roman" panose="02020603050405020304" pitchFamily="18" charset="0"/>
                <a:cs typeface="Times New Roman" panose="02020603050405020304" pitchFamily="18" charset="0"/>
              </a:rPr>
              <a:t>Установить соответствие конфигурации и амплитудных характеристик потенциала универсальной конфигурации, динамики актуализации наборов ПС и организации ФС в процессе реализации и смены последовательных поведенческих актов.</a:t>
            </a:r>
          </a:p>
          <a:p>
            <a:r>
              <a:rPr lang="ru-RU" sz="1700" dirty="0">
                <a:latin typeface="Times New Roman" panose="02020603050405020304" pitchFamily="18" charset="0"/>
                <a:cs typeface="Times New Roman" panose="02020603050405020304" pitchFamily="18" charset="0"/>
              </a:rPr>
              <a:t>Определить степень связности </a:t>
            </a:r>
            <a:r>
              <a:rPr lang="ru-RU" sz="1700" dirty="0" err="1">
                <a:latin typeface="Times New Roman" panose="02020603050405020304" pitchFamily="18" charset="0"/>
                <a:cs typeface="Times New Roman" panose="02020603050405020304" pitchFamily="18" charset="0"/>
              </a:rPr>
              <a:t>актуалгенеза</a:t>
            </a:r>
            <a:r>
              <a:rPr lang="ru-RU" sz="1700" dirty="0">
                <a:latin typeface="Times New Roman" panose="02020603050405020304" pitchFamily="18" charset="0"/>
                <a:cs typeface="Times New Roman" panose="02020603050405020304" pitchFamily="18" charset="0"/>
              </a:rPr>
              <a:t> ПС и ФС при реализации последовательности конкурирующих поведенческих актов, в которых инструкцией задается морфологическое различие состава ФС таких актов. </a:t>
            </a:r>
          </a:p>
          <a:p>
            <a:r>
              <a:rPr lang="ru-RU" sz="1700" b="1" dirty="0">
                <a:latin typeface="Times New Roman" panose="02020603050405020304" pitchFamily="18" charset="0"/>
                <a:cs typeface="Times New Roman" panose="02020603050405020304" pitchFamily="18" charset="0"/>
              </a:rPr>
              <a:t>Гипотезы исследования</a:t>
            </a:r>
            <a:r>
              <a:rPr lang="ru-RU" sz="1700" dirty="0">
                <a:latin typeface="Times New Roman" panose="02020603050405020304" pitchFamily="18" charset="0"/>
                <a:cs typeface="Times New Roman" panose="02020603050405020304" pitchFamily="18" charset="0"/>
              </a:rPr>
              <a:t>.</a:t>
            </a:r>
          </a:p>
          <a:p>
            <a:r>
              <a:rPr lang="ru-RU" sz="1700" b="1" dirty="0">
                <a:latin typeface="Times New Roman" panose="02020603050405020304" pitchFamily="18" charset="0"/>
                <a:cs typeface="Times New Roman" panose="02020603050405020304" pitchFamily="18" charset="0"/>
              </a:rPr>
              <a:t>1а</a:t>
            </a:r>
            <a:r>
              <a:rPr lang="ru-RU" sz="1700" dirty="0">
                <a:latin typeface="Times New Roman" panose="02020603050405020304" pitchFamily="18" charset="0"/>
                <a:cs typeface="Times New Roman" panose="02020603050405020304" pitchFamily="18" charset="0"/>
              </a:rPr>
              <a:t>. Динамика изменения наборов ПС при реализации и смене последовательных поведенческих актов сопряжена с характеристиками компонентов потенциала универсальной конфигурации.</a:t>
            </a:r>
          </a:p>
          <a:p>
            <a:r>
              <a:rPr lang="ru-RU" sz="1700" b="1" dirty="0">
                <a:latin typeface="Times New Roman" panose="02020603050405020304" pitchFamily="18" charset="0"/>
                <a:cs typeface="Times New Roman" panose="02020603050405020304" pitchFamily="18" charset="0"/>
              </a:rPr>
              <a:t>1б</a:t>
            </a:r>
            <a:r>
              <a:rPr lang="ru-RU" sz="1700" dirty="0">
                <a:latin typeface="Times New Roman" panose="02020603050405020304" pitchFamily="18" charset="0"/>
                <a:cs typeface="Times New Roman" panose="02020603050405020304" pitchFamily="18" charset="0"/>
              </a:rPr>
              <a:t>. Динамика отбора ФС при реализации и смене последовательных поведенческих актов сопряжена с основными компонентами и амплитудными характеристиками потенциала универсальной конфигурации.</a:t>
            </a:r>
          </a:p>
          <a:p>
            <a:r>
              <a:rPr lang="ru-RU" sz="1700" b="1" dirty="0">
                <a:latin typeface="Times New Roman" panose="02020603050405020304" pitchFamily="18" charset="0"/>
                <a:cs typeface="Times New Roman" panose="02020603050405020304" pitchFamily="18" charset="0"/>
              </a:rPr>
              <a:t>1в</a:t>
            </a:r>
            <a:r>
              <a:rPr lang="ru-RU" sz="1700" dirty="0">
                <a:latin typeface="Times New Roman" panose="02020603050405020304" pitchFamily="18" charset="0"/>
                <a:cs typeface="Times New Roman" panose="02020603050405020304" pitchFamily="18" charset="0"/>
              </a:rPr>
              <a:t>. Для последовательных поведенческих актов существует соответствие динамики </a:t>
            </a:r>
            <a:r>
              <a:rPr lang="ru-RU" sz="1700" dirty="0" err="1">
                <a:latin typeface="Times New Roman" panose="02020603050405020304" pitchFamily="18" charset="0"/>
                <a:cs typeface="Times New Roman" panose="02020603050405020304" pitchFamily="18" charset="0"/>
              </a:rPr>
              <a:t>актуалгенеза</a:t>
            </a:r>
            <a:r>
              <a:rPr lang="ru-RU" sz="1700" dirty="0">
                <a:latin typeface="Times New Roman" panose="02020603050405020304" pitchFamily="18" charset="0"/>
                <a:cs typeface="Times New Roman" panose="02020603050405020304" pitchFamily="18" charset="0"/>
              </a:rPr>
              <a:t> ПС и отбора ФС. </a:t>
            </a:r>
          </a:p>
          <a:p>
            <a:r>
              <a:rPr lang="ru-RU" sz="1700" b="1" dirty="0">
                <a:latin typeface="Times New Roman" panose="02020603050405020304" pitchFamily="18" charset="0"/>
                <a:cs typeface="Times New Roman" panose="02020603050405020304" pitchFamily="18" charset="0"/>
              </a:rPr>
              <a:t>2</a:t>
            </a:r>
            <a:r>
              <a:rPr lang="ru-RU" sz="1700" dirty="0">
                <a:latin typeface="Times New Roman" panose="02020603050405020304" pitchFamily="18" charset="0"/>
                <a:cs typeface="Times New Roman" panose="02020603050405020304" pitchFamily="18" charset="0"/>
              </a:rPr>
              <a:t>. При реализации двух конкурирующих последовательностей поведенческих актов наборы ПС и ФС для каждого из актов специфичны и не пересекаются по составу. </a:t>
            </a:r>
          </a:p>
          <a:p>
            <a:r>
              <a:rPr lang="ru-RU" sz="1700" b="1" dirty="0">
                <a:latin typeface="Times New Roman" panose="02020603050405020304" pitchFamily="18" charset="0"/>
                <a:cs typeface="Times New Roman" panose="02020603050405020304" pitchFamily="18" charset="0"/>
              </a:rPr>
              <a:t>2. </a:t>
            </a:r>
            <a:r>
              <a:rPr lang="ru-RU" sz="1700" dirty="0">
                <a:latin typeface="Times New Roman" panose="02020603050405020304" pitchFamily="18" charset="0"/>
                <a:cs typeface="Times New Roman" panose="02020603050405020304" pitchFamily="18" charset="0"/>
              </a:rPr>
              <a:t>(альтернатива). При реализации двух конкурирующих последовательностей поведенческих актов наборы ПС и ФС для каждого из актов специфичны, но пересекаются по составу.</a:t>
            </a:r>
          </a:p>
          <a:p>
            <a:endParaRPr lang="ru-RU"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6074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3848" y="2996952"/>
            <a:ext cx="2990883" cy="769441"/>
          </a:xfrm>
          <a:prstGeom prst="rect">
            <a:avLst/>
          </a:prstGeom>
          <a:noFill/>
        </p:spPr>
        <p:txBody>
          <a:bodyPr wrap="none" rtlCol="0">
            <a:spAutoFit/>
          </a:bodyPr>
          <a:lstStyle/>
          <a:p>
            <a:r>
              <a:rPr lang="ru-RU" sz="4400" b="1" dirty="0">
                <a:solidFill>
                  <a:srgbClr val="00B050"/>
                </a:solidFill>
              </a:rPr>
              <a:t>МЕТОДИКА</a:t>
            </a:r>
          </a:p>
        </p:txBody>
      </p:sp>
    </p:spTree>
    <p:extLst>
      <p:ext uri="{BB962C8B-B14F-4D97-AF65-F5344CB8AC3E}">
        <p14:creationId xmlns:p14="http://schemas.microsoft.com/office/powerpoint/2010/main" val="181927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04664"/>
            <a:ext cx="7992888" cy="6278642"/>
          </a:xfrm>
          <a:prstGeom prst="rect">
            <a:avLst/>
          </a:prstGeom>
          <a:noFill/>
        </p:spPr>
        <p:txBody>
          <a:bodyPr wrap="square" rtlCol="0">
            <a:spAutoFit/>
          </a:bodyPr>
          <a:lstStyle/>
          <a:p>
            <a:r>
              <a:rPr lang="ru-RU" sz="2000" b="1" dirty="0">
                <a:latin typeface="Times New Roman" panose="02020603050405020304" pitchFamily="18" charset="0"/>
                <a:cs typeface="Times New Roman" panose="02020603050405020304" pitchFamily="18" charset="0"/>
              </a:rPr>
              <a:t>Все исследовательские ситуации в работе могут быть рассмотрены как </a:t>
            </a:r>
            <a:r>
              <a:rPr lang="ru-RU" sz="2000" b="1" i="1" u="sng" dirty="0" err="1">
                <a:latin typeface="Times New Roman" panose="02020603050405020304" pitchFamily="18" charset="0"/>
                <a:cs typeface="Times New Roman" panose="02020603050405020304" pitchFamily="18" charset="0"/>
              </a:rPr>
              <a:t>институционализированные</a:t>
            </a:r>
            <a:r>
              <a:rPr lang="ru-RU" sz="2000" b="1" i="1" u="sng" dirty="0">
                <a:latin typeface="Times New Roman" panose="02020603050405020304" pitchFamily="18" charset="0"/>
                <a:cs typeface="Times New Roman" panose="02020603050405020304" pitchFamily="18" charset="0"/>
              </a:rPr>
              <a:t> предметные области</a:t>
            </a:r>
            <a:r>
              <a:rPr lang="ru-RU" sz="2000" b="1" dirty="0">
                <a:latin typeface="Times New Roman" panose="02020603050405020304" pitchFamily="18" charset="0"/>
                <a:cs typeface="Times New Roman" panose="02020603050405020304" pitchFamily="18" charset="0"/>
              </a:rPr>
              <a:t>, поскольку в них выделяются основные компоненты: определена предметная область (артефакты), правила (эксплицитные и имплицитные) и члены институционализированного сообщества, обладающие ролями и статусами, участник исследования является членом институционализированного сообщества наряду с экспериментатором, который регламентирует выполнение задачи. Корректность использования правил и решений оценивается в общении с экспериментатором, причем в методике «Стратегическая игра “Крестики-нолики на поле 15х15”» – во взаимодействии с партнером.</a:t>
            </a:r>
          </a:p>
          <a:p>
            <a:r>
              <a:rPr lang="ru-RU" sz="2000" dirty="0">
                <a:latin typeface="Times New Roman" panose="02020603050405020304" pitchFamily="18" charset="0"/>
                <a:cs typeface="Times New Roman" panose="02020603050405020304" pitchFamily="18" charset="0"/>
              </a:rPr>
              <a:t> </a:t>
            </a:r>
          </a:p>
          <a:p>
            <a:r>
              <a:rPr lang="ru-RU" sz="2200" b="1" i="1" u="sng" dirty="0">
                <a:latin typeface="Times New Roman" panose="02020603050405020304" pitchFamily="18" charset="0"/>
                <a:cs typeface="Times New Roman" panose="02020603050405020304" pitchFamily="18" charset="0"/>
              </a:rPr>
              <a:t>Компонентные составы ПС </a:t>
            </a:r>
            <a:r>
              <a:rPr lang="ru-RU" sz="2000" b="1" dirty="0">
                <a:latin typeface="Times New Roman" panose="02020603050405020304" pitchFamily="18" charset="0"/>
                <a:cs typeface="Times New Roman" panose="02020603050405020304" pitchFamily="18" charset="0"/>
              </a:rPr>
              <a:t>были реконструированы по достигаемым результатам и по активности нейронов (у животных), с использованием специально разработанных алгоритмов.</a:t>
            </a:r>
          </a:p>
          <a:p>
            <a:endParaRPr lang="ru-RU" sz="2000" b="1" dirty="0">
              <a:latin typeface="Times New Roman" panose="02020603050405020304" pitchFamily="18" charset="0"/>
              <a:cs typeface="Times New Roman" panose="02020603050405020304" pitchFamily="18" charset="0"/>
            </a:endParaRPr>
          </a:p>
          <a:p>
            <a:r>
              <a:rPr lang="ru-RU" sz="2200" b="1" i="1" u="sng" dirty="0">
                <a:latin typeface="Times New Roman" panose="02020603050405020304" pitchFamily="18" charset="0"/>
                <a:cs typeface="Times New Roman" panose="02020603050405020304" pitchFamily="18" charset="0"/>
              </a:rPr>
              <a:t>Актуализацию и процессы отбора ФС </a:t>
            </a:r>
            <a:r>
              <a:rPr lang="ru-RU" sz="2000" b="1" dirty="0">
                <a:latin typeface="Times New Roman" panose="02020603050405020304" pitchFamily="18" charset="0"/>
                <a:cs typeface="Times New Roman" panose="02020603050405020304" pitchFamily="18" charset="0"/>
              </a:rPr>
              <a:t>оценивали по характеристикам двигательной активности.</a:t>
            </a:r>
          </a:p>
          <a:p>
            <a:endParaRPr lang="ru-RU" b="1" dirty="0"/>
          </a:p>
        </p:txBody>
      </p:sp>
    </p:spTree>
    <p:extLst>
      <p:ext uri="{BB962C8B-B14F-4D97-AF65-F5344CB8AC3E}">
        <p14:creationId xmlns:p14="http://schemas.microsoft.com/office/powerpoint/2010/main" val="3214444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A17BA3-ED01-46F0-90D5-7E5E60FCC539}"/>
              </a:ext>
            </a:extLst>
          </p:cNvPr>
          <p:cNvSpPr txBox="1"/>
          <p:nvPr/>
        </p:nvSpPr>
        <p:spPr>
          <a:xfrm>
            <a:off x="48694" y="-10630"/>
            <a:ext cx="9069939" cy="2054409"/>
          </a:xfrm>
          <a:prstGeom prst="rect">
            <a:avLst/>
          </a:prstGeom>
          <a:noFill/>
        </p:spPr>
        <p:txBody>
          <a:bodyPr wrap="square" rtlCol="0">
            <a:spAutoFit/>
          </a:bodyPr>
          <a:lstStyle/>
          <a:p>
            <a:pPr>
              <a:lnSpc>
                <a:spcPts val="1500"/>
              </a:lnSpc>
            </a:pPr>
            <a:r>
              <a:rPr lang="ru-RU" sz="1400" b="1" dirty="0">
                <a:solidFill>
                  <a:srgbClr val="00B0F0"/>
                </a:solidFill>
                <a:latin typeface="Times New Roman" panose="02020603050405020304" pitchFamily="18" charset="0"/>
                <a:cs typeface="Times New Roman" panose="02020603050405020304" pitchFamily="18" charset="0"/>
              </a:rPr>
              <a:t>МЕТОДИКА ОБНАРУЖЕНИЯ СВЕТОВОГО СИГНАЛА ОКОЛОПОРОГОВОЙ ЯРКОСТИ.</a:t>
            </a:r>
            <a:endParaRPr lang="en-US" sz="1400" b="1" dirty="0">
              <a:solidFill>
                <a:srgbClr val="00B0F0"/>
              </a:solidFill>
              <a:latin typeface="Times New Roman" panose="02020603050405020304" pitchFamily="18" charset="0"/>
              <a:cs typeface="Times New Roman" panose="02020603050405020304" pitchFamily="18" charset="0"/>
            </a:endParaRPr>
          </a:p>
          <a:p>
            <a:pPr>
              <a:lnSpc>
                <a:spcPts val="1500"/>
              </a:lnSpc>
            </a:pPr>
            <a:r>
              <a:rPr lang="ru-RU" sz="1250" dirty="0"/>
              <a:t>Максимова Н.Е., Александров И.О. Типология медленных потенциалов мозга, нейрональная активность и динамика системной</a:t>
            </a:r>
          </a:p>
          <a:p>
            <a:pPr>
              <a:lnSpc>
                <a:spcPts val="1500"/>
              </a:lnSpc>
            </a:pPr>
            <a:r>
              <a:rPr lang="ru-RU" sz="1250" dirty="0"/>
              <a:t>           организации поведения // ЭЭГ и нейрональная активность в психофизиологических исследованиях. Москва, 1987. С. 44-72.</a:t>
            </a:r>
          </a:p>
          <a:p>
            <a:pPr>
              <a:lnSpc>
                <a:spcPts val="1500"/>
              </a:lnSpc>
            </a:pPr>
            <a:r>
              <a:rPr lang="ru-RU" sz="1350" dirty="0"/>
              <a:t>Александров И.О. Психофизиологическое исследование поведения человека и животных при обнаружении сигнала </a:t>
            </a:r>
            <a:r>
              <a:rPr lang="en-US" sz="1350" dirty="0"/>
              <a:t>/</a:t>
            </a:r>
            <a:endParaRPr lang="ru-RU" sz="1350" dirty="0"/>
          </a:p>
          <a:p>
            <a:pPr>
              <a:lnSpc>
                <a:spcPts val="1500"/>
              </a:lnSpc>
            </a:pPr>
            <a:r>
              <a:rPr lang="ru-RU" sz="1350" dirty="0"/>
              <a:t>           Психофизика дискретных и непрерывных задач. М.: Наука. 1985. С. 195 – 228.</a:t>
            </a:r>
          </a:p>
          <a:p>
            <a:r>
              <a:rPr lang="ru-RU" sz="1300" b="1" dirty="0">
                <a:latin typeface="Times New Roman" panose="02020603050405020304" pitchFamily="18" charset="0"/>
                <a:cs typeface="Times New Roman" panose="02020603050405020304" pitchFamily="18" charset="0"/>
              </a:rPr>
              <a:t>Для задания ситуации обнаружения в экспериментах и с человеком и с животными был использован метод границ в восходящем варианте. В течение интервала наблюдения, на экране (размером 30х40 мм) предъявлялись бесшумные вспышки света (по 4-7 в серии) нарастающей интенсивности от 10-5 до 10-2 </a:t>
            </a:r>
            <a:r>
              <a:rPr lang="ru-RU" sz="1300" b="1" dirty="0" err="1">
                <a:latin typeface="Times New Roman" panose="02020603050405020304" pitchFamily="18" charset="0"/>
                <a:cs typeface="Times New Roman" panose="02020603050405020304" pitchFamily="18" charset="0"/>
              </a:rPr>
              <a:t>нт</a:t>
            </a:r>
            <a:r>
              <a:rPr lang="ru-RU" sz="1300" b="1" dirty="0">
                <a:latin typeface="Times New Roman" panose="02020603050405020304" pitchFamily="18" charset="0"/>
                <a:cs typeface="Times New Roman" panose="02020603050405020304" pitchFamily="18" charset="0"/>
              </a:rPr>
              <a:t>, с интервалами между вспышками 1200 </a:t>
            </a:r>
            <a:r>
              <a:rPr lang="ru-RU" sz="1300" b="1" dirty="0" err="1">
                <a:latin typeface="Times New Roman" panose="02020603050405020304" pitchFamily="18" charset="0"/>
                <a:cs typeface="Times New Roman" panose="02020603050405020304" pitchFamily="18" charset="0"/>
              </a:rPr>
              <a:t>мс</a:t>
            </a:r>
            <a:r>
              <a:rPr lang="ru-RU" sz="1300" b="1" dirty="0">
                <a:latin typeface="Times New Roman" panose="02020603050405020304" pitchFamily="18" charset="0"/>
                <a:cs typeface="Times New Roman" panose="02020603050405020304" pitchFamily="18" charset="0"/>
              </a:rPr>
              <a:t>. Длительность вспышек составляла 50 </a:t>
            </a:r>
            <a:r>
              <a:rPr lang="ru-RU" sz="1300" b="1" dirty="0" err="1">
                <a:latin typeface="Times New Roman" panose="02020603050405020304" pitchFamily="18" charset="0"/>
                <a:cs typeface="Times New Roman" panose="02020603050405020304" pitchFamily="18" charset="0"/>
              </a:rPr>
              <a:t>мс</a:t>
            </a:r>
            <a:r>
              <a:rPr lang="ru-RU" sz="1300" b="1" dirty="0">
                <a:latin typeface="Times New Roman" panose="02020603050405020304" pitchFamily="18" charset="0"/>
                <a:cs typeface="Times New Roman" panose="02020603050405020304" pitchFamily="18" charset="0"/>
              </a:rPr>
              <a:t>.</a:t>
            </a:r>
            <a:r>
              <a:rPr lang="en-US" sz="1300" b="1" dirty="0">
                <a:latin typeface="Times New Roman" panose="02020603050405020304" pitchFamily="18" charset="0"/>
                <a:cs typeface="Times New Roman" panose="02020603050405020304" pitchFamily="18" charset="0"/>
              </a:rPr>
              <a:t> </a:t>
            </a:r>
            <a:r>
              <a:rPr lang="ru-RU" sz="1300" b="1" dirty="0">
                <a:latin typeface="Times New Roman" panose="02020603050405020304" pitchFamily="18" charset="0"/>
                <a:cs typeface="Times New Roman" panose="02020603050405020304" pitchFamily="18" charset="0"/>
              </a:rPr>
              <a:t>Методика позволяет различить три исхода обнаружения: правильные ответы (</a:t>
            </a:r>
            <a:r>
              <a:rPr lang="en-US" sz="1300" b="1" dirty="0">
                <a:latin typeface="Times New Roman" panose="02020603050405020304" pitchFamily="18" charset="0"/>
                <a:cs typeface="Times New Roman" panose="02020603050405020304" pitchFamily="18" charset="0"/>
              </a:rPr>
              <a:t>H)</a:t>
            </a:r>
            <a:r>
              <a:rPr lang="ru-RU" sz="1300" b="1" dirty="0">
                <a:latin typeface="Times New Roman" panose="02020603050405020304" pitchFamily="18" charset="0"/>
                <a:cs typeface="Times New Roman" panose="02020603050405020304" pitchFamily="18" charset="0"/>
              </a:rPr>
              <a:t>, ложные</a:t>
            </a:r>
            <a:r>
              <a:rPr lang="en-US" sz="1300" b="1" dirty="0">
                <a:latin typeface="Times New Roman" panose="02020603050405020304" pitchFamily="18" charset="0"/>
                <a:cs typeface="Times New Roman" panose="02020603050405020304" pitchFamily="18" charset="0"/>
              </a:rPr>
              <a:t> </a:t>
            </a:r>
            <a:r>
              <a:rPr lang="ru-RU" sz="1300" b="1" dirty="0">
                <a:latin typeface="Times New Roman" panose="02020603050405020304" pitchFamily="18" charset="0"/>
                <a:cs typeface="Times New Roman" panose="02020603050405020304" pitchFamily="18" charset="0"/>
              </a:rPr>
              <a:t>тревоги</a:t>
            </a:r>
            <a:r>
              <a:rPr lang="en-US" sz="1300" b="1" dirty="0">
                <a:latin typeface="Times New Roman" panose="02020603050405020304" pitchFamily="18" charset="0"/>
                <a:cs typeface="Times New Roman" panose="02020603050405020304" pitchFamily="18" charset="0"/>
              </a:rPr>
              <a:t> (FA)</a:t>
            </a:r>
            <a:r>
              <a:rPr lang="ru-RU" sz="1300" b="1" dirty="0">
                <a:latin typeface="Times New Roman" panose="02020603050405020304" pitchFamily="18" charset="0"/>
                <a:cs typeface="Times New Roman" panose="02020603050405020304" pitchFamily="18" charset="0"/>
              </a:rPr>
              <a:t> и пропуски сигнала</a:t>
            </a:r>
            <a:r>
              <a:rPr lang="en-US" sz="1300" b="1" dirty="0">
                <a:latin typeface="Times New Roman" panose="02020603050405020304" pitchFamily="18" charset="0"/>
                <a:cs typeface="Times New Roman" panose="02020603050405020304" pitchFamily="18" charset="0"/>
              </a:rPr>
              <a:t> (MS)</a:t>
            </a:r>
            <a:r>
              <a:rPr lang="ru-RU" sz="1300" b="1" dirty="0">
                <a:latin typeface="Times New Roman" panose="02020603050405020304" pitchFamily="18" charset="0"/>
                <a:cs typeface="Times New Roman" panose="02020603050405020304" pitchFamily="18" charset="0"/>
              </a:rPr>
              <a:t>.</a:t>
            </a:r>
            <a:endParaRPr lang="en-US" sz="13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1F0CE62-5AAD-466A-AAE3-771CFA1BA213}"/>
              </a:ext>
            </a:extLst>
          </p:cNvPr>
          <p:cNvSpPr txBox="1"/>
          <p:nvPr/>
        </p:nvSpPr>
        <p:spPr>
          <a:xfrm>
            <a:off x="48694" y="4270757"/>
            <a:ext cx="6108658" cy="2585323"/>
          </a:xfrm>
          <a:prstGeom prst="rect">
            <a:avLst/>
          </a:prstGeom>
          <a:noFill/>
        </p:spPr>
        <p:txBody>
          <a:bodyPr wrap="square" rtlCol="0">
            <a:spAutoFit/>
          </a:bodyPr>
          <a:lstStyle/>
          <a:p>
            <a:r>
              <a:rPr lang="ru-RU" sz="1350" b="1" dirty="0">
                <a:solidFill>
                  <a:srgbClr val="00B0F0"/>
                </a:solidFill>
                <a:latin typeface="Times New Roman" panose="02020603050405020304" pitchFamily="18" charset="0"/>
                <a:cs typeface="Times New Roman" panose="02020603050405020304" pitchFamily="18" charset="0"/>
              </a:rPr>
              <a:t>Эксперимент  2. </a:t>
            </a:r>
            <a:r>
              <a:rPr lang="ru-RU" sz="1350" b="1" dirty="0">
                <a:latin typeface="Times New Roman" panose="02020603050405020304" pitchFamily="18" charset="0"/>
                <a:cs typeface="Times New Roman" panose="02020603050405020304" pitchFamily="18" charset="0"/>
              </a:rPr>
              <a:t>Эксперименты проведены на 10 свободно</a:t>
            </a:r>
            <a:r>
              <a:rPr lang="en-US" sz="1350" b="1" dirty="0">
                <a:latin typeface="Times New Roman" panose="02020603050405020304" pitchFamily="18" charset="0"/>
                <a:cs typeface="Times New Roman" panose="02020603050405020304" pitchFamily="18" charset="0"/>
              </a:rPr>
              <a:t> </a:t>
            </a:r>
            <a:r>
              <a:rPr lang="ru-RU" sz="1350" b="1" dirty="0">
                <a:latin typeface="Times New Roman" panose="02020603050405020304" pitchFamily="18" charset="0"/>
                <a:cs typeface="Times New Roman" panose="02020603050405020304" pitchFamily="18" charset="0"/>
              </a:rPr>
              <a:t>подвижных кроликах. Животных обучали ожидать предъявления вспышек света в заданной позе на специальной площадке</a:t>
            </a:r>
            <a:r>
              <a:rPr lang="en-US" sz="1350" b="1" dirty="0">
                <a:latin typeface="Times New Roman" panose="02020603050405020304" pitchFamily="18" charset="0"/>
                <a:cs typeface="Times New Roman" panose="02020603050405020304" pitchFamily="18" charset="0"/>
              </a:rPr>
              <a:t> </a:t>
            </a:r>
            <a:r>
              <a:rPr lang="ru-RU" sz="1350" b="1" dirty="0">
                <a:latin typeface="Times New Roman" panose="02020603050405020304" pitchFamily="18" charset="0"/>
                <a:cs typeface="Times New Roman" panose="02020603050405020304" pitchFamily="18" charset="0"/>
              </a:rPr>
              <a:t>(расстояние от глаз животного до экрана около 10 см) и после</a:t>
            </a:r>
            <a:r>
              <a:rPr lang="en-US" sz="1350" b="1" dirty="0">
                <a:latin typeface="Times New Roman" panose="02020603050405020304" pitchFamily="18" charset="0"/>
                <a:cs typeface="Times New Roman" panose="02020603050405020304" pitchFamily="18" charset="0"/>
              </a:rPr>
              <a:t> </a:t>
            </a:r>
            <a:r>
              <a:rPr lang="ru-RU" sz="1350" b="1" dirty="0">
                <a:latin typeface="Times New Roman" panose="02020603050405020304" pitchFamily="18" charset="0"/>
                <a:cs typeface="Times New Roman" panose="02020603050405020304" pitchFamily="18" charset="0"/>
              </a:rPr>
              <a:t>появления вспышки света нажимать на педаль, которая включала</a:t>
            </a:r>
            <a:r>
              <a:rPr lang="en-US" sz="1350" b="1" dirty="0">
                <a:latin typeface="Times New Roman" panose="02020603050405020304" pitchFamily="18" charset="0"/>
                <a:cs typeface="Times New Roman" panose="02020603050405020304" pitchFamily="18" charset="0"/>
              </a:rPr>
              <a:t> </a:t>
            </a:r>
            <a:r>
              <a:rPr lang="ru-RU" sz="1350" b="1" dirty="0">
                <a:latin typeface="Times New Roman" panose="02020603050405020304" pitchFamily="18" charset="0"/>
                <a:cs typeface="Times New Roman" panose="02020603050405020304" pitchFamily="18" charset="0"/>
              </a:rPr>
              <a:t>устройство, подающее порцию пищи. В каждой реализации серия</a:t>
            </a:r>
            <a:r>
              <a:rPr lang="en-US" sz="1350" b="1" dirty="0">
                <a:latin typeface="Times New Roman" panose="02020603050405020304" pitchFamily="18" charset="0"/>
                <a:cs typeface="Times New Roman" panose="02020603050405020304" pitchFamily="18" charset="0"/>
              </a:rPr>
              <a:t> </a:t>
            </a:r>
            <a:r>
              <a:rPr lang="ru-RU" sz="1350" b="1" dirty="0">
                <a:latin typeface="Times New Roman" panose="02020603050405020304" pitchFamily="18" charset="0"/>
                <a:cs typeface="Times New Roman" panose="02020603050405020304" pitchFamily="18" charset="0"/>
              </a:rPr>
              <a:t>вспышек предъявлялась через 0,5-10 с после момента принятия позы. При отсутствии вспышек нажатие на педаль было неэффективным. Регистрировали ЭЭГ зрительной области </a:t>
            </a:r>
            <a:r>
              <a:rPr lang="ru-RU" sz="1350" b="1" dirty="0" err="1">
                <a:latin typeface="Times New Roman" panose="02020603050405020304" pitchFamily="18" charset="0"/>
                <a:cs typeface="Times New Roman" panose="02020603050405020304" pitchFamily="18" charset="0"/>
              </a:rPr>
              <a:t>коры</a:t>
            </a:r>
            <a:r>
              <a:rPr lang="ru-RU" sz="1350" b="1" dirty="0">
                <a:latin typeface="Times New Roman" panose="02020603050405020304" pitchFamily="18" charset="0"/>
                <a:cs typeface="Times New Roman" panose="02020603050405020304" pitchFamily="18" charset="0"/>
              </a:rPr>
              <a:t>, </a:t>
            </a:r>
            <a:r>
              <a:rPr lang="ru-RU" sz="1350" b="1" dirty="0" err="1">
                <a:latin typeface="Times New Roman" panose="02020603050405020304" pitchFamily="18" charset="0"/>
                <a:cs typeface="Times New Roman" panose="02020603050405020304" pitchFamily="18" charset="0"/>
              </a:rPr>
              <a:t>спайковую</a:t>
            </a:r>
            <a:r>
              <a:rPr lang="ru-RU" sz="1350" b="1" dirty="0">
                <a:latin typeface="Times New Roman" panose="02020603050405020304" pitchFamily="18" charset="0"/>
                <a:cs typeface="Times New Roman" panose="02020603050405020304" pitchFamily="18" charset="0"/>
              </a:rPr>
              <a:t> активность нейронов зрительной и моторной областей </a:t>
            </a:r>
            <a:r>
              <a:rPr lang="ru-RU" sz="1350" b="1" dirty="0" err="1">
                <a:latin typeface="Times New Roman" panose="02020603050405020304" pitchFamily="18" charset="0"/>
                <a:cs typeface="Times New Roman" panose="02020603050405020304" pitchFamily="18" charset="0"/>
              </a:rPr>
              <a:t>коры</a:t>
            </a:r>
            <a:r>
              <a:rPr lang="ru-RU" sz="1350" b="1" dirty="0">
                <a:latin typeface="Times New Roman" panose="02020603050405020304" pitchFamily="18" charset="0"/>
                <a:cs typeface="Times New Roman" panose="02020603050405020304" pitchFamily="18" charset="0"/>
              </a:rPr>
              <a:t>, отметки предъявления вспышек света, нажатия на площадку и педаль, захвата пищи, </a:t>
            </a:r>
            <a:r>
              <a:rPr lang="ru-RU" sz="1350" b="1" dirty="0" err="1">
                <a:latin typeface="Times New Roman" panose="02020603050405020304" pitchFamily="18" charset="0"/>
                <a:cs typeface="Times New Roman" panose="02020603050405020304" pitchFamily="18" charset="0"/>
              </a:rPr>
              <a:t>актограмму</a:t>
            </a:r>
            <a:r>
              <a:rPr lang="ru-RU" sz="1350" b="1" dirty="0">
                <a:latin typeface="Times New Roman" panose="02020603050405020304" pitchFamily="18" charset="0"/>
                <a:cs typeface="Times New Roman" panose="02020603050405020304" pitchFamily="18" charset="0"/>
              </a:rPr>
              <a:t> движений головы кролика с помощью фотоэлектрической методики.</a:t>
            </a:r>
            <a:endParaRPr lang="ru-RU" sz="1350" dirty="0"/>
          </a:p>
        </p:txBody>
      </p:sp>
      <p:sp>
        <p:nvSpPr>
          <p:cNvPr id="4" name="TextBox 3">
            <a:extLst>
              <a:ext uri="{FF2B5EF4-FFF2-40B4-BE49-F238E27FC236}">
                <a16:creationId xmlns:a16="http://schemas.microsoft.com/office/drawing/2014/main" id="{E05C74D0-EB1C-49FF-8989-E2E20AC23D3B}"/>
              </a:ext>
            </a:extLst>
          </p:cNvPr>
          <p:cNvSpPr txBox="1"/>
          <p:nvPr/>
        </p:nvSpPr>
        <p:spPr>
          <a:xfrm>
            <a:off x="48694" y="2028310"/>
            <a:ext cx="5675434" cy="2292935"/>
          </a:xfrm>
          <a:prstGeom prst="rect">
            <a:avLst/>
          </a:prstGeom>
          <a:noFill/>
        </p:spPr>
        <p:txBody>
          <a:bodyPr wrap="square" rtlCol="0">
            <a:spAutoFit/>
          </a:bodyPr>
          <a:lstStyle/>
          <a:p>
            <a:r>
              <a:rPr lang="ru-RU" sz="1300" b="1" dirty="0">
                <a:solidFill>
                  <a:srgbClr val="00B0F0"/>
                </a:solidFill>
                <a:latin typeface="Times New Roman" panose="02020603050405020304" pitchFamily="18" charset="0"/>
                <a:cs typeface="Times New Roman" panose="02020603050405020304" pitchFamily="18" charset="0"/>
              </a:rPr>
              <a:t>Эксперимент  1. </a:t>
            </a:r>
            <a:r>
              <a:rPr lang="ru-RU" sz="1300" b="1" dirty="0">
                <a:latin typeface="Times New Roman" panose="02020603050405020304" pitchFamily="18" charset="0"/>
                <a:cs typeface="Times New Roman" panose="02020603050405020304" pitchFamily="18" charset="0"/>
              </a:rPr>
              <a:t>В исследовании принимали участие 10 человек.</a:t>
            </a:r>
            <a:r>
              <a:rPr lang="en-US" sz="1300" b="1" dirty="0">
                <a:latin typeface="Times New Roman" panose="02020603050405020304" pitchFamily="18" charset="0"/>
                <a:cs typeface="Times New Roman" panose="02020603050405020304" pitchFamily="18" charset="0"/>
              </a:rPr>
              <a:t> </a:t>
            </a:r>
            <a:r>
              <a:rPr lang="ru-RU" sz="1300" b="1" dirty="0">
                <a:latin typeface="Times New Roman" panose="02020603050405020304" pitchFamily="18" charset="0"/>
                <a:cs typeface="Times New Roman" panose="02020603050405020304" pitchFamily="18" charset="0"/>
              </a:rPr>
              <a:t>Испытуемым предлагалось фиксировать взгляд на заданной точке и при появлении вспышки света нажимать на кнопку как можно быстрее. Начало каждого интервала наблюдения задавалось предупреждающим сигналом, за которым через 1-4 с следовало предъявление серии вспышек. Регистрировали 7 отведений ЭЭГ (F</a:t>
            </a:r>
            <a:r>
              <a:rPr lang="ru-RU" sz="1300" b="1" baseline="-25000" dirty="0">
                <a:latin typeface="Times New Roman" panose="02020603050405020304" pitchFamily="18" charset="0"/>
                <a:cs typeface="Times New Roman" panose="02020603050405020304" pitchFamily="18" charset="0"/>
              </a:rPr>
              <a:t>3</a:t>
            </a:r>
            <a:r>
              <a:rPr lang="ru-RU" sz="1300" b="1" dirty="0">
                <a:latin typeface="Times New Roman" panose="02020603050405020304" pitchFamily="18" charset="0"/>
                <a:cs typeface="Times New Roman" panose="02020603050405020304" pitchFamily="18" charset="0"/>
              </a:rPr>
              <a:t>, F</a:t>
            </a:r>
            <a:r>
              <a:rPr lang="ru-RU" sz="1300" b="1" baseline="-25000" dirty="0">
                <a:latin typeface="Times New Roman" panose="02020603050405020304" pitchFamily="18" charset="0"/>
                <a:cs typeface="Times New Roman" panose="02020603050405020304" pitchFamily="18" charset="0"/>
              </a:rPr>
              <a:t>4</a:t>
            </a:r>
            <a:r>
              <a:rPr lang="ru-RU" sz="1300" b="1" dirty="0">
                <a:latin typeface="Times New Roman" panose="02020603050405020304" pitchFamily="18" charset="0"/>
                <a:cs typeface="Times New Roman" panose="02020603050405020304" pitchFamily="18" charset="0"/>
              </a:rPr>
              <a:t>,</a:t>
            </a:r>
            <a:r>
              <a:rPr lang="en-US" sz="1300" b="1" dirty="0">
                <a:latin typeface="Times New Roman" panose="02020603050405020304" pitchFamily="18" charset="0"/>
                <a:cs typeface="Times New Roman" panose="02020603050405020304" pitchFamily="18" charset="0"/>
              </a:rPr>
              <a:t> C</a:t>
            </a:r>
            <a:r>
              <a:rPr lang="en-US" sz="1300" b="1" baseline="-25000" dirty="0">
                <a:latin typeface="Times New Roman" panose="02020603050405020304" pitchFamily="18" charset="0"/>
                <a:cs typeface="Times New Roman" panose="02020603050405020304" pitchFamily="18" charset="0"/>
              </a:rPr>
              <a:t>Z</a:t>
            </a:r>
            <a:r>
              <a:rPr lang="ru-RU" sz="1300" b="1" dirty="0">
                <a:latin typeface="Times New Roman" panose="02020603050405020304" pitchFamily="18" charset="0"/>
                <a:cs typeface="Times New Roman" panose="02020603050405020304" pitchFamily="18" charset="0"/>
              </a:rPr>
              <a:t>, Р</a:t>
            </a:r>
            <a:r>
              <a:rPr lang="ru-RU" sz="1300" b="1" baseline="-25000" dirty="0">
                <a:latin typeface="Times New Roman" panose="02020603050405020304" pitchFamily="18" charset="0"/>
                <a:cs typeface="Times New Roman" panose="02020603050405020304" pitchFamily="18" charset="0"/>
              </a:rPr>
              <a:t>3</a:t>
            </a:r>
            <a:r>
              <a:rPr lang="ru-RU" sz="1300" b="1" dirty="0">
                <a:latin typeface="Times New Roman" panose="02020603050405020304" pitchFamily="18" charset="0"/>
                <a:cs typeface="Times New Roman" panose="02020603050405020304" pitchFamily="18" charset="0"/>
              </a:rPr>
              <a:t>, Р</a:t>
            </a:r>
            <a:r>
              <a:rPr lang="ru-RU" sz="1300" b="1" baseline="-25000" dirty="0">
                <a:latin typeface="Times New Roman" panose="02020603050405020304" pitchFamily="18" charset="0"/>
                <a:cs typeface="Times New Roman" panose="02020603050405020304" pitchFamily="18" charset="0"/>
              </a:rPr>
              <a:t>4</a:t>
            </a:r>
            <a:r>
              <a:rPr lang="ru-RU" sz="1300" b="1" dirty="0">
                <a:latin typeface="Times New Roman" panose="02020603050405020304" pitchFamily="18" charset="0"/>
                <a:cs typeface="Times New Roman" panose="02020603050405020304" pitchFamily="18" charset="0"/>
              </a:rPr>
              <a:t>, </a:t>
            </a:r>
            <a:r>
              <a:rPr lang="en-US" sz="1300" b="1" dirty="0">
                <a:latin typeface="Times New Roman" panose="02020603050405020304" pitchFamily="18" charset="0"/>
                <a:cs typeface="Times New Roman" panose="02020603050405020304" pitchFamily="18" charset="0"/>
              </a:rPr>
              <a:t>O</a:t>
            </a:r>
            <a:r>
              <a:rPr lang="ru-RU" sz="1300" b="1" baseline="-25000" dirty="0">
                <a:latin typeface="Times New Roman" panose="02020603050405020304" pitchFamily="18" charset="0"/>
                <a:cs typeface="Times New Roman" panose="02020603050405020304" pitchFamily="18" charset="0"/>
              </a:rPr>
              <a:t>1</a:t>
            </a:r>
            <a:r>
              <a:rPr lang="ru-RU" sz="1300" b="1" dirty="0">
                <a:latin typeface="Times New Roman" panose="02020603050405020304" pitchFamily="18" charset="0"/>
                <a:cs typeface="Times New Roman" panose="02020603050405020304" pitchFamily="18" charset="0"/>
              </a:rPr>
              <a:t>, </a:t>
            </a:r>
            <a:r>
              <a:rPr lang="en-US" sz="1300" b="1" dirty="0">
                <a:latin typeface="Times New Roman" panose="02020603050405020304" pitchFamily="18" charset="0"/>
                <a:cs typeface="Times New Roman" panose="02020603050405020304" pitchFamily="18" charset="0"/>
              </a:rPr>
              <a:t>O</a:t>
            </a:r>
            <a:r>
              <a:rPr lang="ru-RU" sz="1300" b="1" baseline="-25000" dirty="0">
                <a:latin typeface="Times New Roman" panose="02020603050405020304" pitchFamily="18" charset="0"/>
                <a:cs typeface="Times New Roman" panose="02020603050405020304" pitchFamily="18" charset="0"/>
              </a:rPr>
              <a:t>2</a:t>
            </a:r>
            <a:r>
              <a:rPr lang="ru-RU" sz="1300" b="1" dirty="0">
                <a:latin typeface="Times New Roman" panose="02020603050405020304" pitchFamily="18" charset="0"/>
                <a:cs typeface="Times New Roman" panose="02020603050405020304" pitchFamily="18" charset="0"/>
              </a:rPr>
              <a:t>) по системе 10/20 в полосе до 1000 Гц, постоянная времени 2 с. Референтом служил объединенный ушной электрод. Двигательную активность контролировали по записи движений глаз (ЭОГ), движений пальца – по </a:t>
            </a:r>
            <a:r>
              <a:rPr lang="ru-RU" sz="1300" b="1" dirty="0" err="1">
                <a:latin typeface="Times New Roman" panose="02020603050405020304" pitchFamily="18" charset="0"/>
                <a:cs typeface="Times New Roman" panose="02020603050405020304" pitchFamily="18" charset="0"/>
              </a:rPr>
              <a:t>механограмме</a:t>
            </a:r>
            <a:r>
              <a:rPr lang="ru-RU" sz="1300" b="1" dirty="0">
                <a:latin typeface="Times New Roman" panose="02020603050405020304" pitchFamily="18" charset="0"/>
                <a:cs typeface="Times New Roman" panose="02020603050405020304" pitchFamily="18" charset="0"/>
              </a:rPr>
              <a:t> нажатия на кнопку (регистрировали усилия в диапазоне 0-3000 г) и по ЭМГ </a:t>
            </a:r>
            <a:r>
              <a:rPr lang="en-US" sz="1300" b="1" i="1" dirty="0">
                <a:latin typeface="Times New Roman" panose="02020603050405020304" pitchFamily="18" charset="0"/>
                <a:cs typeface="Times New Roman" panose="02020603050405020304" pitchFamily="18" charset="0"/>
              </a:rPr>
              <a:t>m</a:t>
            </a:r>
            <a:r>
              <a:rPr lang="ru-RU" sz="1300" b="1" i="1" dirty="0">
                <a:latin typeface="Times New Roman" panose="02020603050405020304" pitchFamily="18" charset="0"/>
                <a:cs typeface="Times New Roman" panose="02020603050405020304" pitchFamily="18" charset="0"/>
              </a:rPr>
              <a:t>. </a:t>
            </a:r>
            <a:r>
              <a:rPr lang="ru-RU" sz="1300" b="1" i="1" dirty="0" err="1">
                <a:latin typeface="Times New Roman" panose="02020603050405020304" pitchFamily="18" charset="0"/>
                <a:cs typeface="Times New Roman" panose="02020603050405020304" pitchFamily="18" charset="0"/>
              </a:rPr>
              <a:t>thenar</a:t>
            </a:r>
            <a:r>
              <a:rPr lang="ru-RU" sz="1300" b="1" dirty="0">
                <a:latin typeface="Times New Roman" panose="02020603050405020304" pitchFamily="18" charset="0"/>
                <a:cs typeface="Times New Roman" panose="02020603050405020304" pitchFamily="18" charset="0"/>
              </a:rPr>
              <a:t>. </a:t>
            </a:r>
            <a:endParaRPr lang="ru-RU" sz="1300" dirty="0"/>
          </a:p>
        </p:txBody>
      </p:sp>
      <p:pic>
        <p:nvPicPr>
          <p:cNvPr id="8" name="Рисунок 7">
            <a:extLst>
              <a:ext uri="{FF2B5EF4-FFF2-40B4-BE49-F238E27FC236}">
                <a16:creationId xmlns:a16="http://schemas.microsoft.com/office/drawing/2014/main" id="{493FDBEE-088D-4A68-B35E-B47BAD4C72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0374" y="4434489"/>
            <a:ext cx="3195061" cy="2470611"/>
          </a:xfrm>
          <a:prstGeom prst="rect">
            <a:avLst/>
          </a:prstGeom>
        </p:spPr>
      </p:pic>
      <p:pic>
        <p:nvPicPr>
          <p:cNvPr id="9" name="Рисунок 8">
            <a:extLst>
              <a:ext uri="{FF2B5EF4-FFF2-40B4-BE49-F238E27FC236}">
                <a16:creationId xmlns:a16="http://schemas.microsoft.com/office/drawing/2014/main" id="{EC403412-AFEF-49C1-9E62-22E98ACE89C0}"/>
              </a:ext>
            </a:extLst>
          </p:cNvPr>
          <p:cNvPicPr>
            <a:picLocks noChangeAspect="1"/>
          </p:cNvPicPr>
          <p:nvPr/>
        </p:nvPicPr>
        <p:blipFill>
          <a:blip r:embed="rId4"/>
          <a:stretch>
            <a:fillRect/>
          </a:stretch>
        </p:blipFill>
        <p:spPr>
          <a:xfrm>
            <a:off x="6157352" y="2053695"/>
            <a:ext cx="2242167" cy="2242167"/>
          </a:xfrm>
          <a:prstGeom prst="rect">
            <a:avLst/>
          </a:prstGeom>
        </p:spPr>
      </p:pic>
    </p:spTree>
    <p:extLst>
      <p:ext uri="{BB962C8B-B14F-4D97-AF65-F5344CB8AC3E}">
        <p14:creationId xmlns:p14="http://schemas.microsoft.com/office/powerpoint/2010/main" val="146983742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22266</TotalTime>
  <Words>16945</Words>
  <Application>Microsoft Office PowerPoint</Application>
  <PresentationFormat>Экран (4:3)</PresentationFormat>
  <Paragraphs>812</Paragraphs>
  <Slides>37</Slides>
  <Notes>36</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37</vt:i4>
      </vt:variant>
    </vt:vector>
  </HeadingPairs>
  <TitlesOfParts>
    <vt:vector size="44" baseType="lpstr">
      <vt:lpstr>Arial</vt:lpstr>
      <vt:lpstr>Bookman Old Style</vt:lpstr>
      <vt:lpstr>Calibri</vt:lpstr>
      <vt:lpstr>Engravers MT</vt:lpstr>
      <vt:lpstr>Times New Roman</vt:lpstr>
      <vt:lpstr>Verdana</vt:lpstr>
      <vt:lpstr>Тема Office</vt:lpstr>
      <vt:lpstr>Организация циклов взаимодействия индивида с предметной областью: соотношение актуалгенеза психологических структур и функциональных систем.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Bujhm</dc:creator>
  <cp:lastModifiedBy>lenovo-2</cp:lastModifiedBy>
  <cp:revision>239</cp:revision>
  <dcterms:created xsi:type="dcterms:W3CDTF">2012-06-21T02:09:14Z</dcterms:created>
  <dcterms:modified xsi:type="dcterms:W3CDTF">2021-03-15T02:59:38Z</dcterms:modified>
</cp:coreProperties>
</file>