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4" r:id="rId1"/>
  </p:sldMasterIdLst>
  <p:notesMasterIdLst>
    <p:notesMasterId r:id="rId21"/>
  </p:notesMasterIdLst>
  <p:sldIdLst>
    <p:sldId id="269" r:id="rId2"/>
    <p:sldId id="272" r:id="rId3"/>
    <p:sldId id="271" r:id="rId4"/>
    <p:sldId id="260" r:id="rId5"/>
    <p:sldId id="257" r:id="rId6"/>
    <p:sldId id="264" r:id="rId7"/>
    <p:sldId id="273" r:id="rId8"/>
    <p:sldId id="263" r:id="rId9"/>
    <p:sldId id="287" r:id="rId10"/>
    <p:sldId id="278" r:id="rId11"/>
    <p:sldId id="288" r:id="rId12"/>
    <p:sldId id="289" r:id="rId13"/>
    <p:sldId id="283" r:id="rId14"/>
    <p:sldId id="284" r:id="rId15"/>
    <p:sldId id="290" r:id="rId16"/>
    <p:sldId id="291" r:id="rId17"/>
    <p:sldId id="292" r:id="rId18"/>
    <p:sldId id="293" r:id="rId19"/>
    <p:sldId id="286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R" lastIdx="1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99"/>
    <a:srgbClr val="000066"/>
    <a:srgbClr val="00CC00"/>
    <a:srgbClr val="6600FF"/>
    <a:srgbClr val="782009"/>
    <a:srgbClr val="3333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705" autoAdjust="0"/>
    <p:restoredTop sz="89791" autoAdjust="0"/>
  </p:normalViewPr>
  <p:slideViewPr>
    <p:cSldViewPr>
      <p:cViewPr varScale="1">
        <p:scale>
          <a:sx n="60" d="100"/>
          <a:sy n="60" d="100"/>
        </p:scale>
        <p:origin x="1072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B5C743-C37D-40A1-8535-353802523B49}" type="doc">
      <dgm:prSet loTypeId="urn:microsoft.com/office/officeart/2005/8/layout/radial4" loCatId="relationship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418210AE-FE73-40A7-9BFE-C88DFBCC8220}">
      <dgm:prSet phldrT="[Текст]" custT="1"/>
      <dgm:spPr>
        <a:ln w="57150">
          <a:solidFill>
            <a:srgbClr val="0070C0"/>
          </a:solidFill>
        </a:ln>
        <a:effectLst>
          <a:outerShdw blurRad="50800" dist="38100" dir="8100000" algn="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600" b="1" dirty="0"/>
            <a:t>Принадлежность</a:t>
          </a:r>
          <a:r>
            <a:rPr lang="ru-RU" sz="1600" b="1" baseline="0" dirty="0"/>
            <a:t> к природе</a:t>
          </a:r>
        </a:p>
        <a:p>
          <a:r>
            <a:rPr lang="ru-RU" sz="1600" b="1" baseline="0" dirty="0"/>
            <a:t>(0,251)</a:t>
          </a:r>
          <a:endParaRPr lang="ru-RU" sz="1600" b="1" dirty="0"/>
        </a:p>
      </dgm:t>
    </dgm:pt>
    <dgm:pt modelId="{24B60982-26CD-457A-87C3-E2CEB12FACA9}" type="parTrans" cxnId="{115B4123-727C-4256-B39F-1311182CEE22}">
      <dgm:prSet/>
      <dgm:spPr/>
      <dgm:t>
        <a:bodyPr/>
        <a:lstStyle/>
        <a:p>
          <a:endParaRPr lang="ru-RU"/>
        </a:p>
      </dgm:t>
    </dgm:pt>
    <dgm:pt modelId="{CEFB58D9-32EF-4C41-9ADE-31EF8F103048}" type="sibTrans" cxnId="{115B4123-727C-4256-B39F-1311182CEE22}">
      <dgm:prSet/>
      <dgm:spPr/>
      <dgm:t>
        <a:bodyPr/>
        <a:lstStyle/>
        <a:p>
          <a:endParaRPr lang="ru-RU"/>
        </a:p>
      </dgm:t>
    </dgm:pt>
    <dgm:pt modelId="{FA817F3A-D8C5-4B8C-A3F8-180F49D0CF6A}">
      <dgm:prSet phldrT="[Текст]" custT="1"/>
      <dgm:spPr>
        <a:ln w="57150">
          <a:solidFill>
            <a:srgbClr val="92D050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800" b="1" dirty="0"/>
            <a:t>Ощущение</a:t>
          </a:r>
          <a:r>
            <a:rPr lang="ru-RU" sz="1800" b="1" baseline="0" dirty="0"/>
            <a:t> себя частью природы</a:t>
          </a:r>
        </a:p>
        <a:p>
          <a:r>
            <a:rPr lang="ru-RU" sz="1800" b="1" baseline="0" dirty="0"/>
            <a:t>(0,217)</a:t>
          </a:r>
          <a:endParaRPr lang="ru-RU" sz="1800" b="1" dirty="0"/>
        </a:p>
      </dgm:t>
    </dgm:pt>
    <dgm:pt modelId="{84C05624-D7BA-410E-A5BE-CBEAA51476F8}" type="parTrans" cxnId="{968A8F01-07A4-4084-862F-C56AE7B7A216}">
      <dgm:prSet/>
      <dgm:spPr/>
      <dgm:t>
        <a:bodyPr/>
        <a:lstStyle/>
        <a:p>
          <a:endParaRPr lang="ru-RU"/>
        </a:p>
      </dgm:t>
    </dgm:pt>
    <dgm:pt modelId="{62512B67-EB80-49F3-8F47-E680DCCA6C48}" type="sibTrans" cxnId="{968A8F01-07A4-4084-862F-C56AE7B7A216}">
      <dgm:prSet/>
      <dgm:spPr/>
      <dgm:t>
        <a:bodyPr/>
        <a:lstStyle/>
        <a:p>
          <a:endParaRPr lang="ru-RU"/>
        </a:p>
      </dgm:t>
    </dgm:pt>
    <dgm:pt modelId="{50046802-19CE-4D09-BAD4-76242D587041}">
      <dgm:prSet/>
      <dgm:spPr/>
      <dgm:t>
        <a:bodyPr/>
        <a:lstStyle/>
        <a:p>
          <a:endParaRPr lang="ru-RU"/>
        </a:p>
      </dgm:t>
    </dgm:pt>
    <dgm:pt modelId="{7A314947-7F15-4102-B0FC-44A1709D9650}" type="parTrans" cxnId="{36822605-ABDA-4E82-81E5-867B1B5E8441}">
      <dgm:prSet/>
      <dgm:spPr/>
      <dgm:t>
        <a:bodyPr/>
        <a:lstStyle/>
        <a:p>
          <a:endParaRPr lang="ru-RU"/>
        </a:p>
      </dgm:t>
    </dgm:pt>
    <dgm:pt modelId="{823779FD-F099-4584-BF5A-00B7A6740B85}" type="sibTrans" cxnId="{36822605-ABDA-4E82-81E5-867B1B5E8441}">
      <dgm:prSet/>
      <dgm:spPr/>
      <dgm:t>
        <a:bodyPr/>
        <a:lstStyle/>
        <a:p>
          <a:endParaRPr lang="ru-RU"/>
        </a:p>
      </dgm:t>
    </dgm:pt>
    <dgm:pt modelId="{E8957CAC-E6D2-40A0-BD4E-4CBB4E5A0193}">
      <dgm:prSet/>
      <dgm:spPr/>
      <dgm:t>
        <a:bodyPr/>
        <a:lstStyle/>
        <a:p>
          <a:endParaRPr lang="ru-RU"/>
        </a:p>
      </dgm:t>
    </dgm:pt>
    <dgm:pt modelId="{AD8F6739-0C04-4B11-AEE3-8C9EDE6C33DA}" type="parTrans" cxnId="{D69F4A34-6583-43B2-84A9-534F15E60A67}">
      <dgm:prSet/>
      <dgm:spPr/>
      <dgm:t>
        <a:bodyPr/>
        <a:lstStyle/>
        <a:p>
          <a:endParaRPr lang="ru-RU"/>
        </a:p>
      </dgm:t>
    </dgm:pt>
    <dgm:pt modelId="{05F43615-570D-4003-AF54-39B36D208652}" type="sibTrans" cxnId="{D69F4A34-6583-43B2-84A9-534F15E60A67}">
      <dgm:prSet/>
      <dgm:spPr/>
      <dgm:t>
        <a:bodyPr/>
        <a:lstStyle/>
        <a:p>
          <a:endParaRPr lang="ru-RU"/>
        </a:p>
      </dgm:t>
    </dgm:pt>
    <dgm:pt modelId="{795AF08D-16A8-4E17-9981-37AB34744FF0}">
      <dgm:prSet custT="1"/>
      <dgm:spPr>
        <a:ln w="57150">
          <a:solidFill>
            <a:schemeClr val="accent6"/>
          </a:solidFill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800" b="1" i="1" dirty="0"/>
            <a:t>Значимость экологических проблем</a:t>
          </a:r>
        </a:p>
        <a:p>
          <a:r>
            <a:rPr lang="ru-RU" sz="1600" b="1" dirty="0">
              <a:ln>
                <a:noFill/>
              </a:ln>
              <a:solidFill>
                <a:schemeClr val="tx2"/>
              </a:solidFill>
              <a:effectLst/>
              <a:latin typeface="+mn-lt"/>
            </a:rPr>
            <a:t>(13 %)</a:t>
          </a:r>
          <a:endParaRPr lang="ru-RU" sz="1600" b="1" dirty="0">
            <a:solidFill>
              <a:schemeClr val="tx2"/>
            </a:solidFill>
          </a:endParaRPr>
        </a:p>
      </dgm:t>
    </dgm:pt>
    <dgm:pt modelId="{FDDE7112-2EE9-4F53-9F1C-6316DCC49CBD}" type="parTrans" cxnId="{06528E50-00E5-4C5A-B300-3E7B676376E8}">
      <dgm:prSet/>
      <dgm:spPr/>
      <dgm:t>
        <a:bodyPr/>
        <a:lstStyle/>
        <a:p>
          <a:endParaRPr lang="ru-RU"/>
        </a:p>
      </dgm:t>
    </dgm:pt>
    <dgm:pt modelId="{A3B81AC8-F120-4AC4-9F30-C11730D40930}" type="sibTrans" cxnId="{06528E50-00E5-4C5A-B300-3E7B676376E8}">
      <dgm:prSet/>
      <dgm:spPr/>
      <dgm:t>
        <a:bodyPr/>
        <a:lstStyle/>
        <a:p>
          <a:endParaRPr lang="ru-RU"/>
        </a:p>
      </dgm:t>
    </dgm:pt>
    <dgm:pt modelId="{338607CB-2B64-44F4-B13C-1C9046A762BB}">
      <dgm:prSet phldrT="[Текст]"/>
      <dgm:spPr/>
      <dgm:t>
        <a:bodyPr/>
        <a:lstStyle/>
        <a:p>
          <a:endParaRPr lang="ru-RU"/>
        </a:p>
      </dgm:t>
    </dgm:pt>
    <dgm:pt modelId="{F6FB4FC8-4658-4025-B044-93C3C378B030}" type="parTrans" cxnId="{8B0DD59A-5886-41D2-86E2-44894F518471}">
      <dgm:prSet/>
      <dgm:spPr/>
      <dgm:t>
        <a:bodyPr/>
        <a:lstStyle/>
        <a:p>
          <a:endParaRPr lang="ru-RU"/>
        </a:p>
      </dgm:t>
    </dgm:pt>
    <dgm:pt modelId="{2AD2967C-505F-449B-998F-8BB9CD80228F}" type="sibTrans" cxnId="{8B0DD59A-5886-41D2-86E2-44894F518471}">
      <dgm:prSet/>
      <dgm:spPr/>
      <dgm:t>
        <a:bodyPr/>
        <a:lstStyle/>
        <a:p>
          <a:endParaRPr lang="ru-RU"/>
        </a:p>
      </dgm:t>
    </dgm:pt>
    <dgm:pt modelId="{89E2802E-ACA1-4FF1-B461-0DFC185756D2}">
      <dgm:prSet custT="1"/>
      <dgm:spPr>
        <a:ln w="57150">
          <a:solidFill>
            <a:srgbClr val="7030A0"/>
          </a:solidFill>
        </a:ln>
        <a:effectLst>
          <a:outerShdw blurRad="50800" dist="38100" dir="8100000" algn="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600" b="1" dirty="0"/>
            <a:t>Чувство неотделимости от природы</a:t>
          </a:r>
        </a:p>
        <a:p>
          <a:r>
            <a:rPr lang="ru-RU" sz="1600" b="1" dirty="0"/>
            <a:t>(0,356)</a:t>
          </a:r>
        </a:p>
      </dgm:t>
    </dgm:pt>
    <dgm:pt modelId="{A674FBFA-25C3-4BF7-AD97-3D00893FF0E6}" type="parTrans" cxnId="{4EE63F8F-C60E-4BDB-BBD5-1FD4C1B1271A}">
      <dgm:prSet/>
      <dgm:spPr/>
      <dgm:t>
        <a:bodyPr/>
        <a:lstStyle/>
        <a:p>
          <a:endParaRPr lang="ru-RU"/>
        </a:p>
      </dgm:t>
    </dgm:pt>
    <dgm:pt modelId="{75900F13-4B14-4503-917B-87F9D03EDC89}" type="sibTrans" cxnId="{4EE63F8F-C60E-4BDB-BBD5-1FD4C1B1271A}">
      <dgm:prSet/>
      <dgm:spPr/>
      <dgm:t>
        <a:bodyPr/>
        <a:lstStyle/>
        <a:p>
          <a:endParaRPr lang="ru-RU"/>
        </a:p>
      </dgm:t>
    </dgm:pt>
    <dgm:pt modelId="{049401AD-195E-4F75-898A-CEEAA2B7BDE6}" type="pres">
      <dgm:prSet presAssocID="{07B5C743-C37D-40A1-8535-353802523B49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E81970D-D536-4748-9AC9-78B53A8BAB9F}" type="pres">
      <dgm:prSet presAssocID="{795AF08D-16A8-4E17-9981-37AB34744FF0}" presName="centerShape" presStyleLbl="node0" presStyleIdx="0" presStyleCnt="1" custScaleX="182893" custScaleY="69231" custLinFactNeighborX="23" custLinFactNeighborY="294"/>
      <dgm:spPr/>
    </dgm:pt>
    <dgm:pt modelId="{0B4BBB84-3FD9-4ECB-964C-A3046EE5DAC7}" type="pres">
      <dgm:prSet presAssocID="{A674FBFA-25C3-4BF7-AD97-3D00893FF0E6}" presName="parTrans" presStyleLbl="bgSibTrans2D1" presStyleIdx="0" presStyleCnt="3"/>
      <dgm:spPr/>
    </dgm:pt>
    <dgm:pt modelId="{4D011D2A-57E9-4C01-867A-7BF68309BAAF}" type="pres">
      <dgm:prSet presAssocID="{89E2802E-ACA1-4FF1-B461-0DFC185756D2}" presName="node" presStyleLbl="node1" presStyleIdx="0" presStyleCnt="3" custScaleX="132150" custRadScaleRad="100595" custRadScaleInc="88388">
        <dgm:presLayoutVars>
          <dgm:bulletEnabled val="1"/>
        </dgm:presLayoutVars>
      </dgm:prSet>
      <dgm:spPr/>
    </dgm:pt>
    <dgm:pt modelId="{5A1EA6D3-6DD2-455A-B72A-22E40E57D3C0}" type="pres">
      <dgm:prSet presAssocID="{24B60982-26CD-457A-87C3-E2CEB12FACA9}" presName="parTrans" presStyleLbl="bgSibTrans2D1" presStyleIdx="1" presStyleCnt="3"/>
      <dgm:spPr/>
    </dgm:pt>
    <dgm:pt modelId="{B80B0D25-DD8C-45BA-A926-D46841F0B22C}" type="pres">
      <dgm:prSet presAssocID="{418210AE-FE73-40A7-9BFE-C88DFBCC8220}" presName="node" presStyleLbl="node1" presStyleIdx="1" presStyleCnt="3" custScaleX="131207" custScaleY="56903" custRadScaleRad="90069" custRadScaleInc="-91525">
        <dgm:presLayoutVars>
          <dgm:bulletEnabled val="1"/>
        </dgm:presLayoutVars>
      </dgm:prSet>
      <dgm:spPr/>
    </dgm:pt>
    <dgm:pt modelId="{C29C1B2C-6A40-4D3A-9D47-2CF7FB2EF67B}" type="pres">
      <dgm:prSet presAssocID="{84C05624-D7BA-410E-A5BE-CBEAA51476F8}" presName="parTrans" presStyleLbl="bgSibTrans2D1" presStyleIdx="2" presStyleCnt="3"/>
      <dgm:spPr/>
    </dgm:pt>
    <dgm:pt modelId="{A43229D6-7A1B-43CE-B4E4-0933009C1CD3}" type="pres">
      <dgm:prSet presAssocID="{FA817F3A-D8C5-4B8C-A3F8-180F49D0CF6A}" presName="node" presStyleLbl="node1" presStyleIdx="2" presStyleCnt="3" custScaleX="133226" custScaleY="61661" custRadScaleRad="90866" custRadScaleInc="-1635">
        <dgm:presLayoutVars>
          <dgm:bulletEnabled val="1"/>
        </dgm:presLayoutVars>
      </dgm:prSet>
      <dgm:spPr/>
    </dgm:pt>
  </dgm:ptLst>
  <dgm:cxnLst>
    <dgm:cxn modelId="{968A8F01-07A4-4084-862F-C56AE7B7A216}" srcId="{795AF08D-16A8-4E17-9981-37AB34744FF0}" destId="{FA817F3A-D8C5-4B8C-A3F8-180F49D0CF6A}" srcOrd="2" destOrd="0" parTransId="{84C05624-D7BA-410E-A5BE-CBEAA51476F8}" sibTransId="{62512B67-EB80-49F3-8F47-E680DCCA6C48}"/>
    <dgm:cxn modelId="{36822605-ABDA-4E82-81E5-867B1B5E8441}" srcId="{07B5C743-C37D-40A1-8535-353802523B49}" destId="{50046802-19CE-4D09-BAD4-76242D587041}" srcOrd="1" destOrd="0" parTransId="{7A314947-7F15-4102-B0FC-44A1709D9650}" sibTransId="{823779FD-F099-4584-BF5A-00B7A6740B85}"/>
    <dgm:cxn modelId="{115B4123-727C-4256-B39F-1311182CEE22}" srcId="{795AF08D-16A8-4E17-9981-37AB34744FF0}" destId="{418210AE-FE73-40A7-9BFE-C88DFBCC8220}" srcOrd="1" destOrd="0" parTransId="{24B60982-26CD-457A-87C3-E2CEB12FACA9}" sibTransId="{CEFB58D9-32EF-4C41-9ADE-31EF8F103048}"/>
    <dgm:cxn modelId="{D69F4A34-6583-43B2-84A9-534F15E60A67}" srcId="{07B5C743-C37D-40A1-8535-353802523B49}" destId="{E8957CAC-E6D2-40A0-BD4E-4CBB4E5A0193}" srcOrd="2" destOrd="0" parTransId="{AD8F6739-0C04-4B11-AEE3-8C9EDE6C33DA}" sibTransId="{05F43615-570D-4003-AF54-39B36D208652}"/>
    <dgm:cxn modelId="{FCE1EA35-D84E-49E8-8833-0049568BD855}" type="presOf" srcId="{FA817F3A-D8C5-4B8C-A3F8-180F49D0CF6A}" destId="{A43229D6-7A1B-43CE-B4E4-0933009C1CD3}" srcOrd="0" destOrd="0" presId="urn:microsoft.com/office/officeart/2005/8/layout/radial4"/>
    <dgm:cxn modelId="{EB634D69-199C-4DF4-AA14-5F3296BA1847}" type="presOf" srcId="{24B60982-26CD-457A-87C3-E2CEB12FACA9}" destId="{5A1EA6D3-6DD2-455A-B72A-22E40E57D3C0}" srcOrd="0" destOrd="0" presId="urn:microsoft.com/office/officeart/2005/8/layout/radial4"/>
    <dgm:cxn modelId="{06528E50-00E5-4C5A-B300-3E7B676376E8}" srcId="{07B5C743-C37D-40A1-8535-353802523B49}" destId="{795AF08D-16A8-4E17-9981-37AB34744FF0}" srcOrd="0" destOrd="0" parTransId="{FDDE7112-2EE9-4F53-9F1C-6316DCC49CBD}" sibTransId="{A3B81AC8-F120-4AC4-9F30-C11730D40930}"/>
    <dgm:cxn modelId="{A8F13175-4A2E-4748-BF9A-4CDA5F92F4A8}" type="presOf" srcId="{89E2802E-ACA1-4FF1-B461-0DFC185756D2}" destId="{4D011D2A-57E9-4C01-867A-7BF68309BAAF}" srcOrd="0" destOrd="0" presId="urn:microsoft.com/office/officeart/2005/8/layout/radial4"/>
    <dgm:cxn modelId="{4EE63F8F-C60E-4BDB-BBD5-1FD4C1B1271A}" srcId="{795AF08D-16A8-4E17-9981-37AB34744FF0}" destId="{89E2802E-ACA1-4FF1-B461-0DFC185756D2}" srcOrd="0" destOrd="0" parTransId="{A674FBFA-25C3-4BF7-AD97-3D00893FF0E6}" sibTransId="{75900F13-4B14-4503-917B-87F9D03EDC89}"/>
    <dgm:cxn modelId="{8B0DD59A-5886-41D2-86E2-44894F518471}" srcId="{07B5C743-C37D-40A1-8535-353802523B49}" destId="{338607CB-2B64-44F4-B13C-1C9046A762BB}" srcOrd="3" destOrd="0" parTransId="{F6FB4FC8-4658-4025-B044-93C3C378B030}" sibTransId="{2AD2967C-505F-449B-998F-8BB9CD80228F}"/>
    <dgm:cxn modelId="{E736C7B4-A3EB-480E-9345-BC388C07C060}" type="presOf" srcId="{A674FBFA-25C3-4BF7-AD97-3D00893FF0E6}" destId="{0B4BBB84-3FD9-4ECB-964C-A3046EE5DAC7}" srcOrd="0" destOrd="0" presId="urn:microsoft.com/office/officeart/2005/8/layout/radial4"/>
    <dgm:cxn modelId="{E4BC8ACB-027A-40F1-B8D1-FCD88350ECE2}" type="presOf" srcId="{418210AE-FE73-40A7-9BFE-C88DFBCC8220}" destId="{B80B0D25-DD8C-45BA-A926-D46841F0B22C}" srcOrd="0" destOrd="0" presId="urn:microsoft.com/office/officeart/2005/8/layout/radial4"/>
    <dgm:cxn modelId="{A83BEFD2-FF95-4D99-B4AB-F6D72FB8E94F}" type="presOf" srcId="{84C05624-D7BA-410E-A5BE-CBEAA51476F8}" destId="{C29C1B2C-6A40-4D3A-9D47-2CF7FB2EF67B}" srcOrd="0" destOrd="0" presId="urn:microsoft.com/office/officeart/2005/8/layout/radial4"/>
    <dgm:cxn modelId="{7026F2D3-76CC-420B-B74E-E14632C42FF8}" type="presOf" srcId="{795AF08D-16A8-4E17-9981-37AB34744FF0}" destId="{CE81970D-D536-4748-9AC9-78B53A8BAB9F}" srcOrd="0" destOrd="0" presId="urn:microsoft.com/office/officeart/2005/8/layout/radial4"/>
    <dgm:cxn modelId="{45B2ECE0-0A0E-4895-8206-3496D0F54DFC}" type="presOf" srcId="{07B5C743-C37D-40A1-8535-353802523B49}" destId="{049401AD-195E-4F75-898A-CEEAA2B7BDE6}" srcOrd="0" destOrd="0" presId="urn:microsoft.com/office/officeart/2005/8/layout/radial4"/>
    <dgm:cxn modelId="{EE5AC35E-E2F3-4A07-BD3B-BF8C59EAAA4E}" type="presParOf" srcId="{049401AD-195E-4F75-898A-CEEAA2B7BDE6}" destId="{CE81970D-D536-4748-9AC9-78B53A8BAB9F}" srcOrd="0" destOrd="0" presId="urn:microsoft.com/office/officeart/2005/8/layout/radial4"/>
    <dgm:cxn modelId="{249153F6-D679-4C25-8E24-1F4EA90D12B8}" type="presParOf" srcId="{049401AD-195E-4F75-898A-CEEAA2B7BDE6}" destId="{0B4BBB84-3FD9-4ECB-964C-A3046EE5DAC7}" srcOrd="1" destOrd="0" presId="urn:microsoft.com/office/officeart/2005/8/layout/radial4"/>
    <dgm:cxn modelId="{43D4BC41-38F1-48F6-86DD-E746C7AB63FD}" type="presParOf" srcId="{049401AD-195E-4F75-898A-CEEAA2B7BDE6}" destId="{4D011D2A-57E9-4C01-867A-7BF68309BAAF}" srcOrd="2" destOrd="0" presId="urn:microsoft.com/office/officeart/2005/8/layout/radial4"/>
    <dgm:cxn modelId="{AB0D809F-4DAF-41E2-9711-2363D8EEEC65}" type="presParOf" srcId="{049401AD-195E-4F75-898A-CEEAA2B7BDE6}" destId="{5A1EA6D3-6DD2-455A-B72A-22E40E57D3C0}" srcOrd="3" destOrd="0" presId="urn:microsoft.com/office/officeart/2005/8/layout/radial4"/>
    <dgm:cxn modelId="{D92507D1-3B30-4426-9513-0FC6FB344494}" type="presParOf" srcId="{049401AD-195E-4F75-898A-CEEAA2B7BDE6}" destId="{B80B0D25-DD8C-45BA-A926-D46841F0B22C}" srcOrd="4" destOrd="0" presId="urn:microsoft.com/office/officeart/2005/8/layout/radial4"/>
    <dgm:cxn modelId="{5F0F1A67-D0F3-400E-835F-2FBEB844FED7}" type="presParOf" srcId="{049401AD-195E-4F75-898A-CEEAA2B7BDE6}" destId="{C29C1B2C-6A40-4D3A-9D47-2CF7FB2EF67B}" srcOrd="5" destOrd="0" presId="urn:microsoft.com/office/officeart/2005/8/layout/radial4"/>
    <dgm:cxn modelId="{1B4CADE8-55B1-4451-B274-A066377EF965}" type="presParOf" srcId="{049401AD-195E-4F75-898A-CEEAA2B7BDE6}" destId="{A43229D6-7A1B-43CE-B4E4-0933009C1CD3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81970D-D536-4748-9AC9-78B53A8BAB9F}">
      <dsp:nvSpPr>
        <dsp:cNvPr id="0" name=""/>
        <dsp:cNvSpPr/>
      </dsp:nvSpPr>
      <dsp:spPr>
        <a:xfrm>
          <a:off x="1576683" y="2999183"/>
          <a:ext cx="3644500" cy="13795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7150" cap="rnd" cmpd="sng" algn="ctr">
          <a:solidFill>
            <a:schemeClr val="accent6"/>
          </a:solidFill>
          <a:prstDash val="solid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i="1" kern="1200" dirty="0"/>
            <a:t>Значимость экологических проблем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ln>
                <a:noFill/>
              </a:ln>
              <a:solidFill>
                <a:schemeClr val="tx2"/>
              </a:solidFill>
              <a:effectLst/>
              <a:latin typeface="+mn-lt"/>
            </a:rPr>
            <a:t>(13 %)</a:t>
          </a:r>
          <a:endParaRPr lang="ru-RU" sz="1600" b="1" kern="1200" dirty="0">
            <a:solidFill>
              <a:schemeClr val="tx2"/>
            </a:solidFill>
          </a:endParaRPr>
        </a:p>
      </dsp:txBody>
      <dsp:txXfrm>
        <a:off x="2110408" y="3201215"/>
        <a:ext cx="2577050" cy="975499"/>
      </dsp:txXfrm>
    </dsp:sp>
    <dsp:sp modelId="{0B4BBB84-3FD9-4ECB-964C-A3046EE5DAC7}">
      <dsp:nvSpPr>
        <dsp:cNvPr id="0" name=""/>
        <dsp:cNvSpPr/>
      </dsp:nvSpPr>
      <dsp:spPr>
        <a:xfrm rot="16080158">
          <a:off x="2273636" y="1532619"/>
          <a:ext cx="2119996" cy="567918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011D2A-57E9-4C01-867A-7BF68309BAAF}">
      <dsp:nvSpPr>
        <dsp:cNvPr id="0" name=""/>
        <dsp:cNvSpPr/>
      </dsp:nvSpPr>
      <dsp:spPr>
        <a:xfrm>
          <a:off x="2045850" y="0"/>
          <a:ext cx="2501679" cy="151444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7150" cap="rnd" cmpd="sng" algn="ctr">
          <a:solidFill>
            <a:srgbClr val="7030A0"/>
          </a:solidFill>
          <a:prstDash val="solid"/>
        </a:ln>
        <a:effectLst>
          <a:outerShdw blurRad="50800" dist="38100" dir="8100000" algn="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/>
            <a:t>Чувство неотделимости от природы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/>
            <a:t>(0,356)</a:t>
          </a:r>
        </a:p>
      </dsp:txBody>
      <dsp:txXfrm>
        <a:off x="2090207" y="44357"/>
        <a:ext cx="2412965" cy="1425734"/>
      </dsp:txXfrm>
    </dsp:sp>
    <dsp:sp modelId="{5A1EA6D3-6DD2-455A-B72A-22E40E57D3C0}">
      <dsp:nvSpPr>
        <dsp:cNvPr id="0" name=""/>
        <dsp:cNvSpPr/>
      </dsp:nvSpPr>
      <dsp:spPr>
        <a:xfrm rot="12922383">
          <a:off x="1105210" y="2310388"/>
          <a:ext cx="1503823" cy="567918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0B0D25-DD8C-45BA-A926-D46841F0B22C}">
      <dsp:nvSpPr>
        <dsp:cNvPr id="0" name=""/>
        <dsp:cNvSpPr/>
      </dsp:nvSpPr>
      <dsp:spPr>
        <a:xfrm>
          <a:off x="2099" y="1728184"/>
          <a:ext cx="2483828" cy="86176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7150" cap="rnd" cmpd="sng" algn="ctr">
          <a:solidFill>
            <a:srgbClr val="0070C0"/>
          </a:solidFill>
          <a:prstDash val="solid"/>
        </a:ln>
        <a:effectLst>
          <a:outerShdw blurRad="50800" dist="38100" dir="8100000" algn="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/>
            <a:t>Принадлежность</a:t>
          </a:r>
          <a:r>
            <a:rPr lang="ru-RU" sz="1600" b="1" kern="1200" baseline="0" dirty="0"/>
            <a:t> к природе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baseline="0" dirty="0"/>
            <a:t>(0,251)</a:t>
          </a:r>
          <a:endParaRPr lang="ru-RU" sz="1600" b="1" kern="1200" dirty="0"/>
        </a:p>
      </dsp:txBody>
      <dsp:txXfrm>
        <a:off x="27339" y="1753424"/>
        <a:ext cx="2433348" cy="811286"/>
      </dsp:txXfrm>
    </dsp:sp>
    <dsp:sp modelId="{C29C1B2C-6A40-4D3A-9D47-2CF7FB2EF67B}">
      <dsp:nvSpPr>
        <dsp:cNvPr id="0" name=""/>
        <dsp:cNvSpPr/>
      </dsp:nvSpPr>
      <dsp:spPr>
        <a:xfrm rot="19422180">
          <a:off x="4156608" y="2283390"/>
          <a:ext cx="1538776" cy="567918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3229D6-7A1B-43CE-B4E4-0933009C1CD3}">
      <dsp:nvSpPr>
        <dsp:cNvPr id="0" name=""/>
        <dsp:cNvSpPr/>
      </dsp:nvSpPr>
      <dsp:spPr>
        <a:xfrm>
          <a:off x="4285067" y="1644981"/>
          <a:ext cx="2522049" cy="93382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7150" cap="rnd" cmpd="sng" algn="ctr">
          <a:solidFill>
            <a:srgbClr val="92D050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/>
            <a:t>Ощущение</a:t>
          </a:r>
          <a:r>
            <a:rPr lang="ru-RU" sz="1800" b="1" kern="1200" baseline="0" dirty="0"/>
            <a:t> себя частью природы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baseline="0" dirty="0"/>
            <a:t>(0,217)</a:t>
          </a:r>
          <a:endParaRPr lang="ru-RU" sz="1800" b="1" kern="1200" dirty="0"/>
        </a:p>
      </dsp:txBody>
      <dsp:txXfrm>
        <a:off x="4312418" y="1672332"/>
        <a:ext cx="2467347" cy="8791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FF6CBF-A96F-4904-8834-30222CA3D243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0C86C2-EE68-411C-9A9F-41A31DC643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8248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0C86C2-EE68-411C-9A9F-41A31DC64333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455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87AE4832-7004-4306-8837-985BDA9E3737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51948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5B13468-19CF-42EB-BE79-151628741A3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58062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5B13468-19CF-42EB-BE79-151628741A31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519392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5B13468-19CF-42EB-BE79-151628741A3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89369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5B13468-19CF-42EB-BE79-151628741A31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649480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5B13468-19CF-42EB-BE79-151628741A3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51537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0311A-8241-48AF-8348-97F7C3EA6AE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838991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476D3-3AAC-4A22-90EA-ECD7454B096E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176511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8007350" cy="41910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C9A37F1A-9B35-4CF9-8C6A-B15A46BFFAD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9207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676A-91B0-4644-986E-709E07E6A9A5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42021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B456526-9072-4582-9AD4-CA3C735CDA7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49231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FBEF40C7-F277-4CC3-9D7D-A4541B2808B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14928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1466239-536A-48C4-B4CD-71B7CC449599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46140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EA5D3-3CC0-4760-9A3F-126D311EA27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46119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28EBA-76F3-4C49-9348-162D55562BC9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25458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72F41-F653-41EA-953F-8634A2A3EC5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52671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F6C7147-EB79-494A-BC39-7292F84C7808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4355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5B13468-19CF-42EB-BE79-151628741A3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0941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6" r:id="rId12"/>
    <p:sldLayoutId id="2147483747" r:id="rId13"/>
    <p:sldLayoutId id="2147483748" r:id="rId14"/>
    <p:sldLayoutId id="2147483749" r:id="rId15"/>
    <p:sldLayoutId id="2147483750" r:id="rId16"/>
    <p:sldLayoutId id="2147483751" r:id="rId17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403648" y="908720"/>
            <a:ext cx="7488832" cy="2345853"/>
          </a:xfrm>
        </p:spPr>
        <p:txBody>
          <a:bodyPr/>
          <a:lstStyle/>
          <a:p>
            <a:pPr algn="ctr"/>
            <a:r>
              <a:rPr lang="ru-RU" sz="28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Times New Roman" panose="02020603050405020304" pitchFamily="18" charset="0"/>
              </a:rPr>
              <a:t>Актуальное экологическое сознание личности и переживание связи с природой</a:t>
            </a:r>
            <a:br>
              <a:rPr lang="ru-RU" altLang="ru-RU" sz="28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</a:br>
            <a:r>
              <a:rPr lang="ru-RU" altLang="ru-RU" sz="28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(на примере мегаполиса)</a:t>
            </a:r>
            <a:br>
              <a:rPr lang="ru-RU" altLang="ru-RU" sz="2800" dirty="0">
                <a:solidFill>
                  <a:schemeClr val="accent5"/>
                </a:solidFill>
                <a:latin typeface="Century Gothic" panose="020B0502020202020204" pitchFamily="34" charset="0"/>
              </a:rPr>
            </a:br>
            <a:endParaRPr lang="ru-RU" altLang="ru-RU" sz="2800" dirty="0">
              <a:solidFill>
                <a:schemeClr val="accent5"/>
              </a:solidFill>
              <a:latin typeface="Century Gothic" panose="020B0502020202020204" pitchFamily="34" charset="0"/>
            </a:endParaRPr>
          </a:p>
        </p:txBody>
      </p:sp>
      <p:sp>
        <p:nvSpPr>
          <p:cNvPr id="7782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827584" y="3573016"/>
            <a:ext cx="8064896" cy="2087587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ru-RU" altLang="ru-RU" sz="2000" b="1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Хащенко Надежда Николаевна</a:t>
            </a:r>
            <a:br>
              <a:rPr lang="ru-RU" altLang="ru-RU" sz="1800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endParaRPr lang="ru-RU" altLang="ru-RU" sz="1800" dirty="0">
              <a:solidFill>
                <a:schemeClr val="accent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ru-RU" altLang="ru-RU" sz="2000" b="1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Институт психологии РАН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ru-RU" altLang="ru-RU" sz="2000" b="1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Лаборатория социальной и экономической психологии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ru-RU" altLang="ru-RU" sz="2000" b="1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Москва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5619" y="292470"/>
            <a:ext cx="6589199" cy="12592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err="1">
                <a:solidFill>
                  <a:schemeClr val="tx2"/>
                </a:solidFill>
              </a:rPr>
              <a:t>Интеркорреляции</a:t>
            </a:r>
            <a:r>
              <a:rPr lang="ru-RU" sz="2400" b="1" dirty="0">
                <a:solidFill>
                  <a:schemeClr val="tx2"/>
                </a:solidFill>
              </a:rPr>
              <a:t> компонентов структуры актуального экологического сознания и показателей связи с природой, </a:t>
            </a:r>
            <a:r>
              <a:rPr lang="en-US" sz="24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p ≤ </a:t>
            </a:r>
            <a:r>
              <a:rPr lang="ru-RU" sz="24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.</a:t>
            </a:r>
            <a:r>
              <a:rPr lang="en-US" sz="24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05</a:t>
            </a:r>
            <a:br>
              <a:rPr lang="ru-RU" sz="1800" dirty="0"/>
            </a:br>
            <a:endParaRPr lang="ru-RU" sz="2400" b="1" dirty="0">
              <a:solidFill>
                <a:schemeClr val="tx2"/>
              </a:solidFill>
            </a:endParaRPr>
          </a:p>
        </p:txBody>
      </p:sp>
      <p:pic>
        <p:nvPicPr>
          <p:cNvPr id="15" name="Объект 14">
            <a:extLst>
              <a:ext uri="{FF2B5EF4-FFF2-40B4-BE49-F238E27FC236}">
                <a16:creationId xmlns:a16="http://schemas.microsoft.com/office/drawing/2014/main" id="{CCD70A0F-FF54-418A-B32A-2B29C07383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117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559042" y="3188300"/>
            <a:ext cx="2132365" cy="932769"/>
          </a:xfrm>
          <a:prstGeom prst="rect">
            <a:avLst/>
          </a:prstGeom>
          <a:ln>
            <a:noFill/>
          </a:ln>
          <a:effectLst>
            <a:innerShdw blurRad="482600" dist="50800" dir="12900000">
              <a:schemeClr val="accent6">
                <a:alpha val="57000"/>
              </a:schemeClr>
            </a:innerShdw>
          </a:effectLst>
        </p:spPr>
      </p:pic>
      <p:sp>
        <p:nvSpPr>
          <p:cNvPr id="13" name="Овал 12">
            <a:extLst>
              <a:ext uri="{FF2B5EF4-FFF2-40B4-BE49-F238E27FC236}">
                <a16:creationId xmlns:a16="http://schemas.microsoft.com/office/drawing/2014/main" id="{F3EC518D-C29E-4F0D-A539-6F8FAE0647A4}"/>
              </a:ext>
            </a:extLst>
          </p:cNvPr>
          <p:cNvSpPr/>
          <p:nvPr/>
        </p:nvSpPr>
        <p:spPr>
          <a:xfrm>
            <a:off x="2339751" y="1932800"/>
            <a:ext cx="1574967" cy="914400"/>
          </a:xfrm>
          <a:prstGeom prst="ellipse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Чувство разумности природы</a:t>
            </a: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C7CB0BE9-CD50-461A-AA4C-B0A5CEEE4FA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84855" y="4088788"/>
            <a:ext cx="2435120" cy="1428444"/>
          </a:xfrm>
          <a:prstGeom prst="rect">
            <a:avLst/>
          </a:prstGeom>
          <a:noFill/>
          <a:ln>
            <a:noFill/>
          </a:ln>
          <a:effectLst>
            <a:innerShdw blurRad="508000" dist="431800" dir="10740000">
              <a:schemeClr val="accent6">
                <a:alpha val="50000"/>
              </a:schemeClr>
            </a:innerShdw>
          </a:effectLst>
        </p:spPr>
      </p:pic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8961965A-8A81-4295-B93C-FE60AFD8CD77}"/>
              </a:ext>
            </a:extLst>
          </p:cNvPr>
          <p:cNvCxnSpPr>
            <a:cxnSpLocks/>
            <a:stCxn id="13" idx="4"/>
            <a:endCxn id="16" idx="0"/>
          </p:cNvCxnSpPr>
          <p:nvPr/>
        </p:nvCxnSpPr>
        <p:spPr>
          <a:xfrm flipH="1">
            <a:off x="2802415" y="2847200"/>
            <a:ext cx="324820" cy="1241588"/>
          </a:xfrm>
          <a:prstGeom prst="line">
            <a:avLst/>
          </a:prstGeom>
          <a:ln w="38100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1DAC9696-841A-4F6B-BDD7-292BC9943697}"/>
              </a:ext>
            </a:extLst>
          </p:cNvPr>
          <p:cNvSpPr txBox="1"/>
          <p:nvPr/>
        </p:nvSpPr>
        <p:spPr>
          <a:xfrm>
            <a:off x="1875082" y="4324742"/>
            <a:ext cx="20396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i="1" kern="140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Благоприятность экологии проживания</a:t>
            </a:r>
            <a:endParaRPr lang="ru-RU" sz="1400" b="1" i="1" dirty="0">
              <a:cs typeface="Arial" panose="020B0604020202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F3A36D0-E95E-4768-9AB2-0B225F71C058}"/>
              </a:ext>
            </a:extLst>
          </p:cNvPr>
          <p:cNvSpPr txBox="1"/>
          <p:nvPr/>
        </p:nvSpPr>
        <p:spPr>
          <a:xfrm>
            <a:off x="4632335" y="3345426"/>
            <a:ext cx="198266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ru-RU" sz="1400" b="1" i="1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Экологическая </a:t>
            </a:r>
          </a:p>
          <a:p>
            <a:pPr lvl="0" algn="ctr"/>
            <a:r>
              <a:rPr lang="ru-RU" sz="1400" b="1" i="1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ответственность</a:t>
            </a:r>
          </a:p>
        </p:txBody>
      </p:sp>
      <p:cxnSp>
        <p:nvCxnSpPr>
          <p:cNvPr id="51" name="Прямая соединительная линия 50">
            <a:extLst>
              <a:ext uri="{FF2B5EF4-FFF2-40B4-BE49-F238E27FC236}">
                <a16:creationId xmlns:a16="http://schemas.microsoft.com/office/drawing/2014/main" id="{43A767B4-6AF5-4DD4-AEB5-87F97A002C1E}"/>
              </a:ext>
            </a:extLst>
          </p:cNvPr>
          <p:cNvCxnSpPr>
            <a:cxnSpLocks/>
            <a:stCxn id="72" idx="4"/>
          </p:cNvCxnSpPr>
          <p:nvPr/>
        </p:nvCxnSpPr>
        <p:spPr>
          <a:xfrm flipH="1">
            <a:off x="6396446" y="2773486"/>
            <a:ext cx="420514" cy="549209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>
            <a:extLst>
              <a:ext uri="{FF2B5EF4-FFF2-40B4-BE49-F238E27FC236}">
                <a16:creationId xmlns:a16="http://schemas.microsoft.com/office/drawing/2014/main" id="{0447E480-19EE-4B72-A261-8B88AB51854E}"/>
              </a:ext>
            </a:extLst>
          </p:cNvPr>
          <p:cNvCxnSpPr>
            <a:cxnSpLocks/>
          </p:cNvCxnSpPr>
          <p:nvPr/>
        </p:nvCxnSpPr>
        <p:spPr>
          <a:xfrm flipH="1" flipV="1">
            <a:off x="6396445" y="3962857"/>
            <a:ext cx="735817" cy="1828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>
            <a:extLst>
              <a:ext uri="{FF2B5EF4-FFF2-40B4-BE49-F238E27FC236}">
                <a16:creationId xmlns:a16="http://schemas.microsoft.com/office/drawing/2014/main" id="{3EF9402C-CD6E-4C4A-82EA-E49FBBA81B70}"/>
              </a:ext>
            </a:extLst>
          </p:cNvPr>
          <p:cNvCxnSpPr>
            <a:cxnSpLocks/>
            <a:endCxn id="15" idx="2"/>
          </p:cNvCxnSpPr>
          <p:nvPr/>
        </p:nvCxnSpPr>
        <p:spPr>
          <a:xfrm flipH="1" flipV="1">
            <a:off x="5625225" y="4121069"/>
            <a:ext cx="274076" cy="49106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55CDB407-CBA4-49A1-81BC-6E895437BEF5}"/>
              </a:ext>
            </a:extLst>
          </p:cNvPr>
          <p:cNvSpPr txBox="1"/>
          <p:nvPr/>
        </p:nvSpPr>
        <p:spPr>
          <a:xfrm flipH="1">
            <a:off x="5692303" y="4801795"/>
            <a:ext cx="1327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/>
              <a:t>Связь с природой</a:t>
            </a:r>
          </a:p>
        </p:txBody>
      </p:sp>
      <p:sp>
        <p:nvSpPr>
          <p:cNvPr id="72" name="Овал 71">
            <a:extLst>
              <a:ext uri="{FF2B5EF4-FFF2-40B4-BE49-F238E27FC236}">
                <a16:creationId xmlns:a16="http://schemas.microsoft.com/office/drawing/2014/main" id="{3ABA13B3-39D7-42EC-AD77-BB17E1EB766E}"/>
              </a:ext>
            </a:extLst>
          </p:cNvPr>
          <p:cNvSpPr/>
          <p:nvPr/>
        </p:nvSpPr>
        <p:spPr>
          <a:xfrm>
            <a:off x="6109591" y="1932800"/>
            <a:ext cx="1414737" cy="840686"/>
          </a:xfrm>
          <a:prstGeom prst="ellipse">
            <a:avLst/>
          </a:prstGeom>
          <a:noFill/>
          <a:ln w="76200"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0E5D3C7B-924D-4CCC-A364-16A058F607BF}"/>
              </a:ext>
            </a:extLst>
          </p:cNvPr>
          <p:cNvSpPr txBox="1"/>
          <p:nvPr/>
        </p:nvSpPr>
        <p:spPr>
          <a:xfrm>
            <a:off x="6156176" y="2121570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/>
              <a:t>Единение </a:t>
            </a:r>
          </a:p>
          <a:p>
            <a:pPr algn="ctr"/>
            <a:r>
              <a:rPr lang="ru-RU" sz="1200" b="1" dirty="0"/>
              <a:t>с природой</a:t>
            </a:r>
          </a:p>
        </p:txBody>
      </p:sp>
      <p:sp>
        <p:nvSpPr>
          <p:cNvPr id="74" name="Овал 73">
            <a:extLst>
              <a:ext uri="{FF2B5EF4-FFF2-40B4-BE49-F238E27FC236}">
                <a16:creationId xmlns:a16="http://schemas.microsoft.com/office/drawing/2014/main" id="{065D3A19-C796-4BCF-B474-1598C3260514}"/>
              </a:ext>
            </a:extLst>
          </p:cNvPr>
          <p:cNvSpPr/>
          <p:nvPr/>
        </p:nvSpPr>
        <p:spPr>
          <a:xfrm>
            <a:off x="7191725" y="3697729"/>
            <a:ext cx="1453803" cy="914400"/>
          </a:xfrm>
          <a:prstGeom prst="ellipse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Овал 75">
            <a:extLst>
              <a:ext uri="{FF2B5EF4-FFF2-40B4-BE49-F238E27FC236}">
                <a16:creationId xmlns:a16="http://schemas.microsoft.com/office/drawing/2014/main" id="{D86F1E23-C5A2-4C30-92BB-B5C421D57EDA}"/>
              </a:ext>
            </a:extLst>
          </p:cNvPr>
          <p:cNvSpPr/>
          <p:nvPr/>
        </p:nvSpPr>
        <p:spPr>
          <a:xfrm>
            <a:off x="5645530" y="4602832"/>
            <a:ext cx="1450367" cy="914400"/>
          </a:xfrm>
          <a:prstGeom prst="ellipse">
            <a:avLst/>
          </a:prstGeom>
          <a:noFill/>
          <a:ln w="76200">
            <a:solidFill>
              <a:srgbClr val="7820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9A766A23-35B4-4D25-BC46-78B9104C2F1A}"/>
              </a:ext>
            </a:extLst>
          </p:cNvPr>
          <p:cNvSpPr txBox="1"/>
          <p:nvPr/>
        </p:nvSpPr>
        <p:spPr>
          <a:xfrm>
            <a:off x="2209149" y="3316359"/>
            <a:ext cx="626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-.225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16BF7670-56B9-4D41-A208-F42B0E751366}"/>
              </a:ext>
            </a:extLst>
          </p:cNvPr>
          <p:cNvSpPr txBox="1"/>
          <p:nvPr/>
        </p:nvSpPr>
        <p:spPr>
          <a:xfrm>
            <a:off x="4170636" y="2793018"/>
            <a:ext cx="5386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.400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8E076993-9128-4D81-96D3-37771C4C4A80}"/>
              </a:ext>
            </a:extLst>
          </p:cNvPr>
          <p:cNvSpPr txBox="1"/>
          <p:nvPr/>
        </p:nvSpPr>
        <p:spPr>
          <a:xfrm>
            <a:off x="6563380" y="3037649"/>
            <a:ext cx="5325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/>
              <a:t>.210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23722EA8-954C-4DA5-B51A-AF777E26B8EC}"/>
              </a:ext>
            </a:extLst>
          </p:cNvPr>
          <p:cNvSpPr txBox="1"/>
          <p:nvPr/>
        </p:nvSpPr>
        <p:spPr>
          <a:xfrm>
            <a:off x="6370859" y="4079377"/>
            <a:ext cx="5325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/>
              <a:t>.253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60D66433-2A35-4A05-8348-12C4F4897A51}"/>
              </a:ext>
            </a:extLst>
          </p:cNvPr>
          <p:cNvSpPr txBox="1"/>
          <p:nvPr/>
        </p:nvSpPr>
        <p:spPr>
          <a:xfrm>
            <a:off x="5299274" y="4299295"/>
            <a:ext cx="5325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/>
              <a:t>.195</a:t>
            </a:r>
          </a:p>
        </p:txBody>
      </p:sp>
      <p:cxnSp>
        <p:nvCxnSpPr>
          <p:cNvPr id="84" name="Прямая соединительная линия 83">
            <a:extLst>
              <a:ext uri="{FF2B5EF4-FFF2-40B4-BE49-F238E27FC236}">
                <a16:creationId xmlns:a16="http://schemas.microsoft.com/office/drawing/2014/main" id="{F31BAB36-7DFD-4499-9FD3-30645271BEB6}"/>
              </a:ext>
            </a:extLst>
          </p:cNvPr>
          <p:cNvCxnSpPr>
            <a:cxnSpLocks/>
          </p:cNvCxnSpPr>
          <p:nvPr/>
        </p:nvCxnSpPr>
        <p:spPr>
          <a:xfrm>
            <a:off x="3708938" y="2757004"/>
            <a:ext cx="923397" cy="746681"/>
          </a:xfrm>
          <a:prstGeom prst="line">
            <a:avLst/>
          </a:prstGeom>
          <a:ln w="38100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>
            <a:extLst>
              <a:ext uri="{FF2B5EF4-FFF2-40B4-BE49-F238E27FC236}">
                <a16:creationId xmlns:a16="http://schemas.microsoft.com/office/drawing/2014/main" id="{C723B100-0FFE-403B-84B7-857778F7303C}"/>
              </a:ext>
            </a:extLst>
          </p:cNvPr>
          <p:cNvSpPr txBox="1"/>
          <p:nvPr/>
        </p:nvSpPr>
        <p:spPr>
          <a:xfrm>
            <a:off x="7191725" y="3904934"/>
            <a:ext cx="1488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/>
              <a:t>Принадлежность к природе</a:t>
            </a:r>
          </a:p>
        </p:txBody>
      </p:sp>
    </p:spTree>
    <p:extLst>
      <p:ext uri="{BB962C8B-B14F-4D97-AF65-F5344CB8AC3E}">
        <p14:creationId xmlns:p14="http://schemas.microsoft.com/office/powerpoint/2010/main" val="9963104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5619" y="292470"/>
            <a:ext cx="6589199" cy="12592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err="1">
                <a:solidFill>
                  <a:schemeClr val="tx2"/>
                </a:solidFill>
              </a:rPr>
              <a:t>Интеркорреляции</a:t>
            </a:r>
            <a:r>
              <a:rPr lang="ru-RU" sz="2400" b="1" dirty="0">
                <a:solidFill>
                  <a:schemeClr val="tx2"/>
                </a:solidFill>
              </a:rPr>
              <a:t> компонентов структуры актуального экологического сознания и показателей связи с природой, </a:t>
            </a:r>
            <a:r>
              <a:rPr lang="en-US" sz="24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p ≤ </a:t>
            </a:r>
            <a:r>
              <a:rPr lang="ru-RU" sz="24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.</a:t>
            </a:r>
            <a:r>
              <a:rPr lang="en-US" sz="24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05</a:t>
            </a:r>
            <a:endParaRPr lang="ru-RU" sz="2400" b="1" dirty="0">
              <a:solidFill>
                <a:schemeClr val="tx2"/>
              </a:solidFill>
            </a:endParaRPr>
          </a:p>
        </p:txBody>
      </p:sp>
      <p:pic>
        <p:nvPicPr>
          <p:cNvPr id="15" name="Объект 14">
            <a:extLst>
              <a:ext uri="{FF2B5EF4-FFF2-40B4-BE49-F238E27FC236}">
                <a16:creationId xmlns:a16="http://schemas.microsoft.com/office/drawing/2014/main" id="{CCD70A0F-FF54-418A-B32A-2B29C07383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117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289496" y="3104836"/>
            <a:ext cx="2401912" cy="1137522"/>
          </a:xfrm>
          <a:prstGeom prst="rect">
            <a:avLst/>
          </a:prstGeom>
          <a:ln>
            <a:noFill/>
          </a:ln>
          <a:effectLst>
            <a:innerShdw blurRad="482600" dist="50800" dir="12900000">
              <a:schemeClr val="accent6">
                <a:alpha val="57000"/>
              </a:schemeClr>
            </a:innerShdw>
          </a:effectLst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0F3A36D0-E95E-4768-9AB2-0B225F71C058}"/>
              </a:ext>
            </a:extLst>
          </p:cNvPr>
          <p:cNvSpPr txBox="1"/>
          <p:nvPr/>
        </p:nvSpPr>
        <p:spPr>
          <a:xfrm>
            <a:off x="4572000" y="3340229"/>
            <a:ext cx="1847626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ru-RU" sz="1400" b="1" i="1" dirty="0"/>
              <a:t>Значимость экологических проблем</a:t>
            </a:r>
          </a:p>
        </p:txBody>
      </p:sp>
      <p:cxnSp>
        <p:nvCxnSpPr>
          <p:cNvPr id="51" name="Прямая соединительная линия 50">
            <a:extLst>
              <a:ext uri="{FF2B5EF4-FFF2-40B4-BE49-F238E27FC236}">
                <a16:creationId xmlns:a16="http://schemas.microsoft.com/office/drawing/2014/main" id="{43A767B4-6AF5-4DD4-AEB5-87F97A002C1E}"/>
              </a:ext>
            </a:extLst>
          </p:cNvPr>
          <p:cNvCxnSpPr>
            <a:cxnSpLocks/>
          </p:cNvCxnSpPr>
          <p:nvPr/>
        </p:nvCxnSpPr>
        <p:spPr>
          <a:xfrm flipH="1">
            <a:off x="6563897" y="3030088"/>
            <a:ext cx="568364" cy="3404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>
            <a:extLst>
              <a:ext uri="{FF2B5EF4-FFF2-40B4-BE49-F238E27FC236}">
                <a16:creationId xmlns:a16="http://schemas.microsoft.com/office/drawing/2014/main" id="{0447E480-19EE-4B72-A261-8B88AB51854E}"/>
              </a:ext>
            </a:extLst>
          </p:cNvPr>
          <p:cNvCxnSpPr>
            <a:cxnSpLocks/>
          </p:cNvCxnSpPr>
          <p:nvPr/>
        </p:nvCxnSpPr>
        <p:spPr>
          <a:xfrm flipH="1" flipV="1">
            <a:off x="6563469" y="3891281"/>
            <a:ext cx="568794" cy="25446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>
            <a:extLst>
              <a:ext uri="{FF2B5EF4-FFF2-40B4-BE49-F238E27FC236}">
                <a16:creationId xmlns:a16="http://schemas.microsoft.com/office/drawing/2014/main" id="{3EF9402C-CD6E-4C4A-82EA-E49FBBA81B70}"/>
              </a:ext>
            </a:extLst>
          </p:cNvPr>
          <p:cNvCxnSpPr>
            <a:cxnSpLocks/>
            <a:stCxn id="23" idx="1"/>
          </p:cNvCxnSpPr>
          <p:nvPr/>
        </p:nvCxnSpPr>
        <p:spPr>
          <a:xfrm flipH="1" flipV="1">
            <a:off x="5824721" y="4242358"/>
            <a:ext cx="376986" cy="464966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55CDB407-CBA4-49A1-81BC-6E895437BEF5}"/>
              </a:ext>
            </a:extLst>
          </p:cNvPr>
          <p:cNvSpPr txBox="1"/>
          <p:nvPr/>
        </p:nvSpPr>
        <p:spPr>
          <a:xfrm flipH="1">
            <a:off x="7251690" y="2657718"/>
            <a:ext cx="16940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/>
              <a:t>Связь с природой</a:t>
            </a:r>
          </a:p>
        </p:txBody>
      </p:sp>
      <p:sp>
        <p:nvSpPr>
          <p:cNvPr id="76" name="Овал 75">
            <a:extLst>
              <a:ext uri="{FF2B5EF4-FFF2-40B4-BE49-F238E27FC236}">
                <a16:creationId xmlns:a16="http://schemas.microsoft.com/office/drawing/2014/main" id="{D86F1E23-C5A2-4C30-92BB-B5C421D57EDA}"/>
              </a:ext>
            </a:extLst>
          </p:cNvPr>
          <p:cNvSpPr/>
          <p:nvPr/>
        </p:nvSpPr>
        <p:spPr>
          <a:xfrm>
            <a:off x="7172202" y="2363060"/>
            <a:ext cx="1666960" cy="914400"/>
          </a:xfrm>
          <a:prstGeom prst="ellipse">
            <a:avLst/>
          </a:prstGeom>
          <a:noFill/>
          <a:ln w="76200">
            <a:solidFill>
              <a:srgbClr val="7820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4" name="Группа 63">
            <a:extLst>
              <a:ext uri="{FF2B5EF4-FFF2-40B4-BE49-F238E27FC236}">
                <a16:creationId xmlns:a16="http://schemas.microsoft.com/office/drawing/2014/main" id="{38A763DC-7483-4904-A441-245B764D0381}"/>
              </a:ext>
            </a:extLst>
          </p:cNvPr>
          <p:cNvGrpSpPr/>
          <p:nvPr/>
        </p:nvGrpSpPr>
        <p:grpSpPr>
          <a:xfrm>
            <a:off x="1112682" y="1934083"/>
            <a:ext cx="2179955" cy="3548073"/>
            <a:chOff x="1112682" y="1934083"/>
            <a:chExt cx="2179955" cy="3548073"/>
          </a:xfrm>
        </p:grpSpPr>
        <p:sp>
          <p:nvSpPr>
            <p:cNvPr id="13" name="Овал 12">
              <a:extLst>
                <a:ext uri="{FF2B5EF4-FFF2-40B4-BE49-F238E27FC236}">
                  <a16:creationId xmlns:a16="http://schemas.microsoft.com/office/drawing/2014/main" id="{F3EC518D-C29E-4F0D-A539-6F8FAE0647A4}"/>
                </a:ext>
              </a:extLst>
            </p:cNvPr>
            <p:cNvSpPr/>
            <p:nvPr/>
          </p:nvSpPr>
          <p:spPr>
            <a:xfrm>
              <a:off x="1253000" y="1934083"/>
              <a:ext cx="2039637" cy="914400"/>
            </a:xfrm>
            <a:prstGeom prst="ellipse">
              <a:avLst/>
            </a:prstGeom>
            <a:ln w="762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b="1" dirty="0">
                  <a:solidFill>
                    <a:schemeClr val="tx1"/>
                  </a:solidFill>
                </a:rPr>
                <a:t>Чувство неотделимости от природы</a:t>
              </a:r>
            </a:p>
          </p:txBody>
        </p:sp>
        <p:pic>
          <p:nvPicPr>
            <p:cNvPr id="16" name="Рисунок 15">
              <a:extLst>
                <a:ext uri="{FF2B5EF4-FFF2-40B4-BE49-F238E27FC236}">
                  <a16:creationId xmlns:a16="http://schemas.microsoft.com/office/drawing/2014/main" id="{C7CB0BE9-CD50-461A-AA4C-B0A5CEEE4FA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12682" y="4187813"/>
              <a:ext cx="2039637" cy="1294343"/>
            </a:xfrm>
            <a:prstGeom prst="rect">
              <a:avLst/>
            </a:prstGeom>
            <a:noFill/>
            <a:ln>
              <a:noFill/>
            </a:ln>
            <a:effectLst>
              <a:innerShdw blurRad="508000" dist="431800" dir="10740000">
                <a:schemeClr val="accent6">
                  <a:alpha val="50000"/>
                </a:schemeClr>
              </a:innerShdw>
            </a:effectLst>
          </p:spPr>
        </p:pic>
        <p:cxnSp>
          <p:nvCxnSpPr>
            <p:cNvPr id="18" name="Прямая соединительная линия 17">
              <a:extLst>
                <a:ext uri="{FF2B5EF4-FFF2-40B4-BE49-F238E27FC236}">
                  <a16:creationId xmlns:a16="http://schemas.microsoft.com/office/drawing/2014/main" id="{8961965A-8A81-4295-B93C-FE60AFD8CD77}"/>
                </a:ext>
              </a:extLst>
            </p:cNvPr>
            <p:cNvCxnSpPr>
              <a:cxnSpLocks/>
              <a:stCxn id="13" idx="4"/>
              <a:endCxn id="16" idx="0"/>
            </p:cNvCxnSpPr>
            <p:nvPr/>
          </p:nvCxnSpPr>
          <p:spPr>
            <a:xfrm flipH="1">
              <a:off x="2132501" y="2848483"/>
              <a:ext cx="140318" cy="1339330"/>
            </a:xfrm>
            <a:prstGeom prst="line">
              <a:avLst/>
            </a:prstGeom>
            <a:ln w="38100" cap="flat" cmpd="sng" algn="ctr">
              <a:solidFill>
                <a:srgbClr val="00B050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1DAC9696-841A-4F6B-BDD7-292BC9943697}"/>
                </a:ext>
              </a:extLst>
            </p:cNvPr>
            <p:cNvSpPr txBox="1"/>
            <p:nvPr/>
          </p:nvSpPr>
          <p:spPr>
            <a:xfrm>
              <a:off x="1278974" y="4552192"/>
              <a:ext cx="164703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ru-RU" sz="1400" b="1" i="1" dirty="0"/>
                <a:t>Экологический </a:t>
              </a:r>
            </a:p>
            <a:p>
              <a:pPr lvl="0" algn="ctr"/>
              <a:r>
                <a:rPr lang="ru-RU" sz="1400" b="1" i="1" dirty="0"/>
                <a:t>стресс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9A766A23-35B4-4D25-BC46-78B9104C2F1A}"/>
                </a:ext>
              </a:extLst>
            </p:cNvPr>
            <p:cNvSpPr txBox="1"/>
            <p:nvPr/>
          </p:nvSpPr>
          <p:spPr>
            <a:xfrm>
              <a:off x="2229536" y="3298195"/>
              <a:ext cx="626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/>
                <a:t>-.191</a:t>
              </a:r>
            </a:p>
          </p:txBody>
        </p:sp>
      </p:grpSp>
      <p:sp>
        <p:nvSpPr>
          <p:cNvPr id="80" name="TextBox 79">
            <a:extLst>
              <a:ext uri="{FF2B5EF4-FFF2-40B4-BE49-F238E27FC236}">
                <a16:creationId xmlns:a16="http://schemas.microsoft.com/office/drawing/2014/main" id="{8E076993-9128-4D81-96D3-37771C4C4A80}"/>
              </a:ext>
            </a:extLst>
          </p:cNvPr>
          <p:cNvSpPr txBox="1"/>
          <p:nvPr/>
        </p:nvSpPr>
        <p:spPr>
          <a:xfrm>
            <a:off x="6437250" y="2880664"/>
            <a:ext cx="5325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/>
              <a:t>.286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23722EA8-954C-4DA5-B51A-AF777E26B8EC}"/>
              </a:ext>
            </a:extLst>
          </p:cNvPr>
          <p:cNvSpPr txBox="1"/>
          <p:nvPr/>
        </p:nvSpPr>
        <p:spPr>
          <a:xfrm>
            <a:off x="6691408" y="3701631"/>
            <a:ext cx="5325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/>
              <a:t>.265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60D66433-2A35-4A05-8348-12C4F4897A51}"/>
              </a:ext>
            </a:extLst>
          </p:cNvPr>
          <p:cNvSpPr txBox="1"/>
          <p:nvPr/>
        </p:nvSpPr>
        <p:spPr>
          <a:xfrm>
            <a:off x="4744324" y="4240634"/>
            <a:ext cx="5367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.241</a:t>
            </a:r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B5D00ED1-6AB0-4484-80FB-57B80854F8B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59539" y="3745491"/>
            <a:ext cx="1805841" cy="993734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3436EFE4-8B25-476B-AB1B-4C51CE42F378}"/>
              </a:ext>
            </a:extLst>
          </p:cNvPr>
          <p:cNvSpPr txBox="1"/>
          <p:nvPr/>
        </p:nvSpPr>
        <p:spPr>
          <a:xfrm>
            <a:off x="7340577" y="4009408"/>
            <a:ext cx="1516232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200" b="1" dirty="0"/>
              <a:t>Принадлежность </a:t>
            </a:r>
          </a:p>
          <a:p>
            <a:pPr algn="ctr"/>
            <a:r>
              <a:rPr lang="ru-RU" sz="1200" b="1" dirty="0"/>
              <a:t>к природе</a:t>
            </a:r>
          </a:p>
          <a:p>
            <a:pPr algn="ctr"/>
            <a:endParaRPr lang="ru-RU" b="1" dirty="0"/>
          </a:p>
        </p:txBody>
      </p:sp>
      <p:sp>
        <p:nvSpPr>
          <p:cNvPr id="22" name="Овал 21">
            <a:extLst>
              <a:ext uri="{FF2B5EF4-FFF2-40B4-BE49-F238E27FC236}">
                <a16:creationId xmlns:a16="http://schemas.microsoft.com/office/drawing/2014/main" id="{678F3890-C420-4BAC-9954-692496A082B4}"/>
              </a:ext>
            </a:extLst>
          </p:cNvPr>
          <p:cNvSpPr/>
          <p:nvPr/>
        </p:nvSpPr>
        <p:spPr>
          <a:xfrm>
            <a:off x="4384149" y="1901944"/>
            <a:ext cx="1598963" cy="914400"/>
          </a:xfrm>
          <a:prstGeom prst="ellipse">
            <a:avLst/>
          </a:prstGeom>
          <a:noFill/>
          <a:ln w="76200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>
            <a:extLst>
              <a:ext uri="{FF2B5EF4-FFF2-40B4-BE49-F238E27FC236}">
                <a16:creationId xmlns:a16="http://schemas.microsoft.com/office/drawing/2014/main" id="{14B2F490-FA04-46A7-B882-E9C1F12C1905}"/>
              </a:ext>
            </a:extLst>
          </p:cNvPr>
          <p:cNvSpPr/>
          <p:nvPr/>
        </p:nvSpPr>
        <p:spPr>
          <a:xfrm>
            <a:off x="5962426" y="4573413"/>
            <a:ext cx="1633910" cy="914400"/>
          </a:xfrm>
          <a:prstGeom prst="ellipse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>
            <a:extLst>
              <a:ext uri="{FF2B5EF4-FFF2-40B4-BE49-F238E27FC236}">
                <a16:creationId xmlns:a16="http://schemas.microsoft.com/office/drawing/2014/main" id="{E20EDE32-4948-4DFC-89B7-50EC897BC6FF}"/>
              </a:ext>
            </a:extLst>
          </p:cNvPr>
          <p:cNvSpPr/>
          <p:nvPr/>
        </p:nvSpPr>
        <p:spPr>
          <a:xfrm>
            <a:off x="3767797" y="4618212"/>
            <a:ext cx="1639038" cy="914400"/>
          </a:xfrm>
          <a:prstGeom prst="ellipse">
            <a:avLst/>
          </a:prstGeom>
          <a:noFill/>
          <a:ln w="76200"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A77DB11-BFA6-45CC-AB5B-AA3AA609B0AA}"/>
              </a:ext>
            </a:extLst>
          </p:cNvPr>
          <p:cNvSpPr txBox="1"/>
          <p:nvPr/>
        </p:nvSpPr>
        <p:spPr>
          <a:xfrm>
            <a:off x="6239992" y="4834985"/>
            <a:ext cx="10690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dirty="0"/>
              <a:t>Родство </a:t>
            </a:r>
          </a:p>
          <a:p>
            <a:pPr algn="ctr"/>
            <a:r>
              <a:rPr lang="ru-RU" sz="1200" b="1" dirty="0"/>
              <a:t>с природой</a:t>
            </a:r>
          </a:p>
        </p:txBody>
      </p:sp>
      <p:pic>
        <p:nvPicPr>
          <p:cNvPr id="35" name="Рисунок 34">
            <a:extLst>
              <a:ext uri="{FF2B5EF4-FFF2-40B4-BE49-F238E27FC236}">
                <a16:creationId xmlns:a16="http://schemas.microsoft.com/office/drawing/2014/main" id="{575FCB36-FF07-407F-BCEC-6A4093C3370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5071562" y="4234381"/>
            <a:ext cx="285026" cy="453930"/>
          </a:xfrm>
          <a:prstGeom prst="rect">
            <a:avLst/>
          </a:prstGeom>
        </p:spPr>
      </p:pic>
      <p:pic>
        <p:nvPicPr>
          <p:cNvPr id="36" name="Рисунок 35">
            <a:extLst>
              <a:ext uri="{FF2B5EF4-FFF2-40B4-BE49-F238E27FC236}">
                <a16:creationId xmlns:a16="http://schemas.microsoft.com/office/drawing/2014/main" id="{08AC9616-DBFB-436C-97EE-BDAF45D9129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84204" y="2816344"/>
            <a:ext cx="211311" cy="336532"/>
          </a:xfrm>
          <a:prstGeom prst="rect">
            <a:avLst/>
          </a:prstGeom>
        </p:spPr>
      </p:pic>
      <p:cxnSp>
        <p:nvCxnSpPr>
          <p:cNvPr id="42" name="Прямая соединительная линия 41">
            <a:extLst>
              <a:ext uri="{FF2B5EF4-FFF2-40B4-BE49-F238E27FC236}">
                <a16:creationId xmlns:a16="http://schemas.microsoft.com/office/drawing/2014/main" id="{30925E3C-AC06-4849-BBD9-0F4B0BFBA741}"/>
              </a:ext>
            </a:extLst>
          </p:cNvPr>
          <p:cNvCxnSpPr>
            <a:cxnSpLocks/>
            <a:stCxn id="13" idx="5"/>
            <a:endCxn id="15" idx="1"/>
          </p:cNvCxnSpPr>
          <p:nvPr/>
        </p:nvCxnSpPr>
        <p:spPr>
          <a:xfrm>
            <a:off x="2993939" y="2714572"/>
            <a:ext cx="1295557" cy="959025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146CC94D-E299-4CCF-BA4E-2C390679D4CB}"/>
              </a:ext>
            </a:extLst>
          </p:cNvPr>
          <p:cNvSpPr txBox="1"/>
          <p:nvPr/>
        </p:nvSpPr>
        <p:spPr>
          <a:xfrm>
            <a:off x="3362620" y="3242077"/>
            <a:ext cx="5325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/>
              <a:t>.324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280F4C0-C419-4746-B023-DB940889284E}"/>
              </a:ext>
            </a:extLst>
          </p:cNvPr>
          <p:cNvSpPr txBox="1"/>
          <p:nvPr/>
        </p:nvSpPr>
        <p:spPr>
          <a:xfrm>
            <a:off x="4404804" y="2876964"/>
            <a:ext cx="5325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/>
              <a:t>.236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EAFE1EAC-BEC5-472B-BC69-5FE4941A3152}"/>
              </a:ext>
            </a:extLst>
          </p:cNvPr>
          <p:cNvSpPr txBox="1"/>
          <p:nvPr/>
        </p:nvSpPr>
        <p:spPr>
          <a:xfrm>
            <a:off x="5983113" y="4238370"/>
            <a:ext cx="5325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/>
              <a:t>.256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260B7C6-390B-410D-BCBC-A475B19146C7}"/>
              </a:ext>
            </a:extLst>
          </p:cNvPr>
          <p:cNvSpPr txBox="1"/>
          <p:nvPr/>
        </p:nvSpPr>
        <p:spPr>
          <a:xfrm>
            <a:off x="4445505" y="2040626"/>
            <a:ext cx="14959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/>
              <a:t>Чувство единства живого на Земле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2CB6F06D-584F-43E5-B8A3-6D25F9B5F93D}"/>
              </a:ext>
            </a:extLst>
          </p:cNvPr>
          <p:cNvSpPr txBox="1"/>
          <p:nvPr/>
        </p:nvSpPr>
        <p:spPr>
          <a:xfrm>
            <a:off x="3895138" y="4772662"/>
            <a:ext cx="1301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/>
              <a:t>Ощущение себя частью природы</a:t>
            </a:r>
          </a:p>
        </p:txBody>
      </p:sp>
    </p:spTree>
    <p:extLst>
      <p:ext uri="{BB962C8B-B14F-4D97-AF65-F5344CB8AC3E}">
        <p14:creationId xmlns:p14="http://schemas.microsoft.com/office/powerpoint/2010/main" val="15887246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9533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tx2"/>
                </a:solidFill>
              </a:rPr>
              <a:t>Показатели связи с природой как предикторы актуального экологического сознания личности: фактор 1 (</a:t>
            </a:r>
            <a:r>
              <a:rPr lang="en-US" sz="2000" b="1" dirty="0">
                <a:solidFill>
                  <a:schemeClr val="tx2"/>
                </a:solidFill>
              </a:rPr>
              <a:t>p≤0,03)</a:t>
            </a:r>
            <a:r>
              <a:rPr lang="ru-RU" sz="2000" b="1" dirty="0">
                <a:solidFill>
                  <a:schemeClr val="tx2"/>
                </a:solidFill>
              </a:rPr>
              <a:t>, фактор 2 (</a:t>
            </a:r>
            <a:r>
              <a:rPr lang="en-US" sz="2000" b="1" dirty="0">
                <a:solidFill>
                  <a:schemeClr val="tx2"/>
                </a:solidFill>
              </a:rPr>
              <a:t>p≤</a:t>
            </a:r>
            <a:r>
              <a:rPr lang="ru-RU" sz="2000" b="1" dirty="0">
                <a:solidFill>
                  <a:schemeClr val="tx2"/>
                </a:solidFill>
              </a:rPr>
              <a:t>0,01)</a:t>
            </a:r>
          </a:p>
        </p:txBody>
      </p:sp>
      <p:grpSp>
        <p:nvGrpSpPr>
          <p:cNvPr id="24" name="Группа 23">
            <a:extLst>
              <a:ext uri="{FF2B5EF4-FFF2-40B4-BE49-F238E27FC236}">
                <a16:creationId xmlns:a16="http://schemas.microsoft.com/office/drawing/2014/main" id="{571D7182-157E-4322-BA2A-E00467385505}"/>
              </a:ext>
            </a:extLst>
          </p:cNvPr>
          <p:cNvGrpSpPr/>
          <p:nvPr/>
        </p:nvGrpSpPr>
        <p:grpSpPr>
          <a:xfrm>
            <a:off x="1619672" y="2122757"/>
            <a:ext cx="3250088" cy="3317493"/>
            <a:chOff x="1683966" y="1839942"/>
            <a:chExt cx="3250088" cy="3317493"/>
          </a:xfrm>
        </p:grpSpPr>
        <p:sp>
          <p:nvSpPr>
            <p:cNvPr id="13" name="Полилиния: фигура 12">
              <a:extLst>
                <a:ext uri="{FF2B5EF4-FFF2-40B4-BE49-F238E27FC236}">
                  <a16:creationId xmlns:a16="http://schemas.microsoft.com/office/drawing/2014/main" id="{37ABB6BC-CE77-46B0-864C-B1913115BF12}"/>
                </a:ext>
              </a:extLst>
            </p:cNvPr>
            <p:cNvSpPr/>
            <p:nvPr/>
          </p:nvSpPr>
          <p:spPr>
            <a:xfrm>
              <a:off x="2305207" y="4053462"/>
              <a:ext cx="2022545" cy="1103973"/>
            </a:xfrm>
            <a:custGeom>
              <a:avLst/>
              <a:gdLst>
                <a:gd name="connsiteX0" fmla="*/ 0 w 2022545"/>
                <a:gd name="connsiteY0" fmla="*/ 551987 h 1103973"/>
                <a:gd name="connsiteX1" fmla="*/ 1011273 w 2022545"/>
                <a:gd name="connsiteY1" fmla="*/ 0 h 1103973"/>
                <a:gd name="connsiteX2" fmla="*/ 2022546 w 2022545"/>
                <a:gd name="connsiteY2" fmla="*/ 551987 h 1103973"/>
                <a:gd name="connsiteX3" fmla="*/ 1011273 w 2022545"/>
                <a:gd name="connsiteY3" fmla="*/ 1103974 h 1103973"/>
                <a:gd name="connsiteX4" fmla="*/ 0 w 2022545"/>
                <a:gd name="connsiteY4" fmla="*/ 551987 h 1103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22545" h="1103973">
                  <a:moveTo>
                    <a:pt x="0" y="551987"/>
                  </a:moveTo>
                  <a:cubicBezTo>
                    <a:pt x="0" y="247133"/>
                    <a:pt x="452762" y="0"/>
                    <a:pt x="1011273" y="0"/>
                  </a:cubicBezTo>
                  <a:cubicBezTo>
                    <a:pt x="1569784" y="0"/>
                    <a:pt x="2022546" y="247133"/>
                    <a:pt x="2022546" y="551987"/>
                  </a:cubicBezTo>
                  <a:cubicBezTo>
                    <a:pt x="2022546" y="856841"/>
                    <a:pt x="1569784" y="1103974"/>
                    <a:pt x="1011273" y="1103974"/>
                  </a:cubicBezTo>
                  <a:cubicBezTo>
                    <a:pt x="452762" y="1103974"/>
                    <a:pt x="0" y="856841"/>
                    <a:pt x="0" y="551987"/>
                  </a:cubicBezTo>
                  <a:close/>
                </a:path>
              </a:pathLst>
            </a:custGeom>
            <a:ln w="57150">
              <a:solidFill>
                <a:srgbClr val="00B050"/>
              </a:solidFill>
            </a:ln>
            <a:effectLst>
              <a:glow rad="1397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3815" tIns="169293" rIns="303815" bIns="169293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1200" b="1" kern="120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Экологическая ответственность</a:t>
              </a:r>
            </a:p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1200" b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(25 %)</a:t>
              </a:r>
              <a:endParaRPr lang="ru-RU" sz="1200" b="1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Стрелка: влево 13">
              <a:extLst>
                <a:ext uri="{FF2B5EF4-FFF2-40B4-BE49-F238E27FC236}">
                  <a16:creationId xmlns:a16="http://schemas.microsoft.com/office/drawing/2014/main" id="{899A4BF4-8760-4848-9947-95E46312AD2E}"/>
                </a:ext>
              </a:extLst>
            </p:cNvPr>
            <p:cNvSpPr/>
            <p:nvPr/>
          </p:nvSpPr>
          <p:spPr>
            <a:xfrm rot="13952017">
              <a:off x="2204949" y="3570265"/>
              <a:ext cx="859104" cy="290661"/>
            </a:xfrm>
            <a:prstGeom prst="lef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dk2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Полилиния: фигура 14">
              <a:extLst>
                <a:ext uri="{FF2B5EF4-FFF2-40B4-BE49-F238E27FC236}">
                  <a16:creationId xmlns:a16="http://schemas.microsoft.com/office/drawing/2014/main" id="{408AED23-35B7-46F2-A6DF-9C32963D984C}"/>
                </a:ext>
              </a:extLst>
            </p:cNvPr>
            <p:cNvSpPr/>
            <p:nvPr/>
          </p:nvSpPr>
          <p:spPr>
            <a:xfrm>
              <a:off x="1683966" y="2826071"/>
              <a:ext cx="1378481" cy="953372"/>
            </a:xfrm>
            <a:custGeom>
              <a:avLst/>
              <a:gdLst>
                <a:gd name="connsiteX0" fmla="*/ 0 w 1378481"/>
                <a:gd name="connsiteY0" fmla="*/ 80957 h 809573"/>
                <a:gd name="connsiteX1" fmla="*/ 80957 w 1378481"/>
                <a:gd name="connsiteY1" fmla="*/ 0 h 809573"/>
                <a:gd name="connsiteX2" fmla="*/ 1297524 w 1378481"/>
                <a:gd name="connsiteY2" fmla="*/ 0 h 809573"/>
                <a:gd name="connsiteX3" fmla="*/ 1378481 w 1378481"/>
                <a:gd name="connsiteY3" fmla="*/ 80957 h 809573"/>
                <a:gd name="connsiteX4" fmla="*/ 1378481 w 1378481"/>
                <a:gd name="connsiteY4" fmla="*/ 728616 h 809573"/>
                <a:gd name="connsiteX5" fmla="*/ 1297524 w 1378481"/>
                <a:gd name="connsiteY5" fmla="*/ 809573 h 809573"/>
                <a:gd name="connsiteX6" fmla="*/ 80957 w 1378481"/>
                <a:gd name="connsiteY6" fmla="*/ 809573 h 809573"/>
                <a:gd name="connsiteX7" fmla="*/ 0 w 1378481"/>
                <a:gd name="connsiteY7" fmla="*/ 728616 h 809573"/>
                <a:gd name="connsiteX8" fmla="*/ 0 w 1378481"/>
                <a:gd name="connsiteY8" fmla="*/ 80957 h 809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78481" h="809573">
                  <a:moveTo>
                    <a:pt x="0" y="80957"/>
                  </a:moveTo>
                  <a:cubicBezTo>
                    <a:pt x="0" y="36246"/>
                    <a:pt x="36246" y="0"/>
                    <a:pt x="80957" y="0"/>
                  </a:cubicBezTo>
                  <a:lnTo>
                    <a:pt x="1297524" y="0"/>
                  </a:lnTo>
                  <a:cubicBezTo>
                    <a:pt x="1342235" y="0"/>
                    <a:pt x="1378481" y="36246"/>
                    <a:pt x="1378481" y="80957"/>
                  </a:cubicBezTo>
                  <a:lnTo>
                    <a:pt x="1378481" y="728616"/>
                  </a:lnTo>
                  <a:cubicBezTo>
                    <a:pt x="1378481" y="773327"/>
                    <a:pt x="1342235" y="809573"/>
                    <a:pt x="1297524" y="809573"/>
                  </a:cubicBezTo>
                  <a:lnTo>
                    <a:pt x="80957" y="809573"/>
                  </a:lnTo>
                  <a:cubicBezTo>
                    <a:pt x="36246" y="809573"/>
                    <a:pt x="0" y="773327"/>
                    <a:pt x="0" y="728616"/>
                  </a:cubicBezTo>
                  <a:lnTo>
                    <a:pt x="0" y="80957"/>
                  </a:lnTo>
                  <a:close/>
                </a:path>
              </a:pathLst>
            </a:custGeom>
            <a:ln w="57150">
              <a:solidFill>
                <a:srgbClr val="0070C0"/>
              </a:solidFill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6572" tIns="46572" rIns="46572" bIns="46572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1200" b="0" i="1" kern="1200" dirty="0">
                  <a:latin typeface="Arial" panose="020B0604020202020204" pitchFamily="34" charset="0"/>
                  <a:cs typeface="Arial" panose="020B0604020202020204" pitchFamily="34" charset="0"/>
                </a:rPr>
                <a:t>Чувство разумности природы </a:t>
              </a:r>
            </a:p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1200" b="0" i="1" kern="1200" dirty="0">
                  <a:latin typeface="Arial" panose="020B0604020202020204" pitchFamily="34" charset="0"/>
                  <a:cs typeface="Arial" panose="020B0604020202020204" pitchFamily="34" charset="0"/>
                </a:rPr>
                <a:t>(0,411</a:t>
              </a:r>
              <a:r>
                <a:rPr lang="ru-RU" sz="1800" b="0" i="1" kern="1200" dirty="0"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</a:p>
          </p:txBody>
        </p:sp>
        <p:sp>
          <p:nvSpPr>
            <p:cNvPr id="16" name="Стрелка: влево 15">
              <a:extLst>
                <a:ext uri="{FF2B5EF4-FFF2-40B4-BE49-F238E27FC236}">
                  <a16:creationId xmlns:a16="http://schemas.microsoft.com/office/drawing/2014/main" id="{8039D931-E511-4461-A4A4-5733F1080109}"/>
                </a:ext>
              </a:extLst>
            </p:cNvPr>
            <p:cNvSpPr/>
            <p:nvPr/>
          </p:nvSpPr>
          <p:spPr>
            <a:xfrm rot="18513842">
              <a:off x="3589026" y="3577937"/>
              <a:ext cx="861565" cy="290661"/>
            </a:xfrm>
            <a:prstGeom prst="lef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dk2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Полилиния: фигура 16">
              <a:extLst>
                <a:ext uri="{FF2B5EF4-FFF2-40B4-BE49-F238E27FC236}">
                  <a16:creationId xmlns:a16="http://schemas.microsoft.com/office/drawing/2014/main" id="{2A2DCFA7-3901-4AC2-B90C-90CE2A043901}"/>
                </a:ext>
              </a:extLst>
            </p:cNvPr>
            <p:cNvSpPr/>
            <p:nvPr/>
          </p:nvSpPr>
          <p:spPr>
            <a:xfrm>
              <a:off x="3642655" y="2826072"/>
              <a:ext cx="1291399" cy="958188"/>
            </a:xfrm>
            <a:custGeom>
              <a:avLst/>
              <a:gdLst>
                <a:gd name="connsiteX0" fmla="*/ 0 w 1291399"/>
                <a:gd name="connsiteY0" fmla="*/ 79565 h 795653"/>
                <a:gd name="connsiteX1" fmla="*/ 79565 w 1291399"/>
                <a:gd name="connsiteY1" fmla="*/ 0 h 795653"/>
                <a:gd name="connsiteX2" fmla="*/ 1211834 w 1291399"/>
                <a:gd name="connsiteY2" fmla="*/ 0 h 795653"/>
                <a:gd name="connsiteX3" fmla="*/ 1291399 w 1291399"/>
                <a:gd name="connsiteY3" fmla="*/ 79565 h 795653"/>
                <a:gd name="connsiteX4" fmla="*/ 1291399 w 1291399"/>
                <a:gd name="connsiteY4" fmla="*/ 716088 h 795653"/>
                <a:gd name="connsiteX5" fmla="*/ 1211834 w 1291399"/>
                <a:gd name="connsiteY5" fmla="*/ 795653 h 795653"/>
                <a:gd name="connsiteX6" fmla="*/ 79565 w 1291399"/>
                <a:gd name="connsiteY6" fmla="*/ 795653 h 795653"/>
                <a:gd name="connsiteX7" fmla="*/ 0 w 1291399"/>
                <a:gd name="connsiteY7" fmla="*/ 716088 h 795653"/>
                <a:gd name="connsiteX8" fmla="*/ 0 w 1291399"/>
                <a:gd name="connsiteY8" fmla="*/ 79565 h 795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91399" h="795653">
                  <a:moveTo>
                    <a:pt x="0" y="79565"/>
                  </a:moveTo>
                  <a:cubicBezTo>
                    <a:pt x="0" y="35622"/>
                    <a:pt x="35622" y="0"/>
                    <a:pt x="79565" y="0"/>
                  </a:cubicBezTo>
                  <a:lnTo>
                    <a:pt x="1211834" y="0"/>
                  </a:lnTo>
                  <a:cubicBezTo>
                    <a:pt x="1255777" y="0"/>
                    <a:pt x="1291399" y="35622"/>
                    <a:pt x="1291399" y="79565"/>
                  </a:cubicBezTo>
                  <a:lnTo>
                    <a:pt x="1291399" y="716088"/>
                  </a:lnTo>
                  <a:cubicBezTo>
                    <a:pt x="1291399" y="760031"/>
                    <a:pt x="1255777" y="795653"/>
                    <a:pt x="1211834" y="795653"/>
                  </a:cubicBezTo>
                  <a:lnTo>
                    <a:pt x="79565" y="795653"/>
                  </a:lnTo>
                  <a:cubicBezTo>
                    <a:pt x="35622" y="795653"/>
                    <a:pt x="0" y="760031"/>
                    <a:pt x="0" y="716088"/>
                  </a:cubicBezTo>
                  <a:lnTo>
                    <a:pt x="0" y="79565"/>
                  </a:lnTo>
                  <a:close/>
                </a:path>
              </a:pathLst>
            </a:custGeom>
            <a:ln w="57150">
              <a:solidFill>
                <a:srgbClr val="FF0000"/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6164" tIns="46164" rIns="46164" bIns="46164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1200" b="0" i="1" kern="1200" dirty="0">
                  <a:latin typeface="Arial" panose="020B0604020202020204" pitchFamily="34" charset="0"/>
                  <a:cs typeface="Arial" panose="020B0604020202020204" pitchFamily="34" charset="0"/>
                </a:rPr>
                <a:t>Чувство верховенства над природой</a:t>
              </a:r>
            </a:p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12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(0,250)</a:t>
              </a:r>
            </a:p>
          </p:txBody>
        </p:sp>
        <p:sp>
          <p:nvSpPr>
            <p:cNvPr id="3" name="Прямоугольник: скругленные углы 2">
              <a:extLst>
                <a:ext uri="{FF2B5EF4-FFF2-40B4-BE49-F238E27FC236}">
                  <a16:creationId xmlns:a16="http://schemas.microsoft.com/office/drawing/2014/main" id="{D002DECF-725B-441B-8FEC-BB198C2AC099}"/>
                </a:ext>
              </a:extLst>
            </p:cNvPr>
            <p:cNvSpPr/>
            <p:nvPr/>
          </p:nvSpPr>
          <p:spPr>
            <a:xfrm>
              <a:off x="2436190" y="1839942"/>
              <a:ext cx="1800200" cy="692203"/>
            </a:xfrm>
            <a:prstGeom prst="roundRect">
              <a:avLst/>
            </a:prstGeom>
            <a:ln w="57150">
              <a:solidFill>
                <a:srgbClr val="FF3399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i="1" dirty="0">
                  <a:latin typeface="Arial" panose="020B0604020202020204" pitchFamily="34" charset="0"/>
                  <a:cs typeface="Arial" panose="020B0604020202020204" pitchFamily="34" charset="0"/>
                </a:rPr>
                <a:t>Чувство связи с Землей</a:t>
              </a:r>
            </a:p>
            <a:p>
              <a:pPr algn="ctr"/>
              <a:r>
                <a:rPr lang="ru-RU" sz="1200" i="1" dirty="0">
                  <a:latin typeface="Arial" panose="020B0604020202020204" pitchFamily="34" charset="0"/>
                  <a:cs typeface="Arial" panose="020B0604020202020204" pitchFamily="34" charset="0"/>
                </a:rPr>
                <a:t>(-0,330)</a:t>
              </a:r>
            </a:p>
          </p:txBody>
        </p:sp>
        <p:sp>
          <p:nvSpPr>
            <p:cNvPr id="7" name="Стрелка: вниз 6">
              <a:extLst>
                <a:ext uri="{FF2B5EF4-FFF2-40B4-BE49-F238E27FC236}">
                  <a16:creationId xmlns:a16="http://schemas.microsoft.com/office/drawing/2014/main" id="{A2A4123C-AA37-46FF-A111-3531BA112DFD}"/>
                </a:ext>
              </a:extLst>
            </p:cNvPr>
            <p:cNvSpPr/>
            <p:nvPr/>
          </p:nvSpPr>
          <p:spPr>
            <a:xfrm>
              <a:off x="3074096" y="2572078"/>
              <a:ext cx="484632" cy="1355062"/>
            </a:xfrm>
            <a:prstGeom prst="downArrow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5BF0AC0C-5352-4650-AEAC-1FBF562D40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2360" y="2122757"/>
            <a:ext cx="3304318" cy="351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3668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547665" y="272480"/>
            <a:ext cx="6986736" cy="128431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chemeClr val="tx2"/>
                </a:solidFill>
              </a:rPr>
              <a:t>Показатели связи с природой как предикторы актуального экологического сознания личности: фактор 5 (</a:t>
            </a:r>
            <a:r>
              <a:rPr lang="en-US" sz="2400" b="1" dirty="0">
                <a:solidFill>
                  <a:schemeClr val="tx2"/>
                </a:solidFill>
              </a:rPr>
              <a:t>p≤0,0</a:t>
            </a:r>
            <a:r>
              <a:rPr lang="ru-RU" sz="2400" b="1" dirty="0">
                <a:solidFill>
                  <a:schemeClr val="tx2"/>
                </a:solidFill>
              </a:rPr>
              <a:t>4</a:t>
            </a:r>
            <a:r>
              <a:rPr lang="en-US" sz="2400" b="1" dirty="0">
                <a:solidFill>
                  <a:schemeClr val="tx2"/>
                </a:solidFill>
              </a:rPr>
              <a:t>)</a:t>
            </a:r>
            <a:endParaRPr lang="ru-RU" sz="24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3014423"/>
              </p:ext>
            </p:extLst>
          </p:nvPr>
        </p:nvGraphicFramePr>
        <p:xfrm>
          <a:off x="1945201" y="1905000"/>
          <a:ext cx="6805364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818905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03648" y="102900"/>
            <a:ext cx="7416824" cy="159698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chemeClr val="tx2"/>
                </a:solidFill>
              </a:rPr>
              <a:t>Показатели связи с природой как предикторы актуального экологического сознания личности: фактор 6 (</a:t>
            </a:r>
            <a:r>
              <a:rPr lang="en-US" sz="2400" b="1" dirty="0">
                <a:solidFill>
                  <a:schemeClr val="tx2"/>
                </a:solidFill>
              </a:rPr>
              <a:t>p≤0,03)</a:t>
            </a:r>
            <a:r>
              <a:rPr lang="ru-RU" sz="2400" b="1" dirty="0">
                <a:solidFill>
                  <a:schemeClr val="tx2"/>
                </a:solidFill>
              </a:rPr>
              <a:t>, фактор 7 (</a:t>
            </a:r>
            <a:r>
              <a:rPr lang="en-US" sz="2400" b="1" dirty="0">
                <a:solidFill>
                  <a:schemeClr val="tx2"/>
                </a:solidFill>
              </a:rPr>
              <a:t>p≤</a:t>
            </a:r>
            <a:r>
              <a:rPr lang="ru-RU" sz="2400" b="1" dirty="0">
                <a:solidFill>
                  <a:schemeClr val="tx2"/>
                </a:solidFill>
              </a:rPr>
              <a:t>0,04)</a:t>
            </a:r>
            <a:endParaRPr lang="ru-RU" sz="2400" dirty="0"/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AE38C7A7-140C-4A16-9F1E-55806613348B}"/>
              </a:ext>
            </a:extLst>
          </p:cNvPr>
          <p:cNvGrpSpPr/>
          <p:nvPr/>
        </p:nvGrpSpPr>
        <p:grpSpPr>
          <a:xfrm>
            <a:off x="1751496" y="2276872"/>
            <a:ext cx="3360564" cy="3769703"/>
            <a:chOff x="3807004" y="1430842"/>
            <a:chExt cx="3360564" cy="4450115"/>
          </a:xfrm>
        </p:grpSpPr>
        <p:sp>
          <p:nvSpPr>
            <p:cNvPr id="3" name="Полилиния: фигура 2">
              <a:extLst>
                <a:ext uri="{FF2B5EF4-FFF2-40B4-BE49-F238E27FC236}">
                  <a16:creationId xmlns:a16="http://schemas.microsoft.com/office/drawing/2014/main" id="{ABCCB0E1-752E-4625-9793-958FBECC7706}"/>
                </a:ext>
              </a:extLst>
            </p:cNvPr>
            <p:cNvSpPr/>
            <p:nvPr/>
          </p:nvSpPr>
          <p:spPr>
            <a:xfrm>
              <a:off x="3807004" y="4608874"/>
              <a:ext cx="3360564" cy="1272083"/>
            </a:xfrm>
            <a:custGeom>
              <a:avLst/>
              <a:gdLst>
                <a:gd name="connsiteX0" fmla="*/ 0 w 3360564"/>
                <a:gd name="connsiteY0" fmla="*/ 636042 h 1272083"/>
                <a:gd name="connsiteX1" fmla="*/ 1680282 w 3360564"/>
                <a:gd name="connsiteY1" fmla="*/ 0 h 1272083"/>
                <a:gd name="connsiteX2" fmla="*/ 3360564 w 3360564"/>
                <a:gd name="connsiteY2" fmla="*/ 636042 h 1272083"/>
                <a:gd name="connsiteX3" fmla="*/ 1680282 w 3360564"/>
                <a:gd name="connsiteY3" fmla="*/ 1272084 h 1272083"/>
                <a:gd name="connsiteX4" fmla="*/ 0 w 3360564"/>
                <a:gd name="connsiteY4" fmla="*/ 636042 h 127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60564" h="1272083">
                  <a:moveTo>
                    <a:pt x="0" y="636042"/>
                  </a:moveTo>
                  <a:cubicBezTo>
                    <a:pt x="0" y="284766"/>
                    <a:pt x="752288" y="0"/>
                    <a:pt x="1680282" y="0"/>
                  </a:cubicBezTo>
                  <a:cubicBezTo>
                    <a:pt x="2608276" y="0"/>
                    <a:pt x="3360564" y="284766"/>
                    <a:pt x="3360564" y="636042"/>
                  </a:cubicBezTo>
                  <a:cubicBezTo>
                    <a:pt x="3360564" y="987318"/>
                    <a:pt x="2608276" y="1272084"/>
                    <a:pt x="1680282" y="1272084"/>
                  </a:cubicBezTo>
                  <a:cubicBezTo>
                    <a:pt x="752288" y="1272084"/>
                    <a:pt x="0" y="987318"/>
                    <a:pt x="0" y="636042"/>
                  </a:cubicBezTo>
                  <a:close/>
                </a:path>
              </a:pathLst>
            </a:custGeom>
            <a:ln w="57150">
              <a:solidFill>
                <a:schemeClr val="accent6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03573" tIns="197722" rIns="503573" bIns="197722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1800" b="1" i="0" kern="1200" dirty="0"/>
                <a:t>Экологический стресс</a:t>
              </a:r>
            </a:p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1600" b="1" kern="1200" dirty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(17 %)</a:t>
              </a:r>
              <a:endParaRPr lang="ru-RU" sz="1600" b="1" kern="1200" dirty="0">
                <a:solidFill>
                  <a:schemeClr val="tx2"/>
                </a:solidFill>
              </a:endParaRPr>
            </a:p>
          </p:txBody>
        </p:sp>
        <p:sp>
          <p:nvSpPr>
            <p:cNvPr id="5" name="Стрелка: влево 4">
              <a:extLst>
                <a:ext uri="{FF2B5EF4-FFF2-40B4-BE49-F238E27FC236}">
                  <a16:creationId xmlns:a16="http://schemas.microsoft.com/office/drawing/2014/main" id="{FA3B2F60-EF46-4093-B422-D51AFEF6DDEF}"/>
                </a:ext>
              </a:extLst>
            </p:cNvPr>
            <p:cNvSpPr/>
            <p:nvPr/>
          </p:nvSpPr>
          <p:spPr>
            <a:xfrm rot="16200000">
              <a:off x="4343335" y="3203086"/>
              <a:ext cx="2287903" cy="523672"/>
            </a:xfrm>
            <a:prstGeom prst="lef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dk2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Полилиния: фигура 6">
              <a:extLst>
                <a:ext uri="{FF2B5EF4-FFF2-40B4-BE49-F238E27FC236}">
                  <a16:creationId xmlns:a16="http://schemas.microsoft.com/office/drawing/2014/main" id="{211697FE-BFBD-4198-8880-F56823D25CFB}"/>
                </a:ext>
              </a:extLst>
            </p:cNvPr>
            <p:cNvSpPr/>
            <p:nvPr/>
          </p:nvSpPr>
          <p:spPr>
            <a:xfrm>
              <a:off x="4333897" y="1430842"/>
              <a:ext cx="2306778" cy="1339820"/>
            </a:xfrm>
            <a:custGeom>
              <a:avLst/>
              <a:gdLst>
                <a:gd name="connsiteX0" fmla="*/ 0 w 2306778"/>
                <a:gd name="connsiteY0" fmla="*/ 133982 h 1339820"/>
                <a:gd name="connsiteX1" fmla="*/ 133982 w 2306778"/>
                <a:gd name="connsiteY1" fmla="*/ 0 h 1339820"/>
                <a:gd name="connsiteX2" fmla="*/ 2172796 w 2306778"/>
                <a:gd name="connsiteY2" fmla="*/ 0 h 1339820"/>
                <a:gd name="connsiteX3" fmla="*/ 2306778 w 2306778"/>
                <a:gd name="connsiteY3" fmla="*/ 133982 h 1339820"/>
                <a:gd name="connsiteX4" fmla="*/ 2306778 w 2306778"/>
                <a:gd name="connsiteY4" fmla="*/ 1205838 h 1339820"/>
                <a:gd name="connsiteX5" fmla="*/ 2172796 w 2306778"/>
                <a:gd name="connsiteY5" fmla="*/ 1339820 h 1339820"/>
                <a:gd name="connsiteX6" fmla="*/ 133982 w 2306778"/>
                <a:gd name="connsiteY6" fmla="*/ 1339820 h 1339820"/>
                <a:gd name="connsiteX7" fmla="*/ 0 w 2306778"/>
                <a:gd name="connsiteY7" fmla="*/ 1205838 h 1339820"/>
                <a:gd name="connsiteX8" fmla="*/ 0 w 2306778"/>
                <a:gd name="connsiteY8" fmla="*/ 133982 h 1339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06778" h="1339820">
                  <a:moveTo>
                    <a:pt x="0" y="133982"/>
                  </a:moveTo>
                  <a:cubicBezTo>
                    <a:pt x="0" y="59986"/>
                    <a:pt x="59986" y="0"/>
                    <a:pt x="133982" y="0"/>
                  </a:cubicBezTo>
                  <a:lnTo>
                    <a:pt x="2172796" y="0"/>
                  </a:lnTo>
                  <a:cubicBezTo>
                    <a:pt x="2246792" y="0"/>
                    <a:pt x="2306778" y="59986"/>
                    <a:pt x="2306778" y="133982"/>
                  </a:cubicBezTo>
                  <a:lnTo>
                    <a:pt x="2306778" y="1205838"/>
                  </a:lnTo>
                  <a:cubicBezTo>
                    <a:pt x="2306778" y="1279834"/>
                    <a:pt x="2246792" y="1339820"/>
                    <a:pt x="2172796" y="1339820"/>
                  </a:cubicBezTo>
                  <a:lnTo>
                    <a:pt x="133982" y="1339820"/>
                  </a:lnTo>
                  <a:cubicBezTo>
                    <a:pt x="59986" y="1339820"/>
                    <a:pt x="0" y="1279834"/>
                    <a:pt x="0" y="1205838"/>
                  </a:cubicBezTo>
                  <a:lnTo>
                    <a:pt x="0" y="133982"/>
                  </a:lnTo>
                  <a:close/>
                </a:path>
              </a:pathLst>
            </a:custGeom>
            <a:ln w="57150">
              <a:solidFill>
                <a:schemeClr val="accent5">
                  <a:lumMod val="20000"/>
                  <a:lumOff val="80000"/>
                </a:schemeClr>
              </a:solidFill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9722" tIns="69722" rIns="69722" bIns="69722" numCol="1" spcCol="1270" anchor="ctr" anchorCtr="0">
              <a:noAutofit/>
            </a:bodyPr>
            <a:lstStyle/>
            <a:p>
              <a:pPr lvl="0" algn="ctr"/>
              <a:r>
                <a:rPr lang="ru-RU" sz="1600" b="1" dirty="0"/>
                <a:t>Чувство неотделимости от природы</a:t>
              </a:r>
            </a:p>
            <a:p>
              <a:pPr lvl="0" algn="ctr"/>
              <a:r>
                <a:rPr lang="ru-RU" sz="1600" b="1" dirty="0"/>
                <a:t>(-0,550)</a:t>
              </a:r>
            </a:p>
          </p:txBody>
        </p:sp>
      </p:grpSp>
      <p:grpSp>
        <p:nvGrpSpPr>
          <p:cNvPr id="24" name="Группа 23">
            <a:extLst>
              <a:ext uri="{FF2B5EF4-FFF2-40B4-BE49-F238E27FC236}">
                <a16:creationId xmlns:a16="http://schemas.microsoft.com/office/drawing/2014/main" id="{1A2E129A-B8EB-4C92-B134-4A0E4C8B1230}"/>
              </a:ext>
            </a:extLst>
          </p:cNvPr>
          <p:cNvGrpSpPr/>
          <p:nvPr/>
        </p:nvGrpSpPr>
        <p:grpSpPr>
          <a:xfrm>
            <a:off x="5450387" y="2140522"/>
            <a:ext cx="3273211" cy="3940922"/>
            <a:chOff x="5403245" y="1954311"/>
            <a:chExt cx="3273211" cy="3940922"/>
          </a:xfrm>
        </p:grpSpPr>
        <p:pic>
          <p:nvPicPr>
            <p:cNvPr id="16" name="Рисунок 15">
              <a:extLst>
                <a:ext uri="{FF2B5EF4-FFF2-40B4-BE49-F238E27FC236}">
                  <a16:creationId xmlns:a16="http://schemas.microsoft.com/office/drawing/2014/main" id="{576A3C7A-3C2C-4104-B870-DBD00DAE362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403245" y="4671096"/>
              <a:ext cx="3273211" cy="1224137"/>
            </a:xfrm>
            <a:prstGeom prst="rect">
              <a:avLst/>
            </a:prstGeom>
          </p:spPr>
        </p:pic>
        <p:sp>
          <p:nvSpPr>
            <p:cNvPr id="18" name="Прямоугольник: скругленные углы 17">
              <a:extLst>
                <a:ext uri="{FF2B5EF4-FFF2-40B4-BE49-F238E27FC236}">
                  <a16:creationId xmlns:a16="http://schemas.microsoft.com/office/drawing/2014/main" id="{52AE2F31-0B67-42BE-8453-DE7C23C0F4AF}"/>
                </a:ext>
              </a:extLst>
            </p:cNvPr>
            <p:cNvSpPr/>
            <p:nvPr/>
          </p:nvSpPr>
          <p:spPr>
            <a:xfrm>
              <a:off x="5509355" y="1978979"/>
              <a:ext cx="2497325" cy="1134965"/>
            </a:xfrm>
            <a:prstGeom prst="roundRect">
              <a:avLst/>
            </a:prstGeom>
            <a:noFill/>
            <a:ln w="381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E8EF036A-DFE2-4738-B491-15B2DBE123F6}"/>
                </a:ext>
              </a:extLst>
            </p:cNvPr>
            <p:cNvSpPr txBox="1"/>
            <p:nvPr/>
          </p:nvSpPr>
          <p:spPr>
            <a:xfrm>
              <a:off x="5749905" y="1954311"/>
              <a:ext cx="2016224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dirty="0"/>
                <a:t>Чувство отчуждения от природы</a:t>
              </a:r>
            </a:p>
            <a:p>
              <a:pPr algn="ctr"/>
              <a:r>
                <a:rPr lang="ru-RU" sz="1600" dirty="0"/>
                <a:t>(0,259)</a:t>
              </a:r>
            </a:p>
          </p:txBody>
        </p:sp>
        <p:pic>
          <p:nvPicPr>
            <p:cNvPr id="20" name="Рисунок 19">
              <a:extLst>
                <a:ext uri="{FF2B5EF4-FFF2-40B4-BE49-F238E27FC236}">
                  <a16:creationId xmlns:a16="http://schemas.microsoft.com/office/drawing/2014/main" id="{BE2BFB30-C5A4-4AB9-A0CE-A3D72B5A4DE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563141" y="3138611"/>
              <a:ext cx="701101" cy="155051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078491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C84E958-B706-49BD-AC3C-CBB112B4B0D1}"/>
              </a:ext>
            </a:extLst>
          </p:cNvPr>
          <p:cNvSpPr txBox="1"/>
          <p:nvPr/>
        </p:nvSpPr>
        <p:spPr>
          <a:xfrm>
            <a:off x="1691680" y="476672"/>
            <a:ext cx="6336704" cy="60085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800"/>
              </a:spcAft>
            </a:pPr>
            <a:r>
              <a:rPr lang="ru-RU" sz="20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Обсуждение результатов исследования</a:t>
            </a:r>
          </a:p>
          <a:p>
            <a:pPr marL="342900" indent="-342900" algn="just">
              <a:lnSpc>
                <a:spcPct val="150000"/>
              </a:lnSpc>
              <a:spcAft>
                <a:spcPts val="800"/>
              </a:spcAft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Установленные корреляции компонентов актуального экологического сознания личности и показателей связи с природой, в целом свидетельствуют о том, </a:t>
            </a:r>
          </a:p>
          <a:p>
            <a:pPr marL="285750" indent="-285750" algn="just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что чувства единения с природой, прежде всего характеризуют людей, для которых важно, что происходит с экологией в регионе их проживания, </a:t>
            </a:r>
          </a:p>
          <a:p>
            <a:pPr marL="285750" indent="-285750" algn="just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они проявляют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повышенный интерес к экологическим проблемам, часто обсуждают эти проблемы с окружающими,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85750" indent="-285750" algn="just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готовы активно выступать в защиту природы, </a:t>
            </a:r>
          </a:p>
          <a:p>
            <a:pPr marL="285750" indent="-285750" algn="just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обеспокоены тем, что экологическая обстановка опасна для здоровья и может нанести вред.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3585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9200664-11C4-4A0F-A4C6-B4816E27E93F}"/>
              </a:ext>
            </a:extLst>
          </p:cNvPr>
          <p:cNvSpPr txBox="1"/>
          <p:nvPr/>
        </p:nvSpPr>
        <p:spPr>
          <a:xfrm>
            <a:off x="1475656" y="476672"/>
            <a:ext cx="6768752" cy="5551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Основными чувствами, связанными с </a:t>
            </a: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«Экологической ответственностью»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выступают «общность с природой» (шкала «Я думаю, что природа – это сообщество, к которому я принадлежу»), «чувство разумности природы» (шкала «Я замечаю и ценю разум других живых организмов») и часто возникающее чувство единения с природой (шкала «Я часто испытываю чувство единения с природным миром вокруг меня»). 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Компонент 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«Значимость экологических проблем»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структуры актуального экологического сознания связан с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переживанием «общности с природой», принадлежности к природе, неотделимости от природы (шкалы «Я думаю, что природа – это сообщество, к которому я принадлежу», «Я часто чувствую родство с животными и растениями» и др.).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8551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B53C7FF-5042-4D96-9020-6A46D40455CD}"/>
              </a:ext>
            </a:extLst>
          </p:cNvPr>
          <p:cNvSpPr txBox="1"/>
          <p:nvPr/>
        </p:nvSpPr>
        <p:spPr>
          <a:xfrm>
            <a:off x="1259632" y="332656"/>
            <a:ext cx="7416824" cy="7767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80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ВЫВОДЫ</a:t>
            </a:r>
            <a:endParaRPr lang="ru-RU" sz="20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800"/>
              </a:spcAft>
              <a:buAutoNum type="arabicPeriod"/>
            </a:pPr>
            <a:r>
              <a:rPr lang="ru-RU" sz="18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Переживание человеком чувства связи с природой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значимо </a:t>
            </a:r>
            <a:r>
              <a:rPr lang="ru-RU" sz="18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взаимосвязано с факторами, определившими структуру актуального экологического сознания личности: в большей степени «Экологическая ответственность», «Значимость экологических проблем», в меньшей степени «Благоприятность экологии проживания» и «Экологический стресс».</a:t>
            </a:r>
          </a:p>
          <a:p>
            <a:pPr marL="342900" indent="-342900" algn="just">
              <a:lnSpc>
                <a:spcPct val="150000"/>
              </a:lnSpc>
              <a:spcAft>
                <a:spcPts val="800"/>
              </a:spcAft>
              <a:buFontTx/>
              <a:buAutoNum type="arabicPeriod"/>
            </a:pPr>
            <a:r>
              <a:rPr lang="ru-RU" sz="18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Показателями связи с природой, определяющими факторы актуального экологического сознания личности (с различным уровнем «вкладов») выступают: </a:t>
            </a:r>
            <a:r>
              <a:rPr lang="ru-RU" sz="1800" b="0" kern="1200" dirty="0">
                <a:cs typeface="Arial" panose="020B0604020202020204" pitchFamily="34" charset="0"/>
              </a:rPr>
              <a:t>чувство разумности природы, чувство верховенства над природой, </a:t>
            </a:r>
            <a:r>
              <a:rPr lang="ru-RU" sz="1800" dirty="0">
                <a:cs typeface="Arial" panose="020B0604020202020204" pitchFamily="34" charset="0"/>
              </a:rPr>
              <a:t>чувство связи с Землей, чувства неотделимости, принадлежности природе, ощущение себя частью природы.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ru-RU" sz="1800" b="0" i="1" kern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800"/>
              </a:spcAft>
              <a:buFontTx/>
              <a:buAutoNum type="arabicPeriod"/>
            </a:pPr>
            <a:endParaRPr lang="ru-RU" sz="1800" b="0" i="1" kern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800"/>
              </a:spcAft>
              <a:buAutoNum type="arabicPeriod"/>
            </a:pP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800"/>
              </a:spcAft>
              <a:buAutoNum type="arabicPeriod"/>
            </a:pP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8366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2439EC5-BB22-499C-BE7A-9E7365D6CFDB}"/>
              </a:ext>
            </a:extLst>
          </p:cNvPr>
          <p:cNvSpPr txBox="1"/>
          <p:nvPr/>
        </p:nvSpPr>
        <p:spPr>
          <a:xfrm>
            <a:off x="1763688" y="332656"/>
            <a:ext cx="6840760" cy="61728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Полученные в исследовании факты подтверждают имеющиеся в работах высказывания о том, что переживание чувства связи, единения с природой придает осмысленность жизни, вносит вклад в душевное здоровье, связано с идентичностью личности [Чистопольская и др., 2017;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Mayer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Frantz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2004;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Нестик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Хащенко, 2018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]. </a:t>
            </a:r>
            <a:endParaRPr lang="ru-RU" sz="1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800"/>
              </a:spcAft>
            </a:pPr>
            <a:r>
              <a:rPr lang="ru-RU" sz="1600" b="1" dirty="0">
                <a:ea typeface="Calibri" panose="020F0502020204030204" pitchFamily="34" charset="0"/>
                <a:cs typeface="Arial" panose="020B0604020202020204" pitchFamily="34" charset="0"/>
              </a:rPr>
              <a:t>ПУБЛИКАЦИИ ПО ТЕМЕ ИССЛЕДОВАНИЯ</a:t>
            </a:r>
          </a:p>
          <a:p>
            <a:pPr marL="342900" indent="-342900" algn="just">
              <a:lnSpc>
                <a:spcPct val="150000"/>
              </a:lnSpc>
              <a:spcAft>
                <a:spcPts val="800"/>
              </a:spcAft>
              <a:buAutoNum type="arabicPeriod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Хащенко Н.Н., Хащенко В.А. Связь актуального экологического сознания личности и переживания человеком чувства единения с природой // Пензенский психологический вестник, 2020. № 2(15). С. 139-151.</a:t>
            </a:r>
          </a:p>
          <a:p>
            <a:pPr marL="342900" indent="-342900" algn="just">
              <a:lnSpc>
                <a:spcPct val="150000"/>
              </a:lnSpc>
              <a:spcAft>
                <a:spcPts val="800"/>
              </a:spcAft>
              <a:buAutoNum type="arabicPeriod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Хащенко Н.Н. Доклад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«Актуальное экологическое сознание личности: структура и ценностные предикторы (на примере мегаполиса)»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9-й Российской конференции по экологической психологии: от экологии детства к психологии устойчивого развития, Москва, 17-18 марта 2020 г.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9368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ru-RU" dirty="0"/>
            </a:br>
            <a:r>
              <a:rPr lang="ru-RU" dirty="0">
                <a:solidFill>
                  <a:schemeClr val="accent4"/>
                </a:solidFill>
              </a:rPr>
              <a:t>Благодарим за внимание!</a:t>
            </a:r>
            <a:br>
              <a:rPr lang="ru-RU" dirty="0">
                <a:solidFill>
                  <a:schemeClr val="accent4"/>
                </a:solidFill>
              </a:rPr>
            </a:br>
            <a:br>
              <a:rPr lang="ru-RU" dirty="0"/>
            </a:br>
            <a:br>
              <a:rPr lang="ru-RU" dirty="0"/>
            </a:br>
            <a:endParaRPr lang="ru-RU" dirty="0">
              <a:solidFill>
                <a:schemeClr val="accent4"/>
              </a:solidFill>
            </a:endParaRPr>
          </a:p>
        </p:txBody>
      </p:sp>
      <p:pic>
        <p:nvPicPr>
          <p:cNvPr id="12" name="Объект 11">
            <a:extLst>
              <a:ext uri="{FF2B5EF4-FFF2-40B4-BE49-F238E27FC236}">
                <a16:creationId xmlns:a16="http://schemas.microsoft.com/office/drawing/2014/main" id="{2D9833CA-D6D6-4C43-BBAD-CD144CD888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39752" y="2348880"/>
            <a:ext cx="5616624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225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5" y="624110"/>
            <a:ext cx="6986736" cy="71665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/>
              <a:t>Теоретические основания исследования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42415" y="1484784"/>
            <a:ext cx="6591985" cy="4608512"/>
          </a:xfrm>
        </p:spPr>
        <p:txBody>
          <a:bodyPr>
            <a:normAutofit fontScale="25000" lnSpcReduction="20000"/>
          </a:bodyPr>
          <a:lstStyle/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Исследования экологического сознания как социально-психологического феномена и, в частности, актуального экологического сознания (Панов и др., 2012), выступают как отдельное направление психологии экологического сознания, вносящее свой вклад в развитие проблемы. </a:t>
            </a: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4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Актуальное экологическое сознания понимается как совокупность элементов экологического сознания, которые становятся ведущими, значимыми и определяют жизнедеятельность личности в различных условиях проживания [Журавлев, Хащенко, 1996; Хащенко, 2018]. </a:t>
            </a: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4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Одним из значимых компонентов экологического сознания личности выступает его непосредственно-чувственная, эмоциональная составляющая.</a:t>
            </a:r>
            <a:r>
              <a:rPr lang="ru-RU" sz="4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Подходом, реализованным в построении </a:t>
            </a:r>
            <a:r>
              <a:rPr lang="ru-RU" sz="4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«Шкалы связи с природой» Ф. Мейером и К. Францем, является </a:t>
            </a:r>
            <a:r>
              <a:rPr lang="ru-RU" sz="4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концепция </a:t>
            </a:r>
            <a:r>
              <a:rPr lang="ru-RU" sz="4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биофилии</a:t>
            </a:r>
            <a:r>
              <a:rPr lang="ru-RU" sz="4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определяющая представления о том, что ощущение, чувство связи с природой является «более глубинным конструктом», чем просто способность быть тронутым природой. Сопричастность красоте природы вносит вклад в душевное здоровье, а также в осмысленность жизни благодаря ощущению связи с природой, чувству единения с ней </a:t>
            </a:r>
            <a:r>
              <a:rPr lang="ru-RU" sz="4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[Чистопольская и др., 2017; </a:t>
            </a:r>
            <a:r>
              <a:rPr lang="en-US" sz="4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Mayer</a:t>
            </a:r>
            <a:r>
              <a:rPr lang="ru-RU" sz="4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4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Frantz</a:t>
            </a:r>
            <a:r>
              <a:rPr lang="ru-RU" sz="4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2004</a:t>
            </a:r>
            <a:r>
              <a:rPr lang="ru-RU" sz="4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]</a:t>
            </a:r>
            <a:r>
              <a:rPr lang="ru-RU" sz="4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ru-RU" sz="4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7206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788667"/>
          </a:xfrm>
        </p:spPr>
        <p:txBody>
          <a:bodyPr>
            <a:normAutofit/>
          </a:bodyPr>
          <a:lstStyle/>
          <a:p>
            <a:r>
              <a:rPr lang="ru-RU" sz="2400" dirty="0"/>
              <a:t>Цель исследования -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5C4F1E5-9654-4388-8EB6-B9D2BD9182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8310" y="1628800"/>
            <a:ext cx="2569674" cy="3384376"/>
          </a:xfrm>
          <a:prstGeom prst="rect">
            <a:avLst/>
          </a:prstGeom>
        </p:spPr>
      </p:pic>
      <p:sp>
        <p:nvSpPr>
          <p:cNvPr id="9" name="Объект 8">
            <a:extLst>
              <a:ext uri="{FF2B5EF4-FFF2-40B4-BE49-F238E27FC236}">
                <a16:creationId xmlns:a16="http://schemas.microsoft.com/office/drawing/2014/main" id="{5701AB26-5DA0-4CAD-BC90-729CF22E5A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6018" y="1412777"/>
            <a:ext cx="3600398" cy="376739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определение системы чувственно-эмоциональных предикторов и взаимосвязей с компонентами структуры актуального экологического сознания личности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266005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4"/>
                </a:solidFill>
              </a:rPr>
              <a:t>МЕТОДИКА ИССЛЕДОВАНИЯ</a:t>
            </a:r>
            <a:br>
              <a:rPr lang="ru-RU" dirty="0"/>
            </a:br>
            <a:endParaRPr lang="ru-RU" altLang="ru-RU" dirty="0"/>
          </a:p>
        </p:txBody>
      </p:sp>
      <p:sp>
        <p:nvSpPr>
          <p:cNvPr id="1741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942415" y="1412776"/>
            <a:ext cx="6591985" cy="511256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ru-RU" dirty="0"/>
          </a:p>
          <a:p>
            <a:pPr>
              <a:lnSpc>
                <a:spcPct val="115000"/>
              </a:lnSpc>
            </a:pPr>
            <a:r>
              <a:rPr lang="ru-RU" sz="2900" b="1" dirty="0"/>
              <a:t>Объектом исследования</a:t>
            </a:r>
            <a:r>
              <a:rPr lang="ru-RU" sz="2900" dirty="0"/>
              <a:t> выступили жители разных районов г. Москвы и ближнего Подмосковья (гг. Реутов, Балашиха, Люберцы, Жуковский, Егорьевск и др.). Выборку составили 120 человек: 54 % женщин и 46 % мужчин, средний возраст – 33,5 года, разного уровня образования, семейного положения и сферы профессиональной занятости, а также условий и длительности проживания в конкретном районе. </a:t>
            </a:r>
          </a:p>
          <a:p>
            <a:pPr>
              <a:lnSpc>
                <a:spcPct val="115000"/>
              </a:lnSpc>
            </a:pPr>
            <a:r>
              <a:rPr lang="ru-RU" sz="2900" b="1" dirty="0"/>
              <a:t>Сбор эмпирических данных </a:t>
            </a:r>
            <a:r>
              <a:rPr lang="ru-RU" sz="2900" dirty="0"/>
              <a:t>осуществлялся методом персонального формализованного интервью в технике «лицом к лицу» с помощью специально разработанной программы. </a:t>
            </a:r>
          </a:p>
          <a:p>
            <a:pPr marL="0" indent="0">
              <a:lnSpc>
                <a:spcPct val="160000"/>
              </a:lnSpc>
              <a:buNone/>
            </a:pPr>
            <a:endParaRPr lang="ru-RU" sz="2300" dirty="0"/>
          </a:p>
          <a:p>
            <a:endParaRPr lang="ru-RU" altLang="ru-RU" sz="2800" b="1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86067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accent4"/>
                </a:solidFill>
              </a:rPr>
              <a:t>БЛОКИ ПОКАЗАТЕЛЕЙ ОТНОШЕНИЯ ЛИЧНОСТИ К ЭКОЛОГИЧЕСКИМ УСЛОВИЯМ ЖИЗНИ</a:t>
            </a:r>
            <a:br>
              <a:rPr lang="ru-RU" sz="2000" b="1" dirty="0">
                <a:solidFill>
                  <a:schemeClr val="accent4"/>
                </a:solidFill>
              </a:rPr>
            </a:br>
            <a:endParaRPr lang="ru-RU" sz="2000" b="1" dirty="0">
              <a:solidFill>
                <a:schemeClr val="accent4"/>
              </a:solidFill>
            </a:endParaRPr>
          </a:p>
        </p:txBody>
      </p:sp>
      <p:sp>
        <p:nvSpPr>
          <p:cNvPr id="1024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942415" y="1268760"/>
            <a:ext cx="7022073" cy="5328592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Динамика личностной оценки «благоприятности - </a:t>
            </a:r>
            <a:r>
              <a:rPr lang="ru-RU" dirty="0" err="1"/>
              <a:t>неблагоприятности</a:t>
            </a:r>
            <a:r>
              <a:rPr lang="ru-RU" dirty="0"/>
              <a:t>» экологической ситуации в районе проживания</a:t>
            </a:r>
          </a:p>
          <a:p>
            <a:r>
              <a:rPr lang="ru-RU" dirty="0"/>
              <a:t>Значимость для личности экологических проблем, связанных с загрязнением природной среды</a:t>
            </a:r>
          </a:p>
          <a:p>
            <a:r>
              <a:rPr lang="ru-RU" dirty="0"/>
              <a:t>Отношение личности к себе как субъекту экологического поведения </a:t>
            </a:r>
          </a:p>
          <a:p>
            <a:pPr fontAlgn="base" hangingPunct="0"/>
            <a:r>
              <a:rPr lang="ru-RU" dirty="0"/>
              <a:t>Психологическая готовность личности к смене места жительства</a:t>
            </a:r>
          </a:p>
          <a:p>
            <a:pPr fontAlgn="base" hangingPunct="0"/>
            <a:r>
              <a:rPr lang="ru-RU" dirty="0"/>
              <a:t>Информированность личности о состоянии экологической ситуации в районе проживания</a:t>
            </a:r>
          </a:p>
          <a:p>
            <a:pPr fontAlgn="base" hangingPunct="0"/>
            <a:r>
              <a:rPr lang="ru-RU" dirty="0"/>
              <a:t>Ценностное отношение личности к природе</a:t>
            </a:r>
          </a:p>
          <a:p>
            <a:r>
              <a:rPr lang="ru-RU" dirty="0"/>
              <a:t>Беспокойство личности за собственное здоровье в связи с экологическими условиями проживания</a:t>
            </a:r>
          </a:p>
          <a:p>
            <a:pPr fontAlgn="base" hangingPunct="0"/>
            <a:r>
              <a:rPr lang="ru-RU" dirty="0"/>
              <a:t>Оценка психологической напряженности личности из-за состояния здоровья членов семьи и близких в связи с экологическими условиями проживания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45200" y="624110"/>
            <a:ext cx="6515232" cy="5829226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Для выявления степени </a:t>
            </a:r>
            <a:r>
              <a:rPr lang="ru-RU" sz="18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переживания чувства единения с природой</a:t>
            </a:r>
            <a:r>
              <a:rPr lang="ru-RU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использовалась «Шкала связи с природой» Ф. Мейера и К. Франца в адаптации К.А. Чистопольской [</a:t>
            </a: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Чистопольская и др., 2017]</a:t>
            </a:r>
            <a:r>
              <a:rPr lang="ru-RU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Методика состоит из 14 суждений, отражающих различные варианты взаимосвязи человека и природы, по каждому из суждений определяется «как Вы обычно себя чувствуете» и оценивается степень согласия по 5-балльной шкале оценок (от «полностью не согласен» до «полностью согласен»).</a:t>
            </a:r>
            <a:b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Методы статистического анализа данных: </a:t>
            </a:r>
            <a:br>
              <a:rPr lang="ru-RU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корреляционный анализ для определения взаимосвязей показателей;</a:t>
            </a:r>
            <a:b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регрессионный анализ с целью определения «вкладов» показателей связи с природой в структуру актуального экологического сознания личности</a:t>
            </a:r>
            <a:br>
              <a:rPr lang="ru-RU" sz="20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20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br>
              <a:rPr lang="ru-RU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ru-RU" sz="2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4"/>
                </a:solidFill>
              </a:rPr>
              <a:t>Результаты исследования</a:t>
            </a:r>
          </a:p>
        </p:txBody>
      </p:sp>
      <p:pic>
        <p:nvPicPr>
          <p:cNvPr id="4" name="Объект 3" descr="Потребительское отношение к окружающей среде | Автономное ...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1905000"/>
            <a:ext cx="5760640" cy="3736975"/>
          </a:xfrm>
        </p:spPr>
      </p:pic>
    </p:spTree>
    <p:extLst>
      <p:ext uri="{BB962C8B-B14F-4D97-AF65-F5344CB8AC3E}">
        <p14:creationId xmlns:p14="http://schemas.microsoft.com/office/powerpoint/2010/main" val="675525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87" name="Rectangle 55"/>
          <p:cNvSpPr>
            <a:spLocks noGrp="1" noRot="1" noChangeArrowheads="1"/>
          </p:cNvSpPr>
          <p:nvPr>
            <p:ph type="title"/>
          </p:nvPr>
        </p:nvSpPr>
        <p:spPr>
          <a:xfrm>
            <a:off x="827584" y="244475"/>
            <a:ext cx="8014791" cy="1431925"/>
          </a:xfrm>
        </p:spPr>
        <p:txBody>
          <a:bodyPr/>
          <a:lstStyle/>
          <a:p>
            <a:pPr algn="ctr"/>
            <a:r>
              <a:rPr lang="ru-RU" altLang="ru-RU" sz="2400" b="1" dirty="0">
                <a:latin typeface="Century Gothic" panose="020B0502020202020204" pitchFamily="34" charset="0"/>
              </a:rPr>
              <a:t>Структура актуального экологического сознания личности жителей мегаполиса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251869793"/>
              </p:ext>
            </p:extLst>
          </p:nvPr>
        </p:nvGraphicFramePr>
        <p:xfrm>
          <a:off x="1979712" y="1676400"/>
          <a:ext cx="6865838" cy="4170679"/>
        </p:xfrm>
        <a:graphic>
          <a:graphicData uri="http://schemas.openxmlformats.org/drawingml/2006/table">
            <a:tbl>
              <a:tblPr/>
              <a:tblGrid>
                <a:gridCol w="5133897">
                  <a:extLst>
                    <a:ext uri="{9D8B030D-6E8A-4147-A177-3AD203B41FA5}">
                      <a16:colId xmlns:a16="http://schemas.microsoft.com/office/drawing/2014/main" val="2640704344"/>
                    </a:ext>
                  </a:extLst>
                </a:gridCol>
                <a:gridCol w="1731941">
                  <a:extLst>
                    <a:ext uri="{9D8B030D-6E8A-4147-A177-3AD203B41FA5}">
                      <a16:colId xmlns:a16="http://schemas.microsoft.com/office/drawing/2014/main" val="1020614084"/>
                    </a:ext>
                  </a:extLst>
                </a:gridCol>
              </a:tblGrid>
              <a:tr h="294021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Название фактора</a:t>
                      </a:r>
                    </a:p>
                  </a:txBody>
                  <a:tcPr marL="42218" marR="42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Вес</a:t>
                      </a:r>
                    </a:p>
                  </a:txBody>
                  <a:tcPr marL="42218" marR="42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032241"/>
                  </a:ext>
                </a:extLst>
              </a:tr>
              <a:tr h="761081">
                <a:tc>
                  <a:txBody>
                    <a:bodyPr/>
                    <a:lstStyle/>
                    <a:p>
                      <a:pPr marL="198120" marR="0" indent="-19812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«Благоприятность экологической ситуации для проживания»</a:t>
                      </a:r>
                    </a:p>
                  </a:txBody>
                  <a:tcPr marL="42218" marR="42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4,44</a:t>
                      </a:r>
                    </a:p>
                    <a:p>
                      <a:pPr marR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2218" marR="42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4996340"/>
                  </a:ext>
                </a:extLst>
              </a:tr>
              <a:tr h="436813">
                <a:tc>
                  <a:txBody>
                    <a:bodyPr/>
                    <a:lstStyle/>
                    <a:p>
                      <a:pPr marL="198120" marR="0" indent="-19812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«Экологическая ответственность»</a:t>
                      </a:r>
                    </a:p>
                  </a:txBody>
                  <a:tcPr marL="42218" marR="42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4,65</a:t>
                      </a:r>
                    </a:p>
                  </a:txBody>
                  <a:tcPr marL="42218" marR="42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5364599"/>
                  </a:ext>
                </a:extLst>
              </a:tr>
              <a:tr h="436813">
                <a:tc>
                  <a:txBody>
                    <a:bodyPr/>
                    <a:lstStyle/>
                    <a:p>
                      <a:pPr marL="198120" marR="0" indent="-19812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2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«Информированность и интерес к экологическим проблемам»</a:t>
                      </a:r>
                    </a:p>
                  </a:txBody>
                  <a:tcPr marL="42218" marR="42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3,98</a:t>
                      </a:r>
                    </a:p>
                  </a:txBody>
                  <a:tcPr marL="42218" marR="42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3420216"/>
                  </a:ext>
                </a:extLst>
              </a:tr>
              <a:tr h="436813">
                <a:tc>
                  <a:txBody>
                    <a:bodyPr/>
                    <a:lstStyle/>
                    <a:p>
                      <a:pPr marL="198120" marR="0" indent="-19812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2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«Связь с природой»</a:t>
                      </a:r>
                    </a:p>
                  </a:txBody>
                  <a:tcPr marL="42218" marR="42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2,80</a:t>
                      </a:r>
                    </a:p>
                  </a:txBody>
                  <a:tcPr marL="42218" marR="42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8308642"/>
                  </a:ext>
                </a:extLst>
              </a:tr>
              <a:tr h="436813">
                <a:tc>
                  <a:txBody>
                    <a:bodyPr/>
                    <a:lstStyle/>
                    <a:p>
                      <a:pPr marL="198120" marR="0" indent="-19812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2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«Значимость экологических проблем»</a:t>
                      </a:r>
                    </a:p>
                  </a:txBody>
                  <a:tcPr marL="42218" marR="42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3,30</a:t>
                      </a:r>
                    </a:p>
                  </a:txBody>
                  <a:tcPr marL="42218" marR="42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2667471"/>
                  </a:ext>
                </a:extLst>
              </a:tr>
              <a:tr h="580311">
                <a:tc>
                  <a:txBody>
                    <a:bodyPr/>
                    <a:lstStyle/>
                    <a:p>
                      <a:pPr marL="338455" marR="0" indent="-338455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2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«Экологический стресс»</a:t>
                      </a:r>
                    </a:p>
                  </a:txBody>
                  <a:tcPr marL="42218" marR="42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3,29</a:t>
                      </a:r>
                    </a:p>
                  </a:txBody>
                  <a:tcPr marL="42218" marR="42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7100615"/>
                  </a:ext>
                </a:extLst>
              </a:tr>
              <a:tr h="590858">
                <a:tc>
                  <a:txBody>
                    <a:bodyPr/>
                    <a:lstStyle/>
                    <a:p>
                      <a:pPr marL="224155" marR="0" indent="-224155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2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«Ответственность за здоровье»</a:t>
                      </a:r>
                    </a:p>
                  </a:txBody>
                  <a:tcPr marL="42218" marR="42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2,19</a:t>
                      </a:r>
                    </a:p>
                  </a:txBody>
                  <a:tcPr marL="42218" marR="42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5676581"/>
                  </a:ext>
                </a:extLst>
              </a:tr>
            </a:tbl>
          </a:graphicData>
        </a:graphic>
      </p:graphicFrame>
      <p:sp>
        <p:nvSpPr>
          <p:cNvPr id="6" name="Control 63"/>
          <p:cNvSpPr>
            <a:spLocks noChangeArrowheads="1" noChangeShapeType="1"/>
          </p:cNvSpPr>
          <p:nvPr/>
        </p:nvSpPr>
        <p:spPr bwMode="auto">
          <a:xfrm>
            <a:off x="15174913" y="21439188"/>
            <a:ext cx="13007975" cy="53594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9A2844-FD87-43AF-BEB7-642DFE3AD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5" y="404664"/>
            <a:ext cx="6986736" cy="432048"/>
          </a:xfrm>
        </p:spPr>
        <p:txBody>
          <a:bodyPr>
            <a:normAutofit/>
          </a:bodyPr>
          <a:lstStyle/>
          <a:p>
            <a:pPr algn="ctr"/>
            <a:r>
              <a:rPr lang="ru-RU" sz="1600" b="1" i="1" dirty="0"/>
              <a:t>Шкала связи с природой [ Чистопольская и др., 2017]</a:t>
            </a:r>
          </a:p>
        </p:txBody>
      </p:sp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id="{920D3381-8D43-49C5-9C02-BCF41C1DDB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0870266"/>
              </p:ext>
            </p:extLst>
          </p:nvPr>
        </p:nvGraphicFramePr>
        <p:xfrm>
          <a:off x="1080593" y="1124744"/>
          <a:ext cx="7920880" cy="5566909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val="3003364307"/>
                    </a:ext>
                  </a:extLst>
                </a:gridCol>
                <a:gridCol w="6984776">
                  <a:extLst>
                    <a:ext uri="{9D8B030D-6E8A-4147-A177-3AD203B41FA5}">
                      <a16:colId xmlns:a16="http://schemas.microsoft.com/office/drawing/2014/main" val="3763443411"/>
                    </a:ext>
                  </a:extLst>
                </a:gridCol>
              </a:tblGrid>
              <a:tr h="457393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№ </a:t>
                      </a:r>
                    </a:p>
                    <a:p>
                      <a:pPr algn="ctr"/>
                      <a:r>
                        <a:rPr lang="ru-RU" sz="1100" dirty="0"/>
                        <a:t>суждения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Шкалы связи с природой*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2946706"/>
                  </a:ext>
                </a:extLst>
              </a:tr>
              <a:tr h="368804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 часто испытываю чувство единения с природным миром вокруг меня</a:t>
                      </a:r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8328655"/>
                  </a:ext>
                </a:extLst>
              </a:tr>
              <a:tr h="368804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 думаю, что природа – это сообщество, к которому я принадлежу</a:t>
                      </a:r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818705"/>
                  </a:ext>
                </a:extLst>
              </a:tr>
              <a:tr h="368804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Я замечаю и ценю разум других живых организмов</a:t>
                      </a:r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9457033"/>
                  </a:ext>
                </a:extLst>
              </a:tr>
              <a:tr h="368804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Я часто чувствую родство с животными и растениями </a:t>
                      </a:r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0628202"/>
                  </a:ext>
                </a:extLst>
              </a:tr>
              <a:tr h="368804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Я чувствую, словно принадлежу Земле так же, как и она принадлежит мне</a:t>
                      </a:r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676574"/>
                  </a:ext>
                </a:extLst>
              </a:tr>
              <a:tr h="368804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 меня есть глубокое понимание того, как мои действия влияют на природный мир</a:t>
                      </a:r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989463"/>
                  </a:ext>
                </a:extLst>
              </a:tr>
              <a:tr h="290412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 чувствую, что все живое на Земле, люди и звери владеют общей «жизненной силой»</a:t>
                      </a:r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2047250"/>
                  </a:ext>
                </a:extLst>
              </a:tr>
              <a:tr h="48402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Как дерево может быть частью леса, я чувствую себя вовлеченным в более объемный природный мир</a:t>
                      </a:r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0217425"/>
                  </a:ext>
                </a:extLst>
              </a:tr>
              <a:tr h="488559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Когда я думаю о своем месте на Земле, я рассматриваю себя как вершину в иерархии, которая существует в природе</a:t>
                      </a:r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7020043"/>
                  </a:ext>
                </a:extLst>
              </a:tr>
              <a:tr h="488559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Я часто чувствую, что я лишь маленькая часть природного мира, и что я не более важен, чем трава на земле или птицы на деревьях</a:t>
                      </a:r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8966456"/>
                  </a:ext>
                </a:extLst>
              </a:tr>
              <a:tr h="350577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Мое личное благополучие не зависит от благополучия природного мира</a:t>
                      </a:r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6128082"/>
                  </a:ext>
                </a:extLst>
              </a:tr>
              <a:tr h="421016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Связь с природой</a:t>
                      </a:r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4569714"/>
                  </a:ext>
                </a:extLst>
              </a:tr>
              <a:tr h="373549">
                <a:tc gridSpan="2">
                  <a:txBody>
                    <a:bodyPr/>
                    <a:lstStyle/>
                    <a:p>
                      <a:r>
                        <a:rPr lang="ru-RU" sz="1000" dirty="0"/>
                        <a:t>* представлены шкалы, включенные в корреляционные плеяды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ru-RU" sz="1000" dirty="0"/>
                        <a:t>*(представлены шкалы, включенные в корреляционные плеяды)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19351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554880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1905</TotalTime>
  <Words>1463</Words>
  <Application>Microsoft Office PowerPoint</Application>
  <PresentationFormat>Экран (4:3)</PresentationFormat>
  <Paragraphs>150</Paragraphs>
  <Slides>19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6" baseType="lpstr">
      <vt:lpstr>Arial</vt:lpstr>
      <vt:lpstr>Calibri</vt:lpstr>
      <vt:lpstr>Century Gothic</vt:lpstr>
      <vt:lpstr>Times New Roman</vt:lpstr>
      <vt:lpstr>Wingdings</vt:lpstr>
      <vt:lpstr>Wingdings 3</vt:lpstr>
      <vt:lpstr>Легкий дым</vt:lpstr>
      <vt:lpstr>Актуальное экологическое сознание личности и переживание связи с природой (на примере мегаполиса) </vt:lpstr>
      <vt:lpstr>Теоретические основания исследования</vt:lpstr>
      <vt:lpstr>Цель исследования -</vt:lpstr>
      <vt:lpstr>МЕТОДИКА ИССЛЕДОВАНИЯ </vt:lpstr>
      <vt:lpstr>БЛОКИ ПОКАЗАТЕЛЕЙ ОТНОШЕНИЯ ЛИЧНОСТИ К ЭКОЛОГИЧЕСКИМ УСЛОВИЯМ ЖИЗНИ </vt:lpstr>
      <vt:lpstr>Для выявления степени переживания чувства единения с природой использовалась «Шкала связи с природой» Ф. Мейера и К. Франца в адаптации К.А. Чистопольской [Чистопольская и др., 2017]. Методика состоит из 14 суждений, отражающих различные варианты взаимосвязи человека и природы, по каждому из суждений определяется «как Вы обычно себя чувствуете» и оценивается степень согласия по 5-балльной шкале оценок (от «полностью не согласен» до «полностью согласен»). Методы статистического анализа данных:  - корреляционный анализ для определения взаимосвязей показателей; - регрессионный анализ с целью определения «вкладов» показателей связи с природой в структуру актуального экологического сознания личности   </vt:lpstr>
      <vt:lpstr>Результаты исследования</vt:lpstr>
      <vt:lpstr>Структура актуального экологического сознания личности жителей мегаполиса</vt:lpstr>
      <vt:lpstr>Шкала связи с природой [ Чистопольская и др., 2017]</vt:lpstr>
      <vt:lpstr>Интеркорреляции компонентов структуры актуального экологического сознания и показателей связи с природой, p ≤ .05 </vt:lpstr>
      <vt:lpstr>Интеркорреляции компонентов структуры актуального экологического сознания и показателей связи с природой, p ≤ .05</vt:lpstr>
      <vt:lpstr>Показатели связи с природой как предикторы актуального экологического сознания личности: фактор 1 (p≤0,03), фактор 2 (p≤0,01)</vt:lpstr>
      <vt:lpstr>Показатели связи с природой как предикторы актуального экологического сознания личности: фактор 5 (p≤0,04)</vt:lpstr>
      <vt:lpstr>Показатели связи с природой как предикторы актуального экологического сознания личности: фактор 6 (p≤0,03), фактор 7 (p≤0,04)</vt:lpstr>
      <vt:lpstr>Презентация PowerPoint</vt:lpstr>
      <vt:lpstr>Презентация PowerPoint</vt:lpstr>
      <vt:lpstr>Презентация PowerPoint</vt:lpstr>
      <vt:lpstr>Презентация PowerPoint</vt:lpstr>
      <vt:lpstr> Благодарим за внимание!   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«Актуальное экологическое сознание»  рассматривается нами как ведущий социально-психологический фактор жизнедеятельности человека на экологически неблагоприятных территориях</dc:title>
  <dc:creator>Надя</dc:creator>
  <cp:lastModifiedBy>User</cp:lastModifiedBy>
  <cp:revision>123</cp:revision>
  <dcterms:created xsi:type="dcterms:W3CDTF">2005-03-27T13:01:16Z</dcterms:created>
  <dcterms:modified xsi:type="dcterms:W3CDTF">2021-03-12T21:08:36Z</dcterms:modified>
</cp:coreProperties>
</file>