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2" r:id="rId3"/>
    <p:sldId id="277" r:id="rId4"/>
    <p:sldId id="311" r:id="rId5"/>
    <p:sldId id="310" r:id="rId6"/>
    <p:sldId id="283" r:id="rId7"/>
    <p:sldId id="266" r:id="rId8"/>
    <p:sldId id="306" r:id="rId9"/>
    <p:sldId id="304" r:id="rId10"/>
    <p:sldId id="305" r:id="rId11"/>
    <p:sldId id="303" r:id="rId12"/>
    <p:sldId id="298" r:id="rId13"/>
    <p:sldId id="312" r:id="rId14"/>
    <p:sldId id="313" r:id="rId15"/>
    <p:sldId id="289" r:id="rId16"/>
    <p:sldId id="307" r:id="rId17"/>
    <p:sldId id="308" r:id="rId18"/>
    <p:sldId id="309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228006221444533"/>
          <c:y val="7.73581442491833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975308641975308E-2"/>
          <c:y val="9.4712154609083499E-2"/>
          <c:w val="0.89351851851851838"/>
          <c:h val="0.61924034533370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Задачи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BC-4194-9B4B-157C8E7932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6BC-4194-9B4B-157C8E7932A3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Задачи, требующие точных, ясных ответов, не поддающиеся двусмысленным понятиям, где решение опирается на конкретные условия с определенным алгоритмом</c:v>
                </c:pt>
                <c:pt idx="1">
                  <c:v>Задачи, где невозможно учесть все условия, влияющие на решения задачи, и поэтому учитывается только приблизительный комплекс самых важных условий. В связи с тем, что некоторая часть условий не учитывается, ответ задачи имеет приблизительный характер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C-4194-9B4B-157C8E793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451346359482843E-2"/>
          <c:y val="0.71443196238917339"/>
          <c:w val="0.95327014678720701"/>
          <c:h val="0.27009634556839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BE0-4061-B43F-7260DBCFE7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0-4061-B43F-7260DBCFE7E7}"/>
              </c:ext>
            </c:extLst>
          </c:dPt>
          <c:dLbls>
            <c:dLbl>
              <c:idx val="0"/>
              <c:layout>
                <c:manualLayout>
                  <c:x val="5.0294689257034571E-2"/>
                  <c:y val="0.2378464946113773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0-4061-B43F-7260DBCFE7E7}"/>
                </c:ext>
              </c:extLst>
            </c:dLbl>
            <c:dLbl>
              <c:idx val="1"/>
              <c:layout>
                <c:manualLayout>
                  <c:x val="-8.4872288121245851E-2"/>
                  <c:y val="-0.1960626509634326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0-4061-B43F-7260DBCFE7E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0-4061-B43F-7260DBCFE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B8-4FFE-8065-5923516F63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B8-4FFE-8065-5923516F63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B8-4FFE-8065-5923516F63BD}"/>
              </c:ext>
            </c:extLst>
          </c:dPt>
          <c:dLbls>
            <c:dLbl>
              <c:idx val="0"/>
              <c:layout>
                <c:manualLayout>
                  <c:x val="0.12568735271013354"/>
                  <c:y val="-6.74969782005260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B8-4FFE-8065-5923516F63BD}"/>
                </c:ext>
              </c:extLst>
            </c:dLbl>
            <c:dLbl>
              <c:idx val="1"/>
              <c:layout>
                <c:manualLayout>
                  <c:x val="-1.8853102906520033E-2"/>
                  <c:y val="-0.179991941868069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B8-4FFE-8065-5923516F63BD}"/>
                </c:ext>
              </c:extLst>
            </c:dLbl>
            <c:dLbl>
              <c:idx val="2"/>
              <c:layout>
                <c:manualLayout>
                  <c:x val="-0.13197172034564023"/>
                  <c:y val="-9.64242545721800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B8-4FFE-8065-5923516F63B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14 лет</c:v>
                </c:pt>
                <c:pt idx="1">
                  <c:v>15 лет</c:v>
                </c:pt>
                <c:pt idx="2">
                  <c:v>16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83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8-4FFE-8065-5923516F6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Конференции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69E-4E13-9693-5EA7CBB927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69E-4E13-9693-5EA7CBB927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69E-4E13-9693-5EA7CBB9277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69E-4E13-9693-5EA7CBB9277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69E-4E13-9693-5EA7CBB927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Всероссийские</c:v>
                </c:pt>
                <c:pt idx="1">
                  <c:v>Зарубежные</c:v>
                </c:pt>
                <c:pt idx="2">
                  <c:v>Международные</c:v>
                </c:pt>
                <c:pt idx="3">
                  <c:v>Конгресс</c:v>
                </c:pt>
                <c:pt idx="4">
                  <c:v>Вебинар John Wiley &amp; Sons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9E-4E13-9693-5EA7CBB92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Статьи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Статьи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5EB-432C-B352-B52CB7D61B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5EB-432C-B352-B52CB7D61B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5EB-432C-B352-B52CB7D61B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5EB-432C-B352-B52CB7D61B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ВАК</c:v>
                </c:pt>
                <c:pt idx="1">
                  <c:v>Web of Science/ Scopus</c:v>
                </c:pt>
                <c:pt idx="2">
                  <c:v>РИНЦ</c:v>
                </c:pt>
                <c:pt idx="3">
                  <c:v>GoogleScholar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EB-432C-B352-B52CB7D61B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работ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5717090392823305E-2"/>
                  <c:y val="-9.642425457218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C8-4F6E-A71A-702F5F00D45A}"/>
                </c:ext>
              </c:extLst>
            </c:dLbl>
            <c:dLbl>
              <c:idx val="2"/>
              <c:layout>
                <c:manualLayout>
                  <c:x val="1.5717090392823305E-2"/>
                  <c:y val="-3.2141418190726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C8-4F6E-A71A-702F5F00D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Устный</c:v>
                </c:pt>
                <c:pt idx="1">
                  <c:v>Поcтерный</c:v>
                </c:pt>
                <c:pt idx="2">
                  <c:v>Секционный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C8-4F6E-A71A-702F5F00D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8718424"/>
        <c:axId val="488715472"/>
        <c:axId val="610785656"/>
      </c:bar3DChart>
      <c:catAx>
        <c:axId val="48871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715472"/>
        <c:crosses val="autoZero"/>
        <c:auto val="1"/>
        <c:lblAlgn val="ctr"/>
        <c:lblOffset val="100"/>
        <c:noMultiLvlLbl val="0"/>
      </c:catAx>
      <c:valAx>
        <c:axId val="48871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718424"/>
        <c:crosses val="autoZero"/>
        <c:crossBetween val="between"/>
      </c:valAx>
      <c:serAx>
        <c:axId val="6107856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71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Количесто работ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Статьи</c:v>
                </c:pt>
                <c:pt idx="1">
                  <c:v>ВКР</c:v>
                </c:pt>
                <c:pt idx="2">
                  <c:v>Участие в школьной лекции (в Zoom)</c:v>
                </c:pt>
                <c:pt idx="3">
                  <c:v>Экспертиза конкурсной программы школ Ленинградской области</c:v>
                </c:pt>
                <c:pt idx="4">
                  <c:v>Доклада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B-4845-8E54-6B9F14596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5819456"/>
        <c:axId val="605818144"/>
        <c:axId val="333174840"/>
      </c:bar3DChart>
      <c:catAx>
        <c:axId val="60581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818144"/>
        <c:crosses val="autoZero"/>
        <c:auto val="1"/>
        <c:lblAlgn val="ctr"/>
        <c:lblOffset val="100"/>
        <c:noMultiLvlLbl val="0"/>
      </c:catAx>
      <c:valAx>
        <c:axId val="60581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819456"/>
        <c:crosses val="autoZero"/>
        <c:crossBetween val="between"/>
      </c:valAx>
      <c:serAx>
        <c:axId val="333174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81814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A6CCB-F579-4512-9240-698ABCF955E3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A02EA-E413-4AFA-B337-83293528D52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800" dirty="0"/>
        </a:p>
      </dgm:t>
    </dgm:pt>
    <dgm:pt modelId="{FF4A93CF-534C-49E0-AFD0-CB5A127E9801}" type="sibTrans" cxnId="{88475F37-687C-4875-8CD0-599014872114}">
      <dgm:prSet/>
      <dgm:spPr/>
      <dgm:t>
        <a:bodyPr/>
        <a:lstStyle/>
        <a:p>
          <a:endParaRPr lang="ru-RU"/>
        </a:p>
      </dgm:t>
    </dgm:pt>
    <dgm:pt modelId="{D07C7219-418D-479C-85AA-7774E2E85720}" type="parTrans" cxnId="{88475F37-687C-4875-8CD0-599014872114}">
      <dgm:prSet/>
      <dgm:spPr/>
      <dgm:t>
        <a:bodyPr/>
        <a:lstStyle/>
        <a:p>
          <a:endParaRPr lang="ru-RU"/>
        </a:p>
      </dgm:t>
    </dgm:pt>
    <dgm:pt modelId="{BAAC3A5C-0F94-4E07-9AC0-C61304CCB7B5}" type="pres">
      <dgm:prSet presAssocID="{280A6CCB-F579-4512-9240-698ABCF955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E4A270-00B6-45A9-9752-F0E3E8CD6A49}" type="pres">
      <dgm:prSet presAssocID="{1C8A02EA-E413-4AFA-B337-83293528D52B}" presName="hierRoot1" presStyleCnt="0"/>
      <dgm:spPr/>
    </dgm:pt>
    <dgm:pt modelId="{B794AFFE-B559-4462-A238-A6AFE2742111}" type="pres">
      <dgm:prSet presAssocID="{1C8A02EA-E413-4AFA-B337-83293528D52B}" presName="composite" presStyleCnt="0"/>
      <dgm:spPr/>
    </dgm:pt>
    <dgm:pt modelId="{D86ECE7A-8D9A-4D30-BF3E-37CB5DF7C276}" type="pres">
      <dgm:prSet presAssocID="{1C8A02EA-E413-4AFA-B337-83293528D52B}" presName="image" presStyleLbl="node0" presStyleIdx="0" presStyleCnt="1" custScaleX="27563" custScaleY="25161" custLinFactNeighborX="-29869" custLinFactNeighborY="-24646"/>
      <dgm:spPr>
        <a:solidFill>
          <a:schemeClr val="tx2">
            <a:lumMod val="75000"/>
          </a:schemeClr>
        </a:solidFill>
      </dgm:spPr>
    </dgm:pt>
    <dgm:pt modelId="{8273697F-FA19-43C6-9DE2-12BD1D80D466}" type="pres">
      <dgm:prSet presAssocID="{1C8A02EA-E413-4AFA-B337-83293528D52B}" presName="text" presStyleLbl="revTx" presStyleIdx="0" presStyleCnt="1" custFlipHor="1" custScaleX="21719" custScaleY="34180" custLinFactX="-1908" custLinFactNeighborX="-100000" custLinFactNeighborY="-8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24DB6C-FE53-412F-9C60-0BF68B038DAB}" type="pres">
      <dgm:prSet presAssocID="{1C8A02EA-E413-4AFA-B337-83293528D52B}" presName="hierChild2" presStyleCnt="0"/>
      <dgm:spPr/>
    </dgm:pt>
  </dgm:ptLst>
  <dgm:cxnLst>
    <dgm:cxn modelId="{182EFB3B-5EBC-4DBE-9B4F-4F5C05F025AF}" type="presOf" srcId="{1C8A02EA-E413-4AFA-B337-83293528D52B}" destId="{8273697F-FA19-43C6-9DE2-12BD1D80D466}" srcOrd="0" destOrd="0" presId="urn:microsoft.com/office/officeart/2009/layout/CirclePictureHierarchy"/>
    <dgm:cxn modelId="{24A14E0E-EA64-4A63-B702-7F32C4B977F2}" type="presOf" srcId="{280A6CCB-F579-4512-9240-698ABCF955E3}" destId="{BAAC3A5C-0F94-4E07-9AC0-C61304CCB7B5}" srcOrd="0" destOrd="0" presId="urn:microsoft.com/office/officeart/2009/layout/CirclePictureHierarchy"/>
    <dgm:cxn modelId="{88475F37-687C-4875-8CD0-599014872114}" srcId="{280A6CCB-F579-4512-9240-698ABCF955E3}" destId="{1C8A02EA-E413-4AFA-B337-83293528D52B}" srcOrd="0" destOrd="0" parTransId="{D07C7219-418D-479C-85AA-7774E2E85720}" sibTransId="{FF4A93CF-534C-49E0-AFD0-CB5A127E9801}"/>
    <dgm:cxn modelId="{D936E2CB-CD69-417F-8CB3-1BBA2841D4B1}" type="presParOf" srcId="{BAAC3A5C-0F94-4E07-9AC0-C61304CCB7B5}" destId="{68E4A270-00B6-45A9-9752-F0E3E8CD6A49}" srcOrd="0" destOrd="0" presId="urn:microsoft.com/office/officeart/2009/layout/CirclePictureHierarchy"/>
    <dgm:cxn modelId="{D1C19B6A-BA0D-40C0-9DEF-2C8535625CFB}" type="presParOf" srcId="{68E4A270-00B6-45A9-9752-F0E3E8CD6A49}" destId="{B794AFFE-B559-4462-A238-A6AFE2742111}" srcOrd="0" destOrd="0" presId="urn:microsoft.com/office/officeart/2009/layout/CirclePictureHierarchy"/>
    <dgm:cxn modelId="{CFE0CFDE-1AB0-4DB4-88F0-C37392E34A8A}" type="presParOf" srcId="{B794AFFE-B559-4462-A238-A6AFE2742111}" destId="{D86ECE7A-8D9A-4D30-BF3E-37CB5DF7C276}" srcOrd="0" destOrd="0" presId="urn:microsoft.com/office/officeart/2009/layout/CirclePictureHierarchy"/>
    <dgm:cxn modelId="{59DF0600-9F6C-4388-9678-180FD7960E2D}" type="presParOf" srcId="{B794AFFE-B559-4462-A238-A6AFE2742111}" destId="{8273697F-FA19-43C6-9DE2-12BD1D80D466}" srcOrd="1" destOrd="0" presId="urn:microsoft.com/office/officeart/2009/layout/CirclePictureHierarchy"/>
    <dgm:cxn modelId="{63FD177D-EDED-4538-82D3-2D624BDE7973}" type="presParOf" srcId="{68E4A270-00B6-45A9-9752-F0E3E8CD6A49}" destId="{6E24DB6C-FE53-412F-9C60-0BF68B038DA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ECE7A-8D9A-4D30-BF3E-37CB5DF7C276}">
      <dsp:nvSpPr>
        <dsp:cNvPr id="0" name=""/>
        <dsp:cNvSpPr/>
      </dsp:nvSpPr>
      <dsp:spPr>
        <a:xfrm>
          <a:off x="511878" y="0"/>
          <a:ext cx="801841" cy="73196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3697F-FA19-43C6-9DE2-12BD1D80D466}">
      <dsp:nvSpPr>
        <dsp:cNvPr id="0" name=""/>
        <dsp:cNvSpPr/>
      </dsp:nvSpPr>
      <dsp:spPr>
        <a:xfrm flipH="1">
          <a:off x="497310" y="0"/>
          <a:ext cx="947748" cy="99433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97310" y="0"/>
        <a:ext cx="947748" cy="994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07327-36AE-49FC-B349-CA7C61BEE4B4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51CE-B77F-42E8-BCC5-2F352F09D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6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51CE-B77F-42E8-BCC5-2F352F09D23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7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51CE-B77F-42E8-BCC5-2F352F09D23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51CE-B77F-42E8-BCC5-2F352F09D23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2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60848"/>
            <a:ext cx="8501122" cy="22968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600" b="1" i="1" dirty="0" smtClean="0"/>
              <a:t>Нейросетевое </a:t>
            </a:r>
            <a:r>
              <a:rPr lang="ru-RU" sz="3600" b="1" i="1" dirty="0"/>
              <a:t>моделирование структуры интеллектуальной компетентности: решение задачи </a:t>
            </a:r>
            <a:r>
              <a:rPr lang="ru-RU" sz="3600" b="1" i="1" dirty="0" smtClean="0"/>
              <a:t>классификации»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9783624"/>
              </p:ext>
            </p:extLst>
          </p:nvPr>
        </p:nvGraphicFramePr>
        <p:xfrm>
          <a:off x="-324544" y="407855"/>
          <a:ext cx="7272808" cy="122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6F481BB-98E2-4CA4-8A5C-6D272F74F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92410"/>
            <a:ext cx="763428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800" b="1" dirty="0"/>
              <a:t>ФЕДЕРАЛЬНОЕ ГОСУДАРСТВЕННОЕ БЮДЖЕТНОЕ УЧРЕЖДЕНИЕ НАУКИ ИНСТИТУТ ПСИХОЛОГИИ РОССИЙСКОЙ АКАДЕМИИ </a:t>
            </a:r>
            <a:r>
              <a:rPr lang="ru-RU" sz="1800" b="1" dirty="0" smtClean="0"/>
              <a:t>НАУК</a:t>
            </a:r>
            <a:r>
              <a:rPr lang="ru-RU" altLang="ru-RU" sz="1800" dirty="0">
                <a:solidFill>
                  <a:srgbClr val="000000"/>
                </a:solidFill>
              </a:rPr>
              <a:t>  </a:t>
            </a:r>
            <a:endParaRPr lang="en-US" altLang="ru-RU" sz="1800" dirty="0">
              <a:solidFill>
                <a:srgbClr val="00000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8CAC4B5-65A2-414B-A525-F6CC1C20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75" y="1490299"/>
            <a:ext cx="8946423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 dirty="0" smtClean="0"/>
              <a:t>Лаборатория психологии способностей и ментальных ресурсов им. В.Н. Дружинина</a:t>
            </a:r>
            <a:endParaRPr lang="ru-RU" altLang="ru-RU" sz="19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39752" y="5013176"/>
            <a:ext cx="6400800" cy="1644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Сиповская Яна Ивановна</a:t>
            </a:r>
          </a:p>
          <a:p>
            <a:pPr algn="r"/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ИП РАН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Москва, 28 февраля 2021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Нейросетевые</a:t>
            </a:r>
            <a:r>
              <a:rPr lang="ru-RU" sz="2800" dirty="0" smtClean="0"/>
              <a:t> модели </a:t>
            </a:r>
            <a:r>
              <a:rPr lang="ru-RU" sz="2800" dirty="0"/>
              <a:t>показателей продуктивности интеллектуальной деятельности </a:t>
            </a:r>
            <a:r>
              <a:rPr lang="ru-RU" sz="2800" dirty="0" smtClean="0"/>
              <a:t>(</a:t>
            </a:r>
            <a:r>
              <a:rPr lang="ru-RU" sz="2800" dirty="0"/>
              <a:t>автоматизированный подбор с затуханием)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172398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val="40763585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3012299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721269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191466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6966095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511691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69710587"/>
                    </a:ext>
                  </a:extLst>
                </a:gridCol>
                <a:gridCol w="1112168">
                  <a:extLst>
                    <a:ext uri="{9D8B030D-6E8A-4147-A177-3AD203B41FA5}">
                      <a16:colId xmlns:a16="http://schemas.microsoft.com/office/drawing/2014/main" val="7236805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25372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 модели</a:t>
                      </a:r>
                    </a:p>
                    <a:p>
                      <a:pPr algn="l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7620" marR="7620" marT="7620" marB="7620" anchor="b"/>
                </a:tc>
                <a:tc gridSpan="8">
                  <a:txBody>
                    <a:bodyPr/>
                    <a:lstStyle/>
                    <a:p>
                      <a:pPr algn="l"/>
                      <a:r>
                        <a:rPr lang="en-US" dirty="0"/>
                        <a:t>Summary of active networks (STATISTICA </a:t>
                      </a:r>
                      <a:r>
                        <a:rPr lang="en-US" dirty="0" err="1"/>
                        <a:t>Spreadsheet.sta</a:t>
                      </a:r>
                      <a:r>
                        <a:rPr lang="en-US" dirty="0"/>
                        <a:t>)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7620" marR="7620" marT="7620" marB="76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677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Архитектура сети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/>
                        <a:t>Произв-ть</a:t>
                      </a:r>
                      <a:r>
                        <a:rPr lang="ru-RU" sz="1800" kern="1200" dirty="0" smtClean="0"/>
                        <a:t> обучения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Тестовая </a:t>
                      </a:r>
                      <a:r>
                        <a:rPr lang="ru-RU" sz="1800" kern="1200" dirty="0" err="1" smtClean="0"/>
                        <a:t>произв-ть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Контрольная </a:t>
                      </a:r>
                      <a:r>
                        <a:rPr lang="ru-RU" sz="1800" kern="1200" dirty="0" err="1" smtClean="0"/>
                        <a:t>прозв-ть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Алгоритм обучения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Функция ошибки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Активация на скрытом слое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Активация выхода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68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MLP 12-10-5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73,24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BFGS 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Entropy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Tanh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Softmax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1952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MLP 12-14-5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57,7</a:t>
                      </a:r>
                      <a:r>
                        <a:rPr lang="en-US" dirty="0" smtClean="0"/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42,86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64,29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BFGS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389219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MLP 12-14-5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69,01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57,14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57,14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BFGS 14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Entropy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Tanh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Softmax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79359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MLP 12-13-5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57,7</a:t>
                      </a:r>
                      <a:r>
                        <a:rPr lang="en-US" dirty="0" smtClean="0"/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42,86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57,14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BFGS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48175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MLP 12-15-5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70,42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42,86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57,14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BFGS 0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Entropy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Exponential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Softmax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96408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2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1210146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Обучившиеся </a:t>
            </a:r>
            <a:r>
              <a:rPr lang="ru-RU" sz="3100" dirty="0" err="1" smtClean="0"/>
              <a:t>нейросетевые</a:t>
            </a:r>
            <a:r>
              <a:rPr lang="ru-RU" sz="3100" dirty="0" smtClean="0"/>
              <a:t> </a:t>
            </a:r>
            <a:r>
              <a:rPr lang="ru-RU" sz="3100" dirty="0"/>
              <a:t>модели показателей продуктивности интеллектуальной </a:t>
            </a:r>
            <a:r>
              <a:rPr lang="ru-RU" sz="3100" dirty="0" smtClean="0"/>
              <a:t>деятельности</a:t>
            </a:r>
            <a:endParaRPr lang="ru-RU" sz="31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36568"/>
              </p:ext>
            </p:extLst>
          </p:nvPr>
        </p:nvGraphicFramePr>
        <p:xfrm>
          <a:off x="251518" y="2564904"/>
          <a:ext cx="8712972" cy="26900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90">
                  <a:extLst>
                    <a:ext uri="{9D8B030D-6E8A-4147-A177-3AD203B41FA5}">
                      <a16:colId xmlns:a16="http://schemas.microsoft.com/office/drawing/2014/main" val="29712501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496175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650524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60874898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530647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2782908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15334053"/>
                    </a:ext>
                  </a:extLst>
                </a:gridCol>
                <a:gridCol w="1192134">
                  <a:extLst>
                    <a:ext uri="{9D8B030D-6E8A-4147-A177-3AD203B41FA5}">
                      <a16:colId xmlns:a16="http://schemas.microsoft.com/office/drawing/2014/main" val="3229021561"/>
                    </a:ext>
                  </a:extLst>
                </a:gridCol>
                <a:gridCol w="968108">
                  <a:extLst>
                    <a:ext uri="{9D8B030D-6E8A-4147-A177-3AD203B41FA5}">
                      <a16:colId xmlns:a16="http://schemas.microsoft.com/office/drawing/2014/main" val="3013301408"/>
                    </a:ext>
                  </a:extLst>
                </a:gridCol>
              </a:tblGrid>
              <a:tr h="1293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модели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Архитектура сети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/>
                        <a:t>Произв-ть</a:t>
                      </a:r>
                      <a:r>
                        <a:rPr lang="ru-RU" sz="1800" kern="1200" dirty="0" smtClean="0"/>
                        <a:t> обучения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Тестовая </a:t>
                      </a:r>
                      <a:r>
                        <a:rPr lang="ru-RU" sz="1800" kern="1200" dirty="0" err="1" smtClean="0"/>
                        <a:t>произв-ть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Контрольная </a:t>
                      </a:r>
                      <a:r>
                        <a:rPr lang="ru-RU" sz="1800" kern="1200" dirty="0" err="1" smtClean="0"/>
                        <a:t>прозв-ть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Алгоритм обучения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Функция ошибки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Активация на скрытом слое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Активация выхода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00677"/>
                  </a:ext>
                </a:extLst>
              </a:tr>
              <a:tr h="6134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</a:rPr>
                        <a:t>RBF 3-20-5</a:t>
                      </a:r>
                      <a:endParaRPr lang="en-US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</a:rPr>
                        <a:t>76,06</a:t>
                      </a: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</a:rPr>
                        <a:t>71,43</a:t>
                      </a: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</a:rPr>
                        <a:t>42,86</a:t>
                      </a: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</a:rPr>
                        <a:t>RBFT</a:t>
                      </a:r>
                      <a:endParaRPr lang="en-US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</a:rPr>
                        <a:t>Entropy</a:t>
                      </a:r>
                      <a:endParaRPr lang="en-US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</a:rPr>
                        <a:t>Gaussian</a:t>
                      </a:r>
                      <a:endParaRPr lang="en-US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</a:rPr>
                        <a:t>Softmax</a:t>
                      </a:r>
                      <a:endParaRPr lang="en-US"/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529239168"/>
                  </a:ext>
                </a:extLst>
              </a:tr>
              <a:tr h="6134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</a:rPr>
                        <a:t>RBF 3-20-5</a:t>
                      </a:r>
                      <a:endParaRPr lang="en-US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</a:rPr>
                        <a:t>53,52</a:t>
                      </a: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</a:rPr>
                        <a:t>35,71</a:t>
                      </a: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</a:rPr>
                        <a:t>42,86</a:t>
                      </a:r>
                      <a:endParaRPr lang="ru-RU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</a:rPr>
                        <a:t>RBFT</a:t>
                      </a:r>
                      <a:endParaRPr lang="en-US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</a:rPr>
                        <a:t>Entropy</a:t>
                      </a:r>
                      <a:endParaRPr lang="en-US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</a:rPr>
                        <a:t>Gaussian</a:t>
                      </a:r>
                      <a:endParaRPr lang="en-US" dirty="0"/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</a:rPr>
                        <a:t>Softmax</a:t>
                      </a:r>
                      <a:endParaRPr lang="en-US" dirty="0"/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20070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чувствительности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453108" cy="1728191"/>
          </a:xfrm>
        </p:spPr>
      </p:pic>
    </p:spTree>
    <p:extLst>
      <p:ext uri="{BB962C8B-B14F-4D97-AF65-F5344CB8AC3E}">
        <p14:creationId xmlns:p14="http://schemas.microsoft.com/office/powerpoint/2010/main" val="31701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Общий вывод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12776"/>
            <a:ext cx="8786874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относительно сетевой структуры конструкта «интеллектуальная компетентность» можно заключить, что концептуальные способности, являющиеся наиболее высокоорганизованным видом понятийного опыта, значимы и для интеллектуальной компетентности, лишь на одну сотую долю уступая семантической способности к дифференцированному участию сенсорно-эмоционального компонента интеллектуальной деятельности. Последний факт указывает на перспективу исследования роли понятийных регуляторных (произвольных и непроизвольных) механизмов интеллектуальной деятельности. Способность же к порождению семантических признаков сенсорного типа наименее важна, по сравнению с концептуальными способностями и семантической способностью к дифференцированному участию сенсорно-эмоционального компонента интеллектуальной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23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47667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 относительно гипотез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12776"/>
            <a:ext cx="8786874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Соответственно, гипотеза о том,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организационными составляющими интеллектуальной компетентности являются концептуальный, категориальный и семантический опыт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нуждается в уточнении: аргументирована роль концептуальных и семантических способностей, тогда как роль категориальных способностей не была раскрыта</a:t>
            </a:r>
            <a:r>
              <a:rPr lang="ru-RU" dirty="0"/>
              <a:t> </a:t>
            </a:r>
            <a:r>
              <a:rPr lang="ru-RU" dirty="0" smtClean="0"/>
              <a:t>и соответствующая </a:t>
            </a:r>
            <a:r>
              <a:rPr lang="ru-RU" dirty="0" err="1" smtClean="0"/>
              <a:t>субгипотеза</a:t>
            </a:r>
            <a:r>
              <a:rPr lang="ru-RU" dirty="0" smtClean="0"/>
              <a:t> ложна.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2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12776"/>
            <a:ext cx="8786874" cy="5159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Таким образом, в ходе </a:t>
            </a:r>
            <a:r>
              <a:rPr lang="ru-RU" dirty="0" err="1"/>
              <a:t>нейросетевого</a:t>
            </a:r>
            <a:r>
              <a:rPr lang="ru-RU" dirty="0"/>
              <a:t> моделирования продуктивности интеллектуальной деятельности в виде </a:t>
            </a:r>
            <a:r>
              <a:rPr lang="ru-RU" dirty="0" smtClean="0"/>
              <a:t>решения </a:t>
            </a:r>
            <a:r>
              <a:rPr lang="ru-RU" dirty="0"/>
              <a:t>задачи классификации была выделена 1 модель, которая с точностью 76% (76, </a:t>
            </a:r>
            <a:r>
              <a:rPr lang="ru-RU" dirty="0" smtClean="0"/>
              <a:t>06) </a:t>
            </a:r>
            <a:r>
              <a:rPr lang="ru-RU" dirty="0"/>
              <a:t>описывает/ предсказывает переменные исследования, а именно: показатели </a:t>
            </a:r>
            <a:r>
              <a:rPr lang="ru-RU" smtClean="0"/>
              <a:t>интеллектуальной компетентности </a:t>
            </a:r>
            <a:r>
              <a:rPr lang="ru-RU" dirty="0"/>
              <a:t>в старшем подростковом возрасте, где предикторами выступают концептуальные и семантические способности.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Научная активность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Публикации</a:t>
            </a:r>
            <a:endParaRPr lang="ru-RU" sz="2200" b="1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139953" y="1535113"/>
            <a:ext cx="4546848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/>
              <a:t>Апробация результатов исследований</a:t>
            </a:r>
            <a:endParaRPr lang="ru-RU" sz="2200" b="1" dirty="0"/>
          </a:p>
        </p:txBody>
      </p:sp>
      <p:graphicFrame>
        <p:nvGraphicFramePr>
          <p:cNvPr id="7" name="Объект 1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5297695"/>
              </p:ext>
            </p:extLst>
          </p:nvPr>
        </p:nvGraphicFramePr>
        <p:xfrm>
          <a:off x="3995936" y="2292350"/>
          <a:ext cx="4933528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75021353"/>
              </p:ext>
            </p:extLst>
          </p:nvPr>
        </p:nvGraphicFramePr>
        <p:xfrm>
          <a:off x="323528" y="2420888"/>
          <a:ext cx="4201446" cy="409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318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Научная активность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7200" y="120668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Доклады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5025" y="1184809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Рецензии</a:t>
            </a:r>
            <a:endParaRPr lang="ru-RU" dirty="0"/>
          </a:p>
        </p:txBody>
      </p:sp>
      <p:graphicFrame>
        <p:nvGraphicFramePr>
          <p:cNvPr id="7" name="Объект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05673937"/>
              </p:ext>
            </p:extLst>
          </p:nvPr>
        </p:nvGraphicFramePr>
        <p:xfrm>
          <a:off x="457200" y="182319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13133704"/>
              </p:ext>
            </p:extLst>
          </p:nvPr>
        </p:nvGraphicFramePr>
        <p:xfrm>
          <a:off x="4469635" y="1815443"/>
          <a:ext cx="4189412" cy="40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4"/>
          <p:cNvSpPr txBox="1">
            <a:spLocks/>
          </p:cNvSpPr>
          <p:nvPr/>
        </p:nvSpPr>
        <p:spPr>
          <a:xfrm>
            <a:off x="361913" y="5815410"/>
            <a:ext cx="878208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Повышение квалификации: </a:t>
            </a:r>
            <a:r>
              <a:rPr lang="ru-RU" b="0" dirty="0" smtClean="0"/>
              <a:t>магистерская образовательная программа </a:t>
            </a:r>
            <a:r>
              <a:rPr lang="ru-RU" b="0" dirty="0"/>
              <a:t>МГППУ «психолого-педагогические измерения» по направлению 2.09.04.03 – прикладная информатика (01.09.2018 – 30.06.2020) – получен диплом магистра с отметкой «с отличием».</a:t>
            </a:r>
            <a:r>
              <a:rPr lang="ru-RU" b="0" dirty="0" smtClean="0"/>
              <a:t>  </a:t>
            </a:r>
            <a:endParaRPr lang="ru-RU" b="0" dirty="0"/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371244" y="6213215"/>
            <a:ext cx="821087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Участие в </a:t>
            </a:r>
            <a:r>
              <a:rPr lang="ru-RU" dirty="0" err="1" smtClean="0"/>
              <a:t>ГРАНТах</a:t>
            </a:r>
            <a:r>
              <a:rPr lang="ru-RU" dirty="0" smtClean="0"/>
              <a:t>: </a:t>
            </a:r>
            <a:r>
              <a:rPr lang="ru-RU" b="0" dirty="0"/>
              <a:t>19-013-00294 «Понятийные способности: онтологический статус, виды, влияние на продуктивность интеллектуальной деятельности и роль в регуляции совладающего поведения»</a:t>
            </a:r>
            <a:r>
              <a:rPr lang="ru-RU" b="0" dirty="0" smtClean="0"/>
              <a:t>  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18223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467544" y="40466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/>
              <a:t>Перспективы дальнейшей разработки темы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78700" y="2196098"/>
            <a:ext cx="7772400" cy="403244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/>
              <a:t>* Изучение разных элементов сенсорно-эмоционального опыта, активирующихся в процессе семантического описания неопределенных геометрических форм, которые будут по-разному связаны с категориальными и </a:t>
            </a:r>
            <a:r>
              <a:rPr lang="ru-RU" sz="2400" cap="none" dirty="0"/>
              <a:t>концептуальными способностями</a:t>
            </a:r>
            <a:r>
              <a:rPr lang="ru-RU" sz="2400" cap="none" dirty="0" smtClean="0"/>
              <a:t>;</a:t>
            </a:r>
            <a:br>
              <a:rPr lang="ru-RU" sz="2400" cap="none" dirty="0" smtClean="0"/>
            </a:br>
            <a:r>
              <a:rPr lang="ru-RU" sz="2400" cap="none" dirty="0"/>
              <a:t/>
            </a:r>
            <a:br>
              <a:rPr lang="ru-RU" sz="2400" cap="none" dirty="0"/>
            </a:br>
            <a:r>
              <a:rPr lang="ru-RU" sz="2400" cap="none" dirty="0" smtClean="0"/>
              <a:t>* Исследование связи успешности </a:t>
            </a:r>
            <a:r>
              <a:rPr lang="ru-RU" sz="2400" cap="none" dirty="0"/>
              <a:t>интеллектуальной деятельности по отношению к уровню сформированности дистальных и проксимальных </a:t>
            </a:r>
            <a:r>
              <a:rPr lang="ru-RU" sz="2400" cap="none" dirty="0" smtClean="0"/>
              <a:t>семантических способностей.</a:t>
            </a:r>
            <a:endParaRPr lang="ru-RU" sz="2400" cap="none" dirty="0"/>
          </a:p>
        </p:txBody>
      </p:sp>
    </p:spTree>
    <p:extLst>
      <p:ext uri="{BB962C8B-B14F-4D97-AF65-F5344CB8AC3E}">
        <p14:creationId xmlns:p14="http://schemas.microsoft.com/office/powerpoint/2010/main" val="324530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Типы практических задач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903198"/>
              </p:ext>
            </p:extLst>
          </p:nvPr>
        </p:nvGraphicFramePr>
        <p:xfrm>
          <a:off x="457200" y="1385774"/>
          <a:ext cx="8229600" cy="528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280920" cy="668591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Основные понятия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34752" cy="55721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Интеллектуальная компетентность - </a:t>
            </a:r>
            <a:r>
              <a:rPr lang="ru-RU" sz="4000" dirty="0">
                <a:solidFill>
                  <a:schemeClr val="tx1"/>
                </a:solidFill>
              </a:rPr>
              <a:t>системно </a:t>
            </a:r>
            <a:r>
              <a:rPr lang="ru-RU" sz="4000" dirty="0" smtClean="0">
                <a:solidFill>
                  <a:schemeClr val="tx1"/>
                </a:solidFill>
              </a:rPr>
              <a:t>организованная метаспособность, обусловливающая </a:t>
            </a:r>
            <a:r>
              <a:rPr lang="ru-RU" sz="4000" dirty="0">
                <a:solidFill>
                  <a:schemeClr val="tx1"/>
                </a:solidFill>
              </a:rPr>
              <a:t>реальные интеллектуальные </a:t>
            </a:r>
            <a:r>
              <a:rPr lang="ru-RU" sz="4000" dirty="0" smtClean="0">
                <a:solidFill>
                  <a:schemeClr val="tx1"/>
                </a:solidFill>
              </a:rPr>
              <a:t>достижения;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Понятийные </a:t>
            </a:r>
            <a:r>
              <a:rPr lang="ru-RU" sz="4000" dirty="0">
                <a:solidFill>
                  <a:schemeClr val="tx1"/>
                </a:solidFill>
              </a:rPr>
              <a:t>способности (характеризуют успешность процессов </a:t>
            </a:r>
            <a:r>
              <a:rPr lang="ru-RU" sz="4000" dirty="0" err="1">
                <a:solidFill>
                  <a:schemeClr val="tx1"/>
                </a:solidFill>
              </a:rPr>
              <a:t>семантизации</a:t>
            </a:r>
            <a:r>
              <a:rPr lang="ru-RU" sz="4000" dirty="0">
                <a:solidFill>
                  <a:schemeClr val="tx1"/>
                </a:solidFill>
              </a:rPr>
              <a:t>, категоризации и концептуализации</a:t>
            </a:r>
            <a:r>
              <a:rPr lang="ru-RU" sz="4000" dirty="0" smtClean="0">
                <a:solidFill>
                  <a:schemeClr val="tx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специфики интеллектуальной компетентности у учащихся 9-х классов путем применения метода нейросетевого моделирования интеллектуальной компетентности для выявления предикторов концептуальных, категориальных и семантических способностей.</a:t>
            </a:r>
            <a:endParaRPr lang="ru-RU" sz="36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7772400" cy="114014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064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3888432"/>
          </a:xfrm>
        </p:spPr>
        <p:txBody>
          <a:bodyPr>
            <a:noAutofit/>
          </a:bodyPr>
          <a:lstStyle/>
          <a:p>
            <a:pPr algn="ctr"/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Важнейшими организационными составляющими интеллектуальной компетентности являются концептуальный, категориальный и семантический опыт личности. Соотношение этих трех составляющих является важным фактором, определяющим своеобразие индивидуальной интеллектуальной компетентности.</a:t>
            </a:r>
            <a:endParaRPr lang="ru-RU" sz="32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гипотеза данного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3708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Эмпирическая база исследования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Возраст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5956028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Объект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0216338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424936" cy="115212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Методики исследования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8640960" cy="5229200"/>
          </a:xfrm>
        </p:spPr>
        <p:txBody>
          <a:bodyPr>
            <a:normAutofit fontScale="92500" lnSpcReduction="20000"/>
          </a:bodyPr>
          <a:lstStyle/>
          <a:p>
            <a:endParaRPr lang="ru-RU" sz="4800" b="1" i="1" dirty="0" smtClean="0"/>
          </a:p>
          <a:p>
            <a:r>
              <a:rPr lang="ru-RU" sz="3900" dirty="0"/>
              <a:t>«</a:t>
            </a:r>
            <a:r>
              <a:rPr lang="ru-RU" sz="3900" dirty="0" smtClean="0"/>
              <a:t>Сочинение, ИК», </a:t>
            </a:r>
            <a:r>
              <a:rPr lang="ru-RU" sz="3900" dirty="0"/>
              <a:t>Сиповская, 2016;</a:t>
            </a:r>
          </a:p>
          <a:p>
            <a:r>
              <a:rPr lang="ru-RU" sz="3900" dirty="0" smtClean="0"/>
              <a:t>«Понятийный синтез, ПС», Холодная, 2012;</a:t>
            </a:r>
          </a:p>
          <a:p>
            <a:r>
              <a:rPr lang="ru-RU" sz="3900" dirty="0" smtClean="0"/>
              <a:t> «Понятийное обобщение, КС», Холодная</a:t>
            </a:r>
            <a:r>
              <a:rPr lang="ru-RU" sz="3900" dirty="0"/>
              <a:t>, </a:t>
            </a:r>
            <a:r>
              <a:rPr lang="ru-RU" sz="3900" dirty="0" smtClean="0"/>
              <a:t>2012;</a:t>
            </a:r>
          </a:p>
          <a:p>
            <a:r>
              <a:rPr lang="ru-RU" sz="3900" dirty="0" smtClean="0"/>
              <a:t>«Визуальная семантика, </a:t>
            </a:r>
            <a:r>
              <a:rPr lang="ru-RU" sz="3900" dirty="0" err="1" smtClean="0"/>
              <a:t>Вс</a:t>
            </a:r>
            <a:r>
              <a:rPr lang="ru-RU" sz="3900" dirty="0" smtClean="0"/>
              <a:t>» (</a:t>
            </a:r>
            <a:r>
              <a:rPr lang="ru-RU" sz="3900" dirty="0"/>
              <a:t>Артемьева, 1980</a:t>
            </a:r>
            <a:r>
              <a:rPr lang="ru-RU" sz="3900" dirty="0" smtClean="0"/>
              <a:t>);</a:t>
            </a:r>
          </a:p>
          <a:p>
            <a:r>
              <a:rPr lang="ru-RU" sz="3900" dirty="0" smtClean="0"/>
              <a:t>«Семантический дифференциал, ВД» (ред. Холодная, 1983).</a:t>
            </a:r>
            <a:endParaRPr lang="ru-RU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820472" cy="11430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Корреляционная </a:t>
            </a:r>
            <a:r>
              <a:rPr lang="ru-RU" sz="2600" dirty="0"/>
              <a:t>матрица нормализованных показателей интеллектуальной компетентности (ИК) и понятийных способностей в терминах </a:t>
            </a:r>
            <a:r>
              <a:rPr lang="ru-RU" sz="2600" dirty="0" smtClean="0"/>
              <a:t>концептуальных (КС), категориальных (КС) </a:t>
            </a:r>
            <a:r>
              <a:rPr lang="ru-RU" sz="2600" dirty="0"/>
              <a:t>и семантических способностей разного </a:t>
            </a:r>
            <a:r>
              <a:rPr lang="ru-RU" sz="2600" dirty="0" smtClean="0"/>
              <a:t>типа (СИ, СП)</a:t>
            </a:r>
            <a:endParaRPr lang="ru-RU" sz="2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998974"/>
            <a:ext cx="9108504" cy="782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Примечания: латинские обозначения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A-M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таблице введены для уменьшения размерности данных (обозначения переменных); красным выделены значимые корреляции по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Спирману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p&lt;0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,05); СИ_П, А, Г – семантические интерпретации предметного, абстрактного, геометрического типа;  СП_С, Э-Л, Д, Л – семантические признаки сенсорного, эмоционально-оценочного, динамического и логического типа;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Вд_сильно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нет – количество выборов в графах семантического дифференциала «сильно», «средне-слабо» и «нет», соответственно.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803809" cy="3888432"/>
          </a:xfrm>
        </p:spPr>
      </p:pic>
    </p:spTree>
    <p:extLst>
      <p:ext uri="{BB962C8B-B14F-4D97-AF65-F5344CB8AC3E}">
        <p14:creationId xmlns:p14="http://schemas.microsoft.com/office/powerpoint/2010/main" val="32358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Категоризованная</a:t>
            </a:r>
            <a:r>
              <a:rPr lang="ru-RU" dirty="0"/>
              <a:t> диаграмма </a:t>
            </a:r>
            <a:r>
              <a:rPr lang="ru-RU" dirty="0" smtClean="0"/>
              <a:t>рассеяния с перекрытием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497204"/>
            <a:ext cx="7341829" cy="5244164"/>
          </a:xfrm>
        </p:spPr>
      </p:pic>
    </p:spTree>
    <p:extLst>
      <p:ext uri="{BB962C8B-B14F-4D97-AF65-F5344CB8AC3E}">
        <p14:creationId xmlns:p14="http://schemas.microsoft.com/office/powerpoint/2010/main" val="5927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737</Words>
  <Application>Microsoft Office PowerPoint</Application>
  <PresentationFormat>Экран (4:3)</PresentationFormat>
  <Paragraphs>139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</vt:lpstr>
      <vt:lpstr>Times New Roman</vt:lpstr>
      <vt:lpstr>Тема Office</vt:lpstr>
      <vt:lpstr>  «Нейросетевое моделирование структуры интеллектуальной компетентности: решение задачи классификации» </vt:lpstr>
      <vt:lpstr>Типы практических задач </vt:lpstr>
      <vt:lpstr>Основные понятия</vt:lpstr>
      <vt:lpstr>Раскрытие специфики интеллектуальной компетентности у учащихся 9-х классов путем применения метода нейросетевого моделирования интеллектуальной компетентности для выявления предикторов концептуальных, категориальных и семантических способностей.</vt:lpstr>
      <vt:lpstr>Важнейшими организационными составляющими интеллектуальной компетентности являются концептуальный, категориальный и семантический опыт личности. Соотношение этих трех составляющих является важным фактором, определяющим своеобразие индивидуальной интеллектуальной компетентности.</vt:lpstr>
      <vt:lpstr>Эмпирическая база исследования</vt:lpstr>
      <vt:lpstr>Презентация PowerPoint</vt:lpstr>
      <vt:lpstr>Корреляционная матрица нормализованных показателей интеллектуальной компетентности (ИК) и понятийных способностей в терминах концептуальных (КС), категориальных (КС) и семантических способностей разного типа (СИ, СП)</vt:lpstr>
      <vt:lpstr>Категоризованная диаграмма рассеяния с перекрытием</vt:lpstr>
      <vt:lpstr>Нейросетевые модели показателей продуктивности интеллектуальной деятельности (автоматизированный подбор с затуханием)</vt:lpstr>
      <vt:lpstr>Обучившиеся нейросетевые модели показателей продуктивности интеллектуальной деятельности</vt:lpstr>
      <vt:lpstr>Анализ чувствительности</vt:lpstr>
      <vt:lpstr>Общий вывод</vt:lpstr>
      <vt:lpstr>Вывод относительно гипотез исследования</vt:lpstr>
      <vt:lpstr>Заключение</vt:lpstr>
      <vt:lpstr>Научная активность</vt:lpstr>
      <vt:lpstr>Научная активность</vt:lpstr>
      <vt:lpstr>* Изучение разных элементов сенсорно-эмоционального опыта, активирующихся в процессе семантического описания неопределенных геометрических форм, которые будут по-разному связаны с категориальными и концептуальными способностями;  * Исследование связи успешности интеллектуальной деятельности по отношению к уровню сформированности дистальных и проксимальных семантических способностей.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Ананда</cp:lastModifiedBy>
  <cp:revision>254</cp:revision>
  <dcterms:created xsi:type="dcterms:W3CDTF">2014-07-06T13:17:13Z</dcterms:created>
  <dcterms:modified xsi:type="dcterms:W3CDTF">2021-03-04T08:46:15Z</dcterms:modified>
</cp:coreProperties>
</file>