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02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1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7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6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40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8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6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02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7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6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9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EF8969C-2390-453C-BD3F-2D24AD655963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6C9C1EF-5F23-4D29-9471-5196680E2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8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B45D7-78A4-4FD8-98DE-B5D8BAFBC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422400"/>
            <a:ext cx="9966960" cy="1565966"/>
          </a:xfrm>
        </p:spPr>
        <p:txBody>
          <a:bodyPr>
            <a:normAutofit/>
          </a:bodyPr>
          <a:lstStyle/>
          <a:p>
            <a:r>
              <a:rPr lang="ru-RU" sz="2400" dirty="0"/>
              <a:t>Комплексная реконструкция психологических характеристик исторической личности как метод исторической психологии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541780-64C2-47B7-BEC2-B0AB49012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4276035"/>
            <a:ext cx="8767860" cy="1388164"/>
          </a:xfrm>
        </p:spPr>
        <p:txBody>
          <a:bodyPr/>
          <a:lstStyle/>
          <a:p>
            <a:r>
              <a:rPr lang="ru-RU" dirty="0"/>
              <a:t>Е.Н. </a:t>
            </a:r>
            <a:r>
              <a:rPr lang="ru-RU" dirty="0" err="1"/>
              <a:t>Холондович</a:t>
            </a:r>
            <a:endParaRPr lang="ru-RU" dirty="0"/>
          </a:p>
          <a:p>
            <a:r>
              <a:rPr lang="ru-RU" dirty="0"/>
              <a:t>Кандидат психологических наук</a:t>
            </a:r>
          </a:p>
          <a:p>
            <a:r>
              <a:rPr lang="ru-RU" dirty="0"/>
              <a:t>Лаборатория истории психологии и исторической психологии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A0042A-2D8C-493F-BEBF-97ED74249142}"/>
              </a:ext>
            </a:extLst>
          </p:cNvPr>
          <p:cNvSpPr txBox="1"/>
          <p:nvPr/>
        </p:nvSpPr>
        <p:spPr>
          <a:xfrm>
            <a:off x="4307840" y="538480"/>
            <a:ext cx="418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Институт психологии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Российской Академии Наук</a:t>
            </a:r>
          </a:p>
        </p:txBody>
      </p:sp>
    </p:spTree>
    <p:extLst>
      <p:ext uri="{BB962C8B-B14F-4D97-AF65-F5344CB8AC3E}">
        <p14:creationId xmlns:p14="http://schemas.microsoft.com/office/powerpoint/2010/main" val="309764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068B5-8789-492F-8C8C-BF57CF6C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Научный метод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68CC04-99BA-4759-B36E-F9A7E1E9E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«Совокупность путей и принципов, требований и норм, правил и процедур, орудий и инструментов, обеспечивающих взаимодействие субъекта с познаваемым объектом с целью решения поставленной исследовательской задачи» (Ковальченко, 1987, с. 39)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7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FC7A3-3C6C-4AFD-BB6F-EFCA4EBA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43000" y="-650240"/>
            <a:ext cx="9875520" cy="81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61A03F-9234-4551-BFD4-FAB3AB258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49680"/>
            <a:ext cx="9872871" cy="4846320"/>
          </a:xfrm>
        </p:spPr>
        <p:txBody>
          <a:bodyPr>
            <a:normAutofit/>
          </a:bodyPr>
          <a:lstStyle/>
          <a:p>
            <a:r>
              <a:rPr lang="ru-RU" sz="2000" i="1" dirty="0"/>
              <a:t>Предмет исторической психологии</a:t>
            </a:r>
            <a:endParaRPr lang="ru-RU" sz="2000" dirty="0"/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Психологический мир человека, психологические характеристики как отдельного индивида, так и человеческих общностей в системе </a:t>
            </a:r>
            <a:r>
              <a:rPr lang="ru-RU" sz="2000" dirty="0" err="1">
                <a:solidFill>
                  <a:schemeClr val="tx1"/>
                </a:solidFill>
              </a:rPr>
              <a:t>макровременных</a:t>
            </a:r>
            <a:r>
              <a:rPr lang="ru-RU" sz="2000" dirty="0">
                <a:solidFill>
                  <a:schemeClr val="tx1"/>
                </a:solidFill>
              </a:rPr>
              <a:t> изменений, а также психологическая составляющая самого исторического процесса</a:t>
            </a:r>
          </a:p>
          <a:p>
            <a:r>
              <a:rPr lang="ru-RU" sz="2000" i="1" dirty="0"/>
              <a:t>Объект исторической психологии</a:t>
            </a:r>
            <a:endParaRPr lang="ru-RU" sz="2000" dirty="0"/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Индивидуальный или групповой субъект в социокультурном историческом пространстве</a:t>
            </a:r>
          </a:p>
          <a:p>
            <a:r>
              <a:rPr lang="ru-RU" sz="2000" i="1" dirty="0"/>
              <a:t>Особенности отрасли</a:t>
            </a:r>
            <a:endParaRPr lang="ru-RU" sz="2000" dirty="0"/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Междисциплинарный характер, комплексность, объект удален во времени, реконструкционный характер исследований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6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2255D-727E-4AE9-BB5C-78096313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Методы исследования психологической реальности в историческом контексте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E88CC2-6B3B-4399-BDFA-79A2E586E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chemeClr val="tx1"/>
                </a:solidFill>
              </a:rPr>
              <a:t>Общенаучные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метод абстрагирования, метод идеализации, методы восхождения от абстрактного к конкретному, анализа и синтеза, дедукции и индукции, измерения и наблюдения</a:t>
            </a:r>
          </a:p>
          <a:p>
            <a:r>
              <a:rPr lang="ru-RU" sz="2000" b="1" i="1" dirty="0">
                <a:solidFill>
                  <a:schemeClr val="tx1"/>
                </a:solidFill>
              </a:rPr>
              <a:t>Специально-научные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организационные методы, эмпирические, приемы обработки полученных данных, интерпретационные методы</a:t>
            </a:r>
          </a:p>
          <a:p>
            <a:r>
              <a:rPr lang="ru-RU" sz="2000" b="1" i="1" dirty="0">
                <a:solidFill>
                  <a:schemeClr val="tx1"/>
                </a:solidFill>
              </a:rPr>
              <a:t>Конкретно-предметные</a:t>
            </a:r>
            <a:r>
              <a:rPr lang="ru-RU" sz="2000" dirty="0">
                <a:solidFill>
                  <a:schemeClr val="tx1"/>
                </a:solidFill>
              </a:rPr>
              <a:t> – исторический, логический, метод системного анализа, историко-генетический, историко-сравнительный, историко-типологический, сравнительно-типологический, метод регрессивного анализа, метод моделирования, биографический метод, </a:t>
            </a:r>
            <a:r>
              <a:rPr lang="ru-RU" sz="2000" dirty="0" err="1">
                <a:solidFill>
                  <a:schemeClr val="tx1"/>
                </a:solidFill>
              </a:rPr>
              <a:t>праксиметрический</a:t>
            </a:r>
            <a:r>
              <a:rPr lang="ru-RU" sz="2000" dirty="0">
                <a:solidFill>
                  <a:schemeClr val="tx1"/>
                </a:solidFill>
              </a:rPr>
              <a:t> метод, методы применяемые к анализу семантики – контент-анализ, дискурсивный анализ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17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785FB-6DCC-4F24-B4FB-D11B5370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Процедура психолого-исторической реконструкции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D67C21-37A9-420D-813E-479B9D39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Совокупность определенных операций, алгоритм, последовательное использование различных методов изучения исторической реальности, будь то психологическое знание прошлого, сознание индивидуального или коллективного субъектов, психологические аспекты исторического развития и др. (В.А. Кольцова)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149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97674E91-4450-436E-8EF5-6237C157120B}"/>
              </a:ext>
            </a:extLst>
          </p:cNvPr>
          <p:cNvSpPr/>
          <p:nvPr/>
        </p:nvSpPr>
        <p:spPr>
          <a:xfrm>
            <a:off x="119379" y="331216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2A2D2C01-870A-430F-B609-F6A6D144AA54}"/>
              </a:ext>
            </a:extLst>
          </p:cNvPr>
          <p:cNvSpPr/>
          <p:nvPr/>
        </p:nvSpPr>
        <p:spPr>
          <a:xfrm>
            <a:off x="3439160" y="323088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CA8E8748-161B-4F8B-9063-81F686986531}"/>
              </a:ext>
            </a:extLst>
          </p:cNvPr>
          <p:cNvSpPr/>
          <p:nvPr/>
        </p:nvSpPr>
        <p:spPr>
          <a:xfrm>
            <a:off x="6720840" y="323088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7AED647D-D6A8-4719-A999-7D517077AECC}"/>
              </a:ext>
            </a:extLst>
          </p:cNvPr>
          <p:cNvSpPr/>
          <p:nvPr/>
        </p:nvSpPr>
        <p:spPr>
          <a:xfrm>
            <a:off x="10068560" y="323088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1066BD21-7E84-4240-BF43-EF243DBB2625}"/>
              </a:ext>
            </a:extLst>
          </p:cNvPr>
          <p:cNvSpPr/>
          <p:nvPr/>
        </p:nvSpPr>
        <p:spPr>
          <a:xfrm>
            <a:off x="157480" y="536448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219E9692-3431-4E2D-8800-728DAE0CD256}"/>
              </a:ext>
            </a:extLst>
          </p:cNvPr>
          <p:cNvSpPr/>
          <p:nvPr/>
        </p:nvSpPr>
        <p:spPr>
          <a:xfrm>
            <a:off x="3439160" y="535940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8D9249C4-F43C-4569-A8EC-2768A316F795}"/>
              </a:ext>
            </a:extLst>
          </p:cNvPr>
          <p:cNvSpPr/>
          <p:nvPr/>
        </p:nvSpPr>
        <p:spPr>
          <a:xfrm>
            <a:off x="6720840" y="535940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66E1EC24-581B-4B8F-8817-F43AA4DC981E}"/>
              </a:ext>
            </a:extLst>
          </p:cNvPr>
          <p:cNvSpPr/>
          <p:nvPr/>
        </p:nvSpPr>
        <p:spPr>
          <a:xfrm>
            <a:off x="9993774" y="121920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C27DF436-B401-45D2-9FE7-7F8B24CD57AA}"/>
              </a:ext>
            </a:extLst>
          </p:cNvPr>
          <p:cNvSpPr/>
          <p:nvPr/>
        </p:nvSpPr>
        <p:spPr>
          <a:xfrm>
            <a:off x="6720840" y="121920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E55DC5D-88E0-472E-9586-BBD6778FD5DC}"/>
              </a:ext>
            </a:extLst>
          </p:cNvPr>
          <p:cNvSpPr/>
          <p:nvPr/>
        </p:nvSpPr>
        <p:spPr>
          <a:xfrm>
            <a:off x="3439160" y="1219200"/>
            <a:ext cx="15748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CA6C7-0F60-44A2-806F-23D5978D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43000" y="-1615440"/>
            <a:ext cx="9875520" cy="518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115BFD-A0BC-449A-A6F5-054EFD491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375920"/>
            <a:ext cx="11582400" cy="6146800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45FF918-5FB5-4D2F-B874-BA9AF933FE21}"/>
              </a:ext>
            </a:extLst>
          </p:cNvPr>
          <p:cNvSpPr/>
          <p:nvPr/>
        </p:nvSpPr>
        <p:spPr>
          <a:xfrm>
            <a:off x="1798319" y="81279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Изучение проблемной области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79D1461-649D-4D7A-B9F3-9BD3276DBB63}"/>
              </a:ext>
            </a:extLst>
          </p:cNvPr>
          <p:cNvSpPr/>
          <p:nvPr/>
        </p:nvSpPr>
        <p:spPr>
          <a:xfrm>
            <a:off x="5079999" y="81279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Постановка задачи в обобщенном виде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1340540-4F7D-4A3B-995B-F3CF38558FA7}"/>
              </a:ext>
            </a:extLst>
          </p:cNvPr>
          <p:cNvSpPr/>
          <p:nvPr/>
        </p:nvSpPr>
        <p:spPr>
          <a:xfrm>
            <a:off x="8361679" y="81279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Работа с источниковой базой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B934067-A51B-4EF7-B229-0B92F9D89722}"/>
              </a:ext>
            </a:extLst>
          </p:cNvPr>
          <p:cNvSpPr/>
          <p:nvPr/>
        </p:nvSpPr>
        <p:spPr>
          <a:xfrm>
            <a:off x="1798319" y="282955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Анализ текстов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E5C2885-2CF8-485E-A7C0-914A328A8822}"/>
              </a:ext>
            </a:extLst>
          </p:cNvPr>
          <p:cNvSpPr/>
          <p:nvPr/>
        </p:nvSpPr>
        <p:spPr>
          <a:xfrm>
            <a:off x="1798319" y="495807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Выдвижение гипотез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5691220-E148-4082-B052-29E4F164D4BD}"/>
              </a:ext>
            </a:extLst>
          </p:cNvPr>
          <p:cNvSpPr/>
          <p:nvPr/>
        </p:nvSpPr>
        <p:spPr>
          <a:xfrm>
            <a:off x="5079999" y="282955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Изучение данных смежных наук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8FC93FB-C5F7-4429-BBE8-4FF3E43957AB}"/>
              </a:ext>
            </a:extLst>
          </p:cNvPr>
          <p:cNvSpPr/>
          <p:nvPr/>
        </p:nvSpPr>
        <p:spPr>
          <a:xfrm>
            <a:off x="5079999" y="495299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Создание теоретической модели 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AE322A6B-5D84-4E38-984F-E0ADA1166B01}"/>
              </a:ext>
            </a:extLst>
          </p:cNvPr>
          <p:cNvSpPr/>
          <p:nvPr/>
        </p:nvSpPr>
        <p:spPr>
          <a:xfrm>
            <a:off x="8361679" y="282955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Выдвижение исходных теоретических положений 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09100FA-08CD-4E8A-B8A4-CDF5D40A644D}"/>
              </a:ext>
            </a:extLst>
          </p:cNvPr>
          <p:cNvSpPr/>
          <p:nvPr/>
        </p:nvSpPr>
        <p:spPr>
          <a:xfrm>
            <a:off x="8361679" y="4958079"/>
            <a:ext cx="1781561" cy="1197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Обработка и </a:t>
            </a:r>
            <a:r>
              <a:rPr lang="ru-RU" sz="1700" dirty="0"/>
              <a:t>интерпретация</a:t>
            </a:r>
            <a:r>
              <a:rPr lang="ru-RU" dirty="0"/>
              <a:t> полученных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8270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C7A79-9910-49BA-AA45-BBD8A742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1198880"/>
            <a:ext cx="9875520" cy="4368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F2B228-2DE0-433C-B6A3-15E4CAB31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52880"/>
            <a:ext cx="9872871" cy="4643120"/>
          </a:xfrm>
        </p:spPr>
        <p:txBody>
          <a:bodyPr/>
          <a:lstStyle/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Моделирование абстрактно-теоретического объекта познания основано на принципах и методах восхождения от абстрактного к конкретному. Модель может быть построена на основе эмпирического анализа явления и отражать переход от эмпирического знания к теоретическому, а может быть результатом теоретического анализа конкретно-научных представлений об объекте исследования: отражать его основные черты, закономерности и особенности функционирования и развития и тем самым служить основой для построения формально-количественных представлений об объекте: получить репрезентативные данные об объекте исследования и выбрать адекватные математические средства их обработки. </a:t>
            </a: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Цель такого типа исследования - выявить новую информацию об изучаемой реальности.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918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9237D-6781-437B-B0A9-6D84DF387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250440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Комплексная реконструкция психологических характеристик исторической личности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0AC532-ED67-44BC-BCBB-1B23CBE1D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168" y="3606800"/>
            <a:ext cx="9313682" cy="17729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dirty="0"/>
              <a:t>Теоретическая модель исследования, разработанная на основе структурно-динамической модели человека Б.Г. Ананьева</a:t>
            </a:r>
          </a:p>
        </p:txBody>
      </p:sp>
    </p:spTree>
    <p:extLst>
      <p:ext uri="{BB962C8B-B14F-4D97-AF65-F5344CB8AC3E}">
        <p14:creationId xmlns:p14="http://schemas.microsoft.com/office/powerpoint/2010/main" val="27923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201F8-7192-4D72-8B2A-F1DE21C6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Структурные единицы анализа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80112-3C06-4DED-AF41-38F5D543F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Индивид</a:t>
            </a:r>
            <a:r>
              <a:rPr lang="ru-RU" sz="2000" dirty="0">
                <a:solidFill>
                  <a:schemeClr val="tx1"/>
                </a:solidFill>
              </a:rPr>
              <a:t>, биологическое существо, в процессе онтогенетического развития которого происходит созревание психофизиологических функций. В следствие особенностей психолого-исторического исследования возможно выявить в изучаемых источниках данные о конституциональных особенностях личности, а также описание ее физического здоровья и сделать заключение о психическом и психологическом здоровье личности. </a:t>
            </a:r>
          </a:p>
          <a:p>
            <a:pPr marL="45720" indent="0">
              <a:buNone/>
            </a:pPr>
            <a:endParaRPr lang="ru-RU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908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5DD83-6833-4116-B40C-DDFB4055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43000" y="-538480"/>
            <a:ext cx="9875520" cy="1625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037875-047C-40AF-B51A-DBD20097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365760"/>
            <a:ext cx="10952480" cy="618744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u="sng" dirty="0">
                <a:solidFill>
                  <a:schemeClr val="tx1"/>
                </a:solidFill>
              </a:rPr>
              <a:t>Личность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chemeClr val="tx1"/>
                </a:solidFill>
              </a:rPr>
              <a:t>целостный человек в единстве его индивидных свойств, психологических особенностей и социальных функций. К первичному классу личностных свойств относятся статус личности в обществе, выполняемые ею функции, формирующиеся в процессе жизнедеятельности цели и ценностные ориентации.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Первичный класс личностных свойств – статус личности в обществе, психологические особенности, социальные функции, цели и жизненные ориентации.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Вторичный класс личностных свойств – мотивация, проявляющаяся в поведении.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Объединение первичных и вторичных личностных свойств – характер и направленность личности: внутренние свойства личности – отношения к другим людям (коммуникативные свойства личности);отношение к жизни, ее обстоятельствам, через деятельность (интеллектуальные, волевые, эмоционально-волевые свойства личности); самосознание, связано с деятельностью, целями, ценностными ориентациям, установками личности на каждом этапе ее жизнедеятельности (рефлексивное свойство личности).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Развития личности происходит через коммуникации, конфликты, кризисы, осуществление/неосуществление жизненного плана, успех/неуспех и др.  в процессе целостной жизнедеятельности. </a:t>
            </a:r>
          </a:p>
          <a:p>
            <a:pPr marL="45720" indent="0">
              <a:buNone/>
            </a:pPr>
            <a:r>
              <a:rPr lang="ru-RU" u="sng" dirty="0">
                <a:solidFill>
                  <a:schemeClr val="tx1"/>
                </a:solidFill>
              </a:rPr>
              <a:t>Мотивационные механизмы человеческого функционирования</a:t>
            </a:r>
            <a:r>
              <a:rPr lang="ru-RU" dirty="0">
                <a:solidFill>
                  <a:schemeClr val="tx1"/>
                </a:solidFill>
              </a:rPr>
              <a:t> проявляются через нравственные, эстетические чувства, идеалы, вкусы человека. </a:t>
            </a:r>
            <a:r>
              <a:rPr lang="ru-RU" u="sng" dirty="0">
                <a:solidFill>
                  <a:schemeClr val="tx1"/>
                </a:solidFill>
              </a:rPr>
              <a:t>Эмоционально-волевые механизмы</a:t>
            </a:r>
            <a:r>
              <a:rPr lang="ru-RU" dirty="0">
                <a:solidFill>
                  <a:schemeClr val="tx1"/>
                </a:solidFill>
              </a:rPr>
              <a:t> – общественное поведение, моральные и нравственные нормы, отношения и поступки. </a:t>
            </a:r>
            <a:r>
              <a:rPr lang="ru-RU" u="sng" dirty="0">
                <a:solidFill>
                  <a:schemeClr val="tx1"/>
                </a:solidFill>
              </a:rPr>
              <a:t>Интеллектуальные </a:t>
            </a:r>
            <a:r>
              <a:rPr lang="ru-RU" dirty="0">
                <a:solidFill>
                  <a:schemeClr val="tx1"/>
                </a:solidFill>
              </a:rPr>
              <a:t>формируются и проявляются в процессе деятельности субъекта и объективируются в продуктах этой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744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6BD58-FB48-4C48-B947-4698A6759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833120"/>
            <a:ext cx="9875520" cy="2438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58220-B17D-489D-8EB9-5F19FD743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30400"/>
            <a:ext cx="9872871" cy="4165600"/>
          </a:xfrm>
        </p:spPr>
        <p:txBody>
          <a:bodyPr/>
          <a:lstStyle/>
          <a:p>
            <a:pPr marL="4572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Субъект деятельности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(познавательной, учебной, трудовой) – знания, умения, навыки – высшее проявление способности и талант – реализуется в творческой деятельности. Определяется совокупностью всех деятельностей, их продуктивностью и той активностью, которая характеризует человека в процессе жизнедеятельности (появления прослеживаются через подготовку, старт, кульминацию, финиш). </a:t>
            </a:r>
          </a:p>
          <a:p>
            <a:pPr marL="4572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Индивидуальност</a:t>
            </a:r>
            <a:r>
              <a:rPr lang="ru-RU" sz="2000" b="1" dirty="0">
                <a:solidFill>
                  <a:schemeClr val="tx1"/>
                </a:solidFill>
              </a:rPr>
              <a:t>ь </a:t>
            </a:r>
            <a:r>
              <a:rPr lang="ru-RU" sz="2000" dirty="0">
                <a:solidFill>
                  <a:schemeClr val="tx1"/>
                </a:solidFill>
              </a:rPr>
              <a:t>– интеграция всех психологических свойств человека – неповторимость отдельного человека  во всех его свойствах и отношениях. 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74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5F574-5264-4FD0-B6B4-E664A466A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7944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Методолого</a:t>
            </a:r>
            <a:r>
              <a:rPr lang="ru-RU" b="1" dirty="0"/>
              <a:t>-теоретические основания исследования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EF28F-1787-4EA7-A98F-9CF7D461A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9360"/>
            <a:ext cx="9872871" cy="3596640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807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62B6B-C5BA-48CA-BF42-E8361D67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280" y="-1717040"/>
            <a:ext cx="9875520" cy="1356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8DD375-2F30-4136-BF69-F28C534EF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400" y="1409700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ru-RU" sz="2000" b="1" u="sng" dirty="0">
                <a:solidFill>
                  <a:schemeClr val="tx1"/>
                </a:solidFill>
              </a:rPr>
              <a:t>Этапы индивидуально-психологического развития человека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i="1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онтогенетическая эволюция психофизиологических функций; становление деятельности и история субъекта деятельности; на протяжении всего жизненного пути как субъекта жизни. Историческая личность рассматривается как субъект деятельности, которому присущи все критерии субъектности: наличие в жизни человека противоречий и умение их преодолевать (что является залогом развития человека как субъекта); использование своих психических, личностных, профессиональных, жизненных возможностей в качестве средств для осуществления своей жизнедеятельности (когнитивные, личностные, профессиональные ресурсы); </a:t>
            </a:r>
            <a:r>
              <a:rPr lang="ru-RU" sz="2000" dirty="0" err="1">
                <a:solidFill>
                  <a:schemeClr val="tx1"/>
                </a:solidFill>
              </a:rPr>
              <a:t>рефлексивность</a:t>
            </a:r>
            <a:r>
              <a:rPr lang="ru-RU" sz="2000" dirty="0">
                <a:solidFill>
                  <a:schemeClr val="tx1"/>
                </a:solidFill>
              </a:rPr>
              <a:t>, постоянное усложнение в направлении проживания жизни – самосовершенствование и самовоспитание; реальная самореализация в жизни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312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3E125-CC51-4D10-9E5E-6BD9CA5A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039" y="-1564640"/>
            <a:ext cx="9994979" cy="17248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A7FDEB-2652-48FD-8873-8275F52C7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00899"/>
            <a:ext cx="9872871" cy="4795101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Уровни рассмотрение исторической личности в системе детерминант: </a:t>
            </a:r>
          </a:p>
          <a:p>
            <a:pPr marL="45720" indent="0">
              <a:buNone/>
            </a:pPr>
            <a:endParaRPr lang="ru-RU" sz="2000" u="sng" dirty="0">
              <a:solidFill>
                <a:schemeClr val="tx1"/>
              </a:solidFill>
            </a:endParaRPr>
          </a:p>
          <a:p>
            <a:r>
              <a:rPr lang="ru-RU" sz="2000" b="1" u="sng" dirty="0">
                <a:solidFill>
                  <a:schemeClr val="tx1"/>
                </a:solidFill>
              </a:rPr>
              <a:t>Макроуровень</a:t>
            </a:r>
            <a:r>
              <a:rPr lang="ru-RU" sz="2000" dirty="0">
                <a:solidFill>
                  <a:schemeClr val="tx1"/>
                </a:solidFill>
              </a:rPr>
              <a:t> – историческое время (культурные, политические, социальные влияния).</a:t>
            </a:r>
          </a:p>
          <a:p>
            <a:r>
              <a:rPr lang="ru-RU" sz="2000" b="1" u="sng" dirty="0" err="1">
                <a:solidFill>
                  <a:schemeClr val="tx1"/>
                </a:solidFill>
              </a:rPr>
              <a:t>Мезоуровень</a:t>
            </a:r>
            <a:r>
              <a:rPr lang="ru-RU" sz="2000" u="sng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различные социальные группы,  в которые включен человек в процессе своей жизнедеятельности. </a:t>
            </a:r>
          </a:p>
          <a:p>
            <a:r>
              <a:rPr lang="ru-RU" sz="2000" b="1" u="sng" dirty="0">
                <a:solidFill>
                  <a:schemeClr val="tx1"/>
                </a:solidFill>
              </a:rPr>
              <a:t>Микроуровень</a:t>
            </a:r>
            <a:r>
              <a:rPr lang="ru-RU" sz="2000" dirty="0">
                <a:solidFill>
                  <a:schemeClr val="tx1"/>
                </a:solidFill>
              </a:rPr>
              <a:t> – объективные условия жизни и система отношений, в которых формируется и развивается разные структурные компоненты человека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180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53532-C815-4120-BA9F-FFB3EE2C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-1747520"/>
            <a:ext cx="9875520" cy="1356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045F6-98BF-47B1-8EFF-569297F26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807720"/>
            <a:ext cx="9872871" cy="55016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Показатели проявлений личности в процессе жизнедеятельности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1 группа показателей: </a:t>
            </a:r>
            <a:r>
              <a:rPr lang="ru-RU" sz="2000" dirty="0">
                <a:solidFill>
                  <a:schemeClr val="tx1"/>
                </a:solidFill>
              </a:rPr>
              <a:t>объективные условия жизни (микроуровень), события окружающей жизни (макроуровень), поведение конкретного человека (</a:t>
            </a:r>
            <a:r>
              <a:rPr lang="ru-RU" sz="2000" dirty="0" err="1">
                <a:solidFill>
                  <a:schemeClr val="tx1"/>
                </a:solidFill>
              </a:rPr>
              <a:t>мезоуровень</a:t>
            </a:r>
            <a:r>
              <a:rPr lang="ru-RU" sz="2000" dirty="0">
                <a:solidFill>
                  <a:schemeClr val="tx1"/>
                </a:solidFill>
              </a:rPr>
              <a:t>) – мотивы его поступков, через анализ отношений человека с другими людьми и окружающим миром, отношение к собственной личности и к себе как субъекту деятельности и жизни в целом.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2 группа показателей: </a:t>
            </a:r>
            <a:r>
              <a:rPr lang="ru-RU" sz="2000" dirty="0">
                <a:solidFill>
                  <a:schemeClr val="tx1"/>
                </a:solidFill>
              </a:rPr>
              <a:t>история переживаний, поступков, становление и динамика ценностных ориентаций и идеалов – эволюция внутреннего мира человека.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3 группа показателей: </a:t>
            </a:r>
            <a:r>
              <a:rPr lang="ru-RU" sz="2000" dirty="0">
                <a:solidFill>
                  <a:schemeClr val="tx1"/>
                </a:solidFill>
              </a:rPr>
              <a:t>история творчества, которая объективируется в продуктах деятельности. Имеет подготовительную фазу: предшествующее воспитание, обучение, образование. Общий уровень объективации сознания – первое проявление таланта, пик творчества, подъем продуктивности, упадок продуктивности. Соотношение дат и событий жизненного пути: вход и выход в общественную деятельность и др.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4 группа показателей: </a:t>
            </a:r>
            <a:r>
              <a:rPr lang="ru-RU" sz="2000" dirty="0">
                <a:solidFill>
                  <a:schemeClr val="tx1"/>
                </a:solidFill>
              </a:rPr>
              <a:t>ценности и идеалы – по продуктам творческой деятельности и ее результаты, отношения других людей к творчеству исследуемой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920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0CF22-6A60-42F4-BBCA-AF860E415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762001"/>
            <a:ext cx="9875520" cy="144387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28902C-FF33-495F-AE6A-A86D3CF89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32" y="2300139"/>
            <a:ext cx="9872871" cy="3088849"/>
          </a:xfrm>
        </p:spPr>
        <p:txBody>
          <a:bodyPr/>
          <a:lstStyle/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Предложенная теоретическая модель комплексной реконструкции психологических характеристик исторической личности позволит изучать человека как целостное явление, на всех этапах его развития, во всем многообразии его проявлений, раскрыть все особенности его существования, а не отдельные психологические особенности (гениальность, особенности субъекта деятельности, социальные аспекты, влияющие на его формирование, отдельные психические функции и т.п.)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540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3A53B-5BBB-43D7-8796-7FE08FA9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335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Список использованной литературы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614883-76B8-4F4A-A9AC-0C860BE3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711200"/>
            <a:ext cx="11551920" cy="5882640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Ананьев Б.Г.</a:t>
            </a:r>
            <a:r>
              <a:rPr lang="ru-RU" dirty="0">
                <a:solidFill>
                  <a:schemeClr val="tx1"/>
                </a:solidFill>
              </a:rPr>
              <a:t> О проблемах современного </a:t>
            </a:r>
            <a:r>
              <a:rPr lang="ru-RU" dirty="0" err="1">
                <a:solidFill>
                  <a:schemeClr val="tx1"/>
                </a:solidFill>
              </a:rPr>
              <a:t>человекознания</a:t>
            </a:r>
            <a:r>
              <a:rPr lang="ru-RU" dirty="0">
                <a:solidFill>
                  <a:schemeClr val="tx1"/>
                </a:solidFill>
              </a:rPr>
              <a:t>. М.: Наука, 1977. </a:t>
            </a:r>
          </a:p>
          <a:p>
            <a:r>
              <a:rPr lang="ru-RU" i="1" dirty="0">
                <a:solidFill>
                  <a:schemeClr val="tx1"/>
                </a:solidFill>
              </a:rPr>
              <a:t>Ананьев Б.</a:t>
            </a:r>
            <a:r>
              <a:rPr lang="ru-RU" dirty="0">
                <a:solidFill>
                  <a:schemeClr val="tx1"/>
                </a:solidFill>
              </a:rPr>
              <a:t>Г. Человек как предмет познания. Л., 1968.</a:t>
            </a:r>
          </a:p>
          <a:p>
            <a:r>
              <a:rPr lang="ru-RU" i="1" dirty="0">
                <a:solidFill>
                  <a:schemeClr val="tx1"/>
                </a:solidFill>
              </a:rPr>
              <a:t>Боброва Е.</a:t>
            </a:r>
            <a:r>
              <a:rPr lang="ru-RU" dirty="0">
                <a:solidFill>
                  <a:schemeClr val="tx1"/>
                </a:solidFill>
              </a:rPr>
              <a:t>Ю. Развитие историко-психологического направления в отечественной и зарубежной психологии. </a:t>
            </a:r>
            <a:r>
              <a:rPr lang="ru-RU" dirty="0" err="1">
                <a:solidFill>
                  <a:schemeClr val="tx1"/>
                </a:solidFill>
              </a:rPr>
              <a:t>Дисс</a:t>
            </a:r>
            <a:r>
              <a:rPr lang="ru-RU" dirty="0">
                <a:solidFill>
                  <a:schemeClr val="tx1"/>
                </a:solidFill>
              </a:rPr>
              <a:t>… канд. психол. наук. М., 1994.</a:t>
            </a:r>
          </a:p>
          <a:p>
            <a:r>
              <a:rPr lang="ru-RU" i="1" dirty="0">
                <a:solidFill>
                  <a:schemeClr val="tx1"/>
                </a:solidFill>
              </a:rPr>
              <a:t>Бочаров А.В.</a:t>
            </a:r>
            <a:r>
              <a:rPr lang="ru-RU" dirty="0">
                <a:solidFill>
                  <a:schemeClr val="tx1"/>
                </a:solidFill>
              </a:rPr>
              <a:t> Основные методы исторического исследования: Учебное пособие. Томск: Томский государственный университет, 2006.</a:t>
            </a:r>
          </a:p>
          <a:p>
            <a:r>
              <a:rPr lang="ru-RU" i="1" dirty="0" err="1">
                <a:solidFill>
                  <a:schemeClr val="tx1"/>
                </a:solidFill>
              </a:rPr>
              <a:t>Головей</a:t>
            </a:r>
            <a:r>
              <a:rPr lang="ru-RU" i="1" dirty="0">
                <a:solidFill>
                  <a:schemeClr val="tx1"/>
                </a:solidFill>
              </a:rPr>
              <a:t> Л.</a:t>
            </a:r>
            <a:r>
              <a:rPr lang="ru-RU" dirty="0">
                <a:solidFill>
                  <a:schemeClr val="tx1"/>
                </a:solidFill>
              </a:rPr>
              <a:t>А., </a:t>
            </a:r>
            <a:r>
              <a:rPr lang="ru-RU" i="1" dirty="0">
                <a:solidFill>
                  <a:schemeClr val="tx1"/>
                </a:solidFill>
              </a:rPr>
              <a:t>Журавлев А.Л</a:t>
            </a:r>
            <a:r>
              <a:rPr lang="ru-RU" dirty="0">
                <a:solidFill>
                  <a:schemeClr val="tx1"/>
                </a:solidFill>
              </a:rPr>
              <a:t>. Комплексные исследования человека в научной школе Б.Г. Ананьева: разработка проблемы индивидуальности. Историческая преемственность в отечественной психологии / Отв. ред. А.Л. Журавлев, Е.В. Харитонова, Е.Н. </a:t>
            </a:r>
            <a:r>
              <a:rPr lang="ru-RU" dirty="0" err="1">
                <a:solidFill>
                  <a:schemeClr val="tx1"/>
                </a:solidFill>
              </a:rPr>
              <a:t>Холондович</a:t>
            </a:r>
            <a:r>
              <a:rPr lang="ru-RU" dirty="0">
                <a:solidFill>
                  <a:schemeClr val="tx1"/>
                </a:solidFill>
              </a:rPr>
              <a:t>. М.: Изд-во «Институт психологии РАН», 2019. С. 268–277.</a:t>
            </a:r>
          </a:p>
          <a:p>
            <a:r>
              <a:rPr lang="ru-RU" dirty="0">
                <a:solidFill>
                  <a:schemeClr val="tx1"/>
                </a:solidFill>
              </a:rPr>
              <a:t>Историческая психология: предмет, структура и методы: Учебное пособие / Под ред. А.А. Королева. М.: Изд-во </a:t>
            </a:r>
            <a:r>
              <a:rPr lang="ru-RU" dirty="0" err="1">
                <a:solidFill>
                  <a:schemeClr val="tx1"/>
                </a:solidFill>
              </a:rPr>
              <a:t>Моск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гуманит</a:t>
            </a:r>
            <a:r>
              <a:rPr lang="ru-RU" dirty="0">
                <a:solidFill>
                  <a:schemeClr val="tx1"/>
                </a:solidFill>
              </a:rPr>
              <a:t>. ун-та, 2004.</a:t>
            </a:r>
          </a:p>
          <a:p>
            <a:r>
              <a:rPr lang="ru-RU" i="1" dirty="0">
                <a:solidFill>
                  <a:schemeClr val="tx1"/>
                </a:solidFill>
              </a:rPr>
              <a:t>Ковальченко И.Д.</a:t>
            </a:r>
            <a:r>
              <a:rPr lang="ru-RU" dirty="0">
                <a:solidFill>
                  <a:schemeClr val="tx1"/>
                </a:solidFill>
              </a:rPr>
              <a:t> Методы исторического исследования. М.: Наука, 2003.</a:t>
            </a:r>
          </a:p>
          <a:p>
            <a:r>
              <a:rPr lang="ru-RU" i="1" dirty="0">
                <a:solidFill>
                  <a:schemeClr val="tx1"/>
                </a:solidFill>
              </a:rPr>
              <a:t>Кольцова В.А. </a:t>
            </a:r>
            <a:r>
              <a:rPr lang="ru-RU" dirty="0">
                <a:solidFill>
                  <a:schemeClr val="tx1"/>
                </a:solidFill>
              </a:rPr>
              <a:t>Особенности предметной области исторической психологии // Историческая психология: предмет, структура и методы: Учебное пособие / Под ред. А.А. Королева. М.: Изд-во </a:t>
            </a:r>
            <a:r>
              <a:rPr lang="ru-RU" dirty="0" err="1">
                <a:solidFill>
                  <a:schemeClr val="tx1"/>
                </a:solidFill>
              </a:rPr>
              <a:t>Моск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гуманит</a:t>
            </a:r>
            <a:r>
              <a:rPr lang="ru-RU" dirty="0">
                <a:solidFill>
                  <a:schemeClr val="tx1"/>
                </a:solidFill>
              </a:rPr>
              <a:t>. ун-та, 2004. С. 12−31.</a:t>
            </a:r>
          </a:p>
          <a:p>
            <a:r>
              <a:rPr lang="ru-RU" i="1" dirty="0">
                <a:solidFill>
                  <a:schemeClr val="tx1"/>
                </a:solidFill>
              </a:rPr>
              <a:t>Кольцова В.А.</a:t>
            </a:r>
            <a:r>
              <a:rPr lang="ru-RU" dirty="0">
                <a:solidFill>
                  <a:schemeClr val="tx1"/>
                </a:solidFill>
              </a:rPr>
              <a:t> История психологии: проблемы методологии. М.: Изд-во «Институт психологии РАН», 2008.</a:t>
            </a:r>
          </a:p>
          <a:p>
            <a:r>
              <a:rPr lang="ru-RU" i="1" dirty="0">
                <a:solidFill>
                  <a:schemeClr val="tx1"/>
                </a:solidFill>
              </a:rPr>
              <a:t>Кольцова В.А., </a:t>
            </a:r>
            <a:r>
              <a:rPr lang="ru-RU" i="1" dirty="0" err="1">
                <a:solidFill>
                  <a:schemeClr val="tx1"/>
                </a:solidFill>
              </a:rPr>
              <a:t>Холондович</a:t>
            </a:r>
            <a:r>
              <a:rPr lang="ru-RU" i="1" dirty="0">
                <a:solidFill>
                  <a:schemeClr val="tx1"/>
                </a:solidFill>
              </a:rPr>
              <a:t> Е.Н. </a:t>
            </a:r>
            <a:r>
              <a:rPr lang="ru-RU" dirty="0">
                <a:solidFill>
                  <a:schemeClr val="tx1"/>
                </a:solidFill>
              </a:rPr>
              <a:t>Воплощение духовности в жизни и творчестве Ф.М. Достоевского. М.: Изд-во «Институт психологии РАН», 2013.</a:t>
            </a:r>
          </a:p>
          <a:p>
            <a:r>
              <a:rPr lang="ru-RU" i="1" dirty="0">
                <a:solidFill>
                  <a:schemeClr val="tx1"/>
                </a:solidFill>
              </a:rPr>
              <a:t>Коржова Е. Ю.</a:t>
            </a:r>
            <a:r>
              <a:rPr lang="ru-RU" dirty="0">
                <a:solidFill>
                  <a:schemeClr val="tx1"/>
                </a:solidFill>
              </a:rPr>
              <a:t> Психология жизненных ориентаций человека. СПб.: Изд-во РХГА, 2006. 384 с</a:t>
            </a:r>
          </a:p>
          <a:p>
            <a:r>
              <a:rPr lang="ru-RU" i="1" dirty="0">
                <a:solidFill>
                  <a:schemeClr val="tx1"/>
                </a:solidFill>
              </a:rPr>
              <a:t>Коржова Е. Ю.</a:t>
            </a:r>
            <a:r>
              <a:rPr lang="ru-RU" dirty="0">
                <a:solidFill>
                  <a:schemeClr val="tx1"/>
                </a:solidFill>
              </a:rPr>
              <a:t> Творческий лик русских мыслителей. СПб.: Общество памяти </a:t>
            </a:r>
            <a:r>
              <a:rPr lang="ru-RU" dirty="0" err="1">
                <a:solidFill>
                  <a:schemeClr val="tx1"/>
                </a:solidFill>
              </a:rPr>
              <a:t>игумении</a:t>
            </a:r>
            <a:r>
              <a:rPr lang="ru-RU" dirty="0">
                <a:solidFill>
                  <a:schemeClr val="tx1"/>
                </a:solidFill>
              </a:rPr>
              <a:t> Таисии, 2009. 507 с.</a:t>
            </a:r>
          </a:p>
          <a:p>
            <a:r>
              <a:rPr lang="ru-RU" i="1" dirty="0">
                <a:solidFill>
                  <a:schemeClr val="tx1"/>
                </a:solidFill>
              </a:rPr>
              <a:t>Логинова Н.А. </a:t>
            </a:r>
            <a:r>
              <a:rPr lang="ru-RU" dirty="0">
                <a:solidFill>
                  <a:schemeClr val="tx1"/>
                </a:solidFill>
              </a:rPr>
              <a:t>Биографический метод в свете идей Б.Г. Ананьева // Вопросы психологии. 1986. № 5. С. 104-112.</a:t>
            </a:r>
          </a:p>
          <a:p>
            <a:r>
              <a:rPr lang="ru-RU" i="1" dirty="0">
                <a:solidFill>
                  <a:schemeClr val="tx1"/>
                </a:solidFill>
              </a:rPr>
              <a:t>Мироненко И.А.</a:t>
            </a:r>
            <a:r>
              <a:rPr lang="ru-RU" dirty="0">
                <a:solidFill>
                  <a:schemeClr val="tx1"/>
                </a:solidFill>
              </a:rPr>
              <a:t> Место и значение методологии Б.Г. Ананьева в контексте перспективных тенденций развития мировой психологической науки. Вестник Санкт-Петербургского университета. Серия 12. Выпуск 1. 2008. С. 26–36.</a:t>
            </a:r>
          </a:p>
          <a:p>
            <a:r>
              <a:rPr lang="ru-RU" i="1" dirty="0" err="1">
                <a:solidFill>
                  <a:schemeClr val="tx1"/>
                </a:solidFill>
              </a:rPr>
              <a:t>Холондович</a:t>
            </a:r>
            <a:r>
              <a:rPr lang="ru-RU" i="1" dirty="0">
                <a:solidFill>
                  <a:schemeClr val="tx1"/>
                </a:solidFill>
              </a:rPr>
              <a:t> Е.Н.</a:t>
            </a:r>
            <a:r>
              <a:rPr lang="ru-RU" dirty="0">
                <a:solidFill>
                  <a:schemeClr val="tx1"/>
                </a:solidFill>
              </a:rPr>
              <a:t> Проблема метода в исторической психологии. Историческая психология: прошлое, настоящее, будущее / Отв. ред. А.Л. Журавлев, Е.В. Харитонова, Е.Н. </a:t>
            </a:r>
            <a:r>
              <a:rPr lang="ru-RU" dirty="0" err="1">
                <a:solidFill>
                  <a:schemeClr val="tx1"/>
                </a:solidFill>
              </a:rPr>
              <a:t>Холондович</a:t>
            </a:r>
            <a:r>
              <a:rPr lang="ru-RU" dirty="0">
                <a:solidFill>
                  <a:schemeClr val="tx1"/>
                </a:solidFill>
              </a:rPr>
              <a:t>. М.: Изд-во «Институт психологии РАН», 2020. С. 72–87.</a:t>
            </a:r>
          </a:p>
          <a:p>
            <a:r>
              <a:rPr lang="ru-RU" i="1" dirty="0">
                <a:solidFill>
                  <a:schemeClr val="tx1"/>
                </a:solidFill>
              </a:rPr>
              <a:t>Филатова Н.В., Филатов Ф.Р. </a:t>
            </a:r>
            <a:r>
              <a:rPr lang="ru-RU" dirty="0">
                <a:solidFill>
                  <a:schemeClr val="tx1"/>
                </a:solidFill>
              </a:rPr>
              <a:t>О возможностях исторического психоанализа. Новое прошлое. </a:t>
            </a:r>
            <a:r>
              <a:rPr lang="en-US" dirty="0">
                <a:solidFill>
                  <a:schemeClr val="tx1"/>
                </a:solidFill>
              </a:rPr>
              <a:t>The new past</a:t>
            </a:r>
            <a:r>
              <a:rPr lang="ru-RU" dirty="0">
                <a:solidFill>
                  <a:schemeClr val="tx1"/>
                </a:solidFill>
              </a:rPr>
              <a:t>. № 4. 2007. С. 106–126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001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D0BE6-8D2A-4323-AC4B-6A52DA94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50820"/>
            <a:ext cx="9875520" cy="1356360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F5ECA5-F9B4-4750-8CD9-BBAFA0D22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923280"/>
            <a:ext cx="9872871" cy="172720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57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ABEF7-BDE9-4205-924E-4EDBEDDE7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Исследование исторической личности </a:t>
            </a:r>
            <a:br>
              <a:rPr lang="ru-RU" b="1" i="1" dirty="0"/>
            </a:br>
            <a:r>
              <a:rPr lang="ru-RU" b="1" i="1" dirty="0"/>
              <a:t>в зарубежной психологии </a:t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EBDA8C-C011-44CA-88B3-21DDA4EFC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87600"/>
            <a:ext cx="9872871" cy="370840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err="1">
                <a:solidFill>
                  <a:schemeClr val="tx1"/>
                </a:solidFill>
              </a:rPr>
              <a:t>Патобиографии</a:t>
            </a:r>
            <a:r>
              <a:rPr lang="ru-RU" dirty="0">
                <a:solidFill>
                  <a:schemeClr val="tx1"/>
                </a:solidFill>
              </a:rPr>
              <a:t> – П.  Мебиус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Психоанализ</a:t>
            </a:r>
            <a:r>
              <a:rPr lang="ru-RU" dirty="0">
                <a:solidFill>
                  <a:schemeClr val="tx1"/>
                </a:solidFill>
              </a:rPr>
              <a:t> – З. Фрейд, Э. Эриксон, Э. </a:t>
            </a:r>
            <a:r>
              <a:rPr lang="ru-RU" dirty="0" err="1">
                <a:solidFill>
                  <a:schemeClr val="tx1"/>
                </a:solidFill>
              </a:rPr>
              <a:t>Фром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Психоистория</a:t>
            </a:r>
            <a:r>
              <a:rPr lang="ru-RU" dirty="0">
                <a:solidFill>
                  <a:schemeClr val="tx1"/>
                </a:solidFill>
              </a:rPr>
              <a:t> ­­– П. </a:t>
            </a:r>
            <a:r>
              <a:rPr lang="ru-RU" dirty="0" err="1">
                <a:solidFill>
                  <a:schemeClr val="tx1"/>
                </a:solidFill>
              </a:rPr>
              <a:t>Левенберг</a:t>
            </a:r>
            <a:r>
              <a:rPr lang="ru-RU" dirty="0">
                <a:solidFill>
                  <a:schemeClr val="tx1"/>
                </a:solidFill>
              </a:rPr>
              <a:t>, С. </a:t>
            </a:r>
            <a:r>
              <a:rPr lang="ru-RU" dirty="0" err="1">
                <a:solidFill>
                  <a:schemeClr val="tx1"/>
                </a:solidFill>
              </a:rPr>
              <a:t>Рихебехер</a:t>
            </a:r>
            <a:r>
              <a:rPr lang="ru-RU" dirty="0">
                <a:solidFill>
                  <a:schemeClr val="tx1"/>
                </a:solidFill>
              </a:rPr>
              <a:t>. Х. </a:t>
            </a:r>
            <a:r>
              <a:rPr lang="ru-RU" dirty="0" err="1">
                <a:solidFill>
                  <a:schemeClr val="tx1"/>
                </a:solidFill>
              </a:rPr>
              <a:t>Диккс</a:t>
            </a:r>
            <a:r>
              <a:rPr lang="ru-RU" dirty="0">
                <a:solidFill>
                  <a:schemeClr val="tx1"/>
                </a:solidFill>
              </a:rPr>
              <a:t>, Б. Смит, Р. </a:t>
            </a:r>
            <a:r>
              <a:rPr lang="ru-RU" dirty="0" err="1">
                <a:solidFill>
                  <a:schemeClr val="tx1"/>
                </a:solidFill>
              </a:rPr>
              <a:t>Вайт</a:t>
            </a:r>
            <a:r>
              <a:rPr lang="ru-RU" dirty="0">
                <a:solidFill>
                  <a:schemeClr val="tx1"/>
                </a:solidFill>
              </a:rPr>
              <a:t>,                                Р. </a:t>
            </a:r>
            <a:r>
              <a:rPr lang="ru-RU" dirty="0" err="1">
                <a:solidFill>
                  <a:schemeClr val="tx1"/>
                </a:solidFill>
              </a:rPr>
              <a:t>Бинион</a:t>
            </a:r>
            <a:r>
              <a:rPr lang="ru-RU" dirty="0">
                <a:solidFill>
                  <a:schemeClr val="tx1"/>
                </a:solidFill>
              </a:rPr>
              <a:t>, Ч. </a:t>
            </a:r>
            <a:r>
              <a:rPr lang="ru-RU" dirty="0" err="1">
                <a:solidFill>
                  <a:schemeClr val="tx1"/>
                </a:solidFill>
              </a:rPr>
              <a:t>Кэрлтон</a:t>
            </a:r>
            <a:r>
              <a:rPr lang="ru-RU" dirty="0">
                <a:solidFill>
                  <a:schemeClr val="tx1"/>
                </a:solidFill>
              </a:rPr>
              <a:t>, М. </a:t>
            </a:r>
            <a:r>
              <a:rPr lang="ru-RU" dirty="0" err="1">
                <a:solidFill>
                  <a:schemeClr val="tx1"/>
                </a:solidFill>
              </a:rPr>
              <a:t>Рэджай</a:t>
            </a:r>
            <a:r>
              <a:rPr lang="ru-RU" dirty="0">
                <a:solidFill>
                  <a:schemeClr val="tx1"/>
                </a:solidFill>
              </a:rPr>
              <a:t>, Б. </a:t>
            </a:r>
            <a:r>
              <a:rPr lang="ru-RU" dirty="0" err="1">
                <a:solidFill>
                  <a:schemeClr val="tx1"/>
                </a:solidFill>
              </a:rPr>
              <a:t>Мэзлиш</a:t>
            </a:r>
            <a:r>
              <a:rPr lang="ru-RU" dirty="0">
                <a:solidFill>
                  <a:schemeClr val="tx1"/>
                </a:solidFill>
              </a:rPr>
              <a:t>, Б. </a:t>
            </a:r>
            <a:r>
              <a:rPr lang="ru-RU" dirty="0" err="1">
                <a:solidFill>
                  <a:schemeClr val="tx1"/>
                </a:solidFill>
              </a:rPr>
              <a:t>Салэрт</a:t>
            </a:r>
            <a:r>
              <a:rPr lang="ru-RU" dirty="0">
                <a:solidFill>
                  <a:schemeClr val="tx1"/>
                </a:solidFill>
              </a:rPr>
              <a:t> и др.  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Гуманистическая психология </a:t>
            </a:r>
            <a:r>
              <a:rPr lang="ru-RU" dirty="0">
                <a:solidFill>
                  <a:schemeClr val="tx1"/>
                </a:solidFill>
              </a:rPr>
              <a:t>– А. Маслоу, Г. </a:t>
            </a:r>
            <a:r>
              <a:rPr lang="ru-RU" dirty="0" err="1">
                <a:solidFill>
                  <a:schemeClr val="tx1"/>
                </a:solidFill>
              </a:rPr>
              <a:t>Олпорт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30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49CAB-1A7A-4FF8-B01D-6BBC52ED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</a:t>
            </a:r>
            <a:r>
              <a:rPr lang="ru-RU" sz="3100" dirty="0"/>
              <a:t>сновные концептуальные принципы при составлении </a:t>
            </a:r>
            <a:r>
              <a:rPr lang="ru-RU" sz="3100" dirty="0" err="1"/>
              <a:t>психобиографий</a:t>
            </a:r>
            <a:r>
              <a:rPr lang="ru-RU" sz="3100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53159-43E3-429D-B800-7CB23281F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3680"/>
            <a:ext cx="9872871" cy="506984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роли индивидуального бессознательного как основополагающего начала в природе человеческой психики и движущей силы исторических процессов </a:t>
            </a:r>
          </a:p>
          <a:p>
            <a:r>
              <a:rPr lang="ru-RU" dirty="0" err="1">
                <a:solidFill>
                  <a:schemeClr val="tx1"/>
                </a:solidFill>
              </a:rPr>
              <a:t>биологизация</a:t>
            </a:r>
            <a:r>
              <a:rPr lang="ru-RU" dirty="0">
                <a:solidFill>
                  <a:schemeClr val="tx1"/>
                </a:solidFill>
              </a:rPr>
              <a:t> социальных процессов: деятельность человека детерминируется его влечениями </a:t>
            </a:r>
          </a:p>
          <a:p>
            <a:r>
              <a:rPr lang="ru-RU" dirty="0">
                <a:solidFill>
                  <a:schemeClr val="tx1"/>
                </a:solidFill>
              </a:rPr>
              <a:t>идея актуализации детского опыта на основе клинических аналогий: опыт раннего детства оказывает ключевое влияние на формирование личности и на ее последующие взаимодействия с миром</a:t>
            </a:r>
          </a:p>
          <a:p>
            <a:r>
              <a:rPr lang="ru-RU" dirty="0">
                <a:solidFill>
                  <a:schemeClr val="tx1"/>
                </a:solidFill>
              </a:rPr>
              <a:t> использование опыта психотерапевтической практики с конкретными пациентами для объяснения психики исторической персоналии</a:t>
            </a:r>
          </a:p>
          <a:p>
            <a:r>
              <a:rPr lang="ru-RU" dirty="0">
                <a:solidFill>
                  <a:schemeClr val="tx1"/>
                </a:solidFill>
              </a:rPr>
              <a:t>Э. Эриксоном было выдвинуто положение о том, что в построении комплексных биографических исследований на ряду с клиническим анализом важную роль играет анализ влияния социальных и исторических факторов на формирование личности</a:t>
            </a:r>
          </a:p>
          <a:p>
            <a:r>
              <a:rPr lang="ru-RU" dirty="0">
                <a:solidFill>
                  <a:schemeClr val="tx1"/>
                </a:solidFill>
              </a:rPr>
              <a:t>А. Маслоу строит биографические исследования на основе модели </a:t>
            </a:r>
            <a:r>
              <a:rPr lang="ru-RU" dirty="0" err="1">
                <a:solidFill>
                  <a:schemeClr val="tx1"/>
                </a:solidFill>
              </a:rPr>
              <a:t>самоактуализирующихся</a:t>
            </a:r>
            <a:r>
              <a:rPr lang="ru-RU" dirty="0">
                <a:solidFill>
                  <a:schemeClr val="tx1"/>
                </a:solidFill>
              </a:rPr>
              <a:t> личностей и предлагает их типологию</a:t>
            </a:r>
          </a:p>
          <a:p>
            <a:r>
              <a:rPr lang="ru-RU" dirty="0">
                <a:solidFill>
                  <a:schemeClr val="tx1"/>
                </a:solidFill>
              </a:rPr>
              <a:t>Г. </a:t>
            </a:r>
            <a:r>
              <a:rPr lang="ru-RU" dirty="0" err="1">
                <a:solidFill>
                  <a:schemeClr val="tx1"/>
                </a:solidFill>
              </a:rPr>
              <a:t>Олпорт</a:t>
            </a:r>
            <a:r>
              <a:rPr lang="ru-RU" dirty="0">
                <a:solidFill>
                  <a:schemeClr val="tx1"/>
                </a:solidFill>
              </a:rPr>
              <a:t> большое значение отводит биографическому методу при изучении личности прошлого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90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23E3B-FAE8-458B-A464-66233F50E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209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Исследования исторической личности </a:t>
            </a:r>
            <a:br>
              <a:rPr lang="ru-RU" b="1" i="1" dirty="0"/>
            </a:br>
            <a:r>
              <a:rPr lang="ru-RU" b="1" i="1" dirty="0"/>
              <a:t>в отечественной психологии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48278-D498-4F2C-B734-3BA07E7D9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84960"/>
            <a:ext cx="9872871" cy="451104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Клинический подход к психобиографическим исследованиям </a:t>
            </a:r>
            <a:r>
              <a:rPr lang="ru-RU" dirty="0">
                <a:solidFill>
                  <a:schemeClr val="tx1"/>
                </a:solidFill>
              </a:rPr>
              <a:t>–  В. М. Бехтерев,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П.И. Ковалевский, В. Ф. Чиж, И. А. Сикорский.</a:t>
            </a:r>
          </a:p>
          <a:p>
            <a:pPr marL="45720" indent="0">
              <a:buNone/>
            </a:pPr>
            <a:r>
              <a:rPr lang="ru-RU" dirty="0"/>
              <a:t>Основные концептуальные принципы при составлении </a:t>
            </a:r>
            <a:r>
              <a:rPr lang="ru-RU" dirty="0" err="1"/>
              <a:t>психобиографий</a:t>
            </a:r>
            <a:r>
              <a:rPr lang="ru-RU" dirty="0"/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наследственность и ее роль в формировании личности </a:t>
            </a:r>
          </a:p>
          <a:p>
            <a:r>
              <a:rPr lang="ru-RU" dirty="0">
                <a:solidFill>
                  <a:schemeClr val="tx1"/>
                </a:solidFill>
              </a:rPr>
              <a:t>антропологические характеристики исследуемого лица</a:t>
            </a:r>
          </a:p>
          <a:p>
            <a:r>
              <a:rPr lang="ru-RU" dirty="0">
                <a:solidFill>
                  <a:schemeClr val="tx1"/>
                </a:solidFill>
              </a:rPr>
              <a:t>особенности жизненного пути личности</a:t>
            </a:r>
          </a:p>
          <a:p>
            <a:r>
              <a:rPr lang="ru-RU" dirty="0">
                <a:solidFill>
                  <a:schemeClr val="tx1"/>
                </a:solidFill>
              </a:rPr>
              <a:t>условия семейного воспитания, отношения с родителями </a:t>
            </a:r>
          </a:p>
          <a:p>
            <a:r>
              <a:rPr lang="ru-RU" dirty="0">
                <a:solidFill>
                  <a:schemeClr val="tx1"/>
                </a:solidFill>
              </a:rPr>
              <a:t>результативность деятельности личности, анализ ее продуктов </a:t>
            </a:r>
          </a:p>
          <a:p>
            <a:r>
              <a:rPr lang="ru-RU" dirty="0">
                <a:solidFill>
                  <a:schemeClr val="tx1"/>
                </a:solidFill>
              </a:rPr>
              <a:t>особенности социальной среды, в которой происходило формирование индивида </a:t>
            </a:r>
          </a:p>
          <a:p>
            <a:r>
              <a:rPr lang="ru-RU" dirty="0">
                <a:solidFill>
                  <a:schemeClr val="tx1"/>
                </a:solidFill>
              </a:rPr>
              <a:t>состояние психического здоровья </a:t>
            </a:r>
          </a:p>
          <a:p>
            <a:r>
              <a:rPr lang="ru-RU" dirty="0">
                <a:solidFill>
                  <a:schemeClr val="tx1"/>
                </a:solidFill>
              </a:rPr>
              <a:t>характерологических свойств, нравственной сферы человека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85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CDC05-54C1-4B24-BCEC-88FF86C0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43000" y="-467360"/>
            <a:ext cx="9875520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A1A5E7-6072-4D00-A391-0261F1B6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87680"/>
            <a:ext cx="9872871" cy="5882640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В современной российской психологии психобиографические исследования исторических личностей проводятся редко. Его развитие осуществляется в основном на теоретическом уровне в плане обоснования подходов к исследованию жизненного пути личности (Б. Г. Ананьев, С. Л. Рубинштейн, Н. А. Логинова, А. А. </a:t>
            </a:r>
            <a:r>
              <a:rPr lang="ru-RU" sz="2000" dirty="0" err="1">
                <a:solidFill>
                  <a:schemeClr val="tx1"/>
                </a:solidFill>
              </a:rPr>
              <a:t>Кроник</a:t>
            </a:r>
            <a:r>
              <a:rPr lang="ru-RU" sz="2000" dirty="0">
                <a:solidFill>
                  <a:schemeClr val="tx1"/>
                </a:solidFill>
              </a:rPr>
              <a:t>), а также проводились исследование отдельных психических функция выдающихся личностей (Б.М. Теплов) </a:t>
            </a:r>
          </a:p>
          <a:p>
            <a:r>
              <a:rPr lang="ru-RU" sz="2000" dirty="0">
                <a:solidFill>
                  <a:schemeClr val="tx1"/>
                </a:solidFill>
              </a:rPr>
              <a:t>Е.Ю. Боброва – рассмотрение личности как части исторического процесса, в котором объективируется жизнедеятельность отдельного представителя эпохи, целого поколения, представителем которого он является и в чьей деятельности эта эпоха воплощена</a:t>
            </a:r>
          </a:p>
          <a:p>
            <a:r>
              <a:rPr lang="ru-RU" sz="2000" dirty="0">
                <a:solidFill>
                  <a:schemeClr val="tx1"/>
                </a:solidFill>
              </a:rPr>
              <a:t>Е.Ю. Коржова – исследование жизненного пути личности как субъекта деятельности  и жизни в целом на основе модели жизненных ориентаций и направленности личности</a:t>
            </a:r>
          </a:p>
          <a:p>
            <a:r>
              <a:rPr lang="ru-RU" sz="2000" dirty="0">
                <a:solidFill>
                  <a:schemeClr val="tx1"/>
                </a:solidFill>
              </a:rPr>
              <a:t>В.А. Кольцова, Е.Н. </a:t>
            </a:r>
            <a:r>
              <a:rPr lang="ru-RU" sz="2000" dirty="0" err="1">
                <a:solidFill>
                  <a:schemeClr val="tx1"/>
                </a:solidFill>
              </a:rPr>
              <a:t>Холондович</a:t>
            </a:r>
            <a:r>
              <a:rPr lang="ru-RU" sz="2000" dirty="0">
                <a:solidFill>
                  <a:schemeClr val="tx1"/>
                </a:solidFill>
              </a:rPr>
              <a:t> ­– исследование исторической личности с точки зрения ее гениальности (исследования психологических особенностей личности гениев русской словесности – Ф.М. Достоевского, Н.В. Гоголя)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9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77F7E-25C6-4EB5-A383-8B98250CE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987552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Цель исследования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F5EE4-529D-45A6-9E39-A1E7B7AFD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103120"/>
            <a:ext cx="9872871" cy="3992880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Разработка методологических и теоретических оснований комплексной реконструкции психологических характеристик исторической личности как метода исторической психологии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33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1CFD6-C406-4CD7-9E15-F0F7DEE5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Гипотеза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A37C1-0850-45E1-B3AE-2792D699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Историческая личность раскрывается на разных уровнях своего существования (индивид, собственно личность, субъект деятельности, индивидуальность), включена в систему детерминант как внутренних, так и внешних, является современником и участником социально-культурного контекста исторического времени, поэтому требует для своего изучения комплексного метода рассмотрения с учетом различных влияний на микро- , мезо- и макроуровнях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66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B5ECD-C839-4CBE-A491-E1CB88D4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0"/>
            <a:ext cx="987552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Новизна исследования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6FEF0-10A6-4414-A05F-3472FF63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В настоящее время не существует метода в исторической психологии, позволяющего изучить историческую личность (выдающегося деятеля в историческом контексте) как целостное явление в процессе ее жизнедеятельности, что является проблемой. В свою очередь комплексное и целостное рассмотрение внутреннего мира человека насущная потребность психологической науки в целом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6456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202</TotalTime>
  <Words>2230</Words>
  <Application>Microsoft Office PowerPoint</Application>
  <PresentationFormat>Широкоэкранный</PresentationFormat>
  <Paragraphs>111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Corbel</vt:lpstr>
      <vt:lpstr>Базис</vt:lpstr>
      <vt:lpstr>Комплексная реконструкция психологических характеристик исторической личности как метод исторической психологии</vt:lpstr>
      <vt:lpstr>Методолого-теоретические основания исследования  </vt:lpstr>
      <vt:lpstr>Исследование исторической личности  в зарубежной психологии  </vt:lpstr>
      <vt:lpstr>Основные концептуальные принципы при составлении психобиографий:  </vt:lpstr>
      <vt:lpstr>Исследования исторической личности  в отечественной психологии </vt:lpstr>
      <vt:lpstr>Презентация PowerPoint</vt:lpstr>
      <vt:lpstr>Цель исследования </vt:lpstr>
      <vt:lpstr>Гипотеза </vt:lpstr>
      <vt:lpstr>Новизна исследования    </vt:lpstr>
      <vt:lpstr>Научный метод </vt:lpstr>
      <vt:lpstr>Презентация PowerPoint</vt:lpstr>
      <vt:lpstr>Методы исследования психологической реальности в историческом контексте </vt:lpstr>
      <vt:lpstr>Процедура психолого-исторической реконструкции  </vt:lpstr>
      <vt:lpstr>Презентация PowerPoint</vt:lpstr>
      <vt:lpstr>Презентация PowerPoint</vt:lpstr>
      <vt:lpstr>Комплексная реконструкция психологических характеристик исторической личности </vt:lpstr>
      <vt:lpstr>Структурные единицы анализа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Список использованной литературы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реконструкция психологических характеристик исторической личности как метод исторической психологии</dc:title>
  <dc:creator>Lenovo</dc:creator>
  <cp:lastModifiedBy>Lenovo</cp:lastModifiedBy>
  <cp:revision>43</cp:revision>
  <dcterms:created xsi:type="dcterms:W3CDTF">2021-03-03T12:06:11Z</dcterms:created>
  <dcterms:modified xsi:type="dcterms:W3CDTF">2021-03-09T09:17:04Z</dcterms:modified>
</cp:coreProperties>
</file>