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9" r:id="rId2"/>
    <p:sldId id="265" r:id="rId3"/>
    <p:sldId id="290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67" r:id="rId13"/>
    <p:sldId id="266" r:id="rId14"/>
    <p:sldId id="270" r:id="rId15"/>
    <p:sldId id="271" r:id="rId16"/>
    <p:sldId id="272" r:id="rId17"/>
    <p:sldId id="273" r:id="rId18"/>
    <p:sldId id="274" r:id="rId19"/>
    <p:sldId id="280" r:id="rId20"/>
    <p:sldId id="281" r:id="rId21"/>
    <p:sldId id="275" r:id="rId22"/>
    <p:sldId id="279" r:id="rId23"/>
    <p:sldId id="276" r:id="rId24"/>
    <p:sldId id="291" r:id="rId25"/>
    <p:sldId id="970" r:id="rId26"/>
    <p:sldId id="2207" r:id="rId27"/>
    <p:sldId id="2208" r:id="rId28"/>
    <p:sldId id="2202" r:id="rId29"/>
    <p:sldId id="2198" r:id="rId30"/>
    <p:sldId id="2189" r:id="rId31"/>
    <p:sldId id="2200" r:id="rId32"/>
    <p:sldId id="2206" r:id="rId33"/>
    <p:sldId id="2199" r:id="rId34"/>
    <p:sldId id="2146" r:id="rId35"/>
    <p:sldId id="2209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E15CBD9-E23B-4427-A226-DC1BBBA7C7C2}">
          <p14:sldIdLst>
            <p14:sldId id="259"/>
            <p14:sldId id="265"/>
            <p14:sldId id="290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67"/>
            <p14:sldId id="266"/>
            <p14:sldId id="270"/>
            <p14:sldId id="271"/>
            <p14:sldId id="272"/>
            <p14:sldId id="273"/>
            <p14:sldId id="274"/>
            <p14:sldId id="280"/>
            <p14:sldId id="281"/>
            <p14:sldId id="275"/>
            <p14:sldId id="279"/>
            <p14:sldId id="276"/>
            <p14:sldId id="291"/>
            <p14:sldId id="970"/>
            <p14:sldId id="2207"/>
            <p14:sldId id="2208"/>
            <p14:sldId id="2202"/>
            <p14:sldId id="2198"/>
            <p14:sldId id="2189"/>
            <p14:sldId id="2200"/>
            <p14:sldId id="2206"/>
            <p14:sldId id="2199"/>
            <p14:sldId id="2146"/>
            <p14:sldId id="2209"/>
          </p14:sldIdLst>
        </p14:section>
        <p14:section name="Раздел без заголовка" id="{EBB0E3D3-8345-4816-96F0-F948DE0CD5ED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8779"/>
    <a:srgbClr val="4A8779"/>
    <a:srgbClr val="D8EE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9" autoAdjust="0"/>
    <p:restoredTop sz="94660"/>
  </p:normalViewPr>
  <p:slideViewPr>
    <p:cSldViewPr snapToGrid="0" showGuides="1">
      <p:cViewPr varScale="1">
        <p:scale>
          <a:sx n="124" d="100"/>
          <a:sy n="124" d="100"/>
        </p:scale>
        <p:origin x="120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8031C2-E33C-4243-A0B8-CDBFE497B42A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4D6380-58F0-445B-B306-7D3EBBB6FD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787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fom.ru/Obraz-zhizni/14386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>
            <a:extLst>
              <a:ext uri="{FF2B5EF4-FFF2-40B4-BE49-F238E27FC236}">
                <a16:creationId xmlns:a16="http://schemas.microsoft.com/office/drawing/2014/main" id="{8C6BC256-16EE-484A-B0BA-4F3A1EF3E0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Заметки 2">
            <a:extLst>
              <a:ext uri="{FF2B5EF4-FFF2-40B4-BE49-F238E27FC236}">
                <a16:creationId xmlns:a16="http://schemas.microsoft.com/office/drawing/2014/main" id="{5579A626-51CB-45B5-B1E3-CF2F90BA68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/>
          </a:p>
        </p:txBody>
      </p:sp>
      <p:sp>
        <p:nvSpPr>
          <p:cNvPr id="41987" name="Номер слайда 3">
            <a:extLst>
              <a:ext uri="{FF2B5EF4-FFF2-40B4-BE49-F238E27FC236}">
                <a16:creationId xmlns:a16="http://schemas.microsoft.com/office/drawing/2014/main" id="{51599B44-27DB-4691-B8A5-D5DFCB949E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62CB203C-DA22-4F82-8592-1A1AE5281692}" type="slidenum">
              <a:rPr lang="ru-RU" altLang="ru-RU"/>
              <a:pPr/>
              <a:t>25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Образ слайда 1">
            <a:extLst>
              <a:ext uri="{FF2B5EF4-FFF2-40B4-BE49-F238E27FC236}">
                <a16:creationId xmlns:a16="http://schemas.microsoft.com/office/drawing/2014/main" id="{0E317C25-E859-45A9-AB24-53BE01D301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4" name="Заметки 2">
            <a:extLst>
              <a:ext uri="{FF2B5EF4-FFF2-40B4-BE49-F238E27FC236}">
                <a16:creationId xmlns:a16="http://schemas.microsoft.com/office/drawing/2014/main" id="{51060D6A-9F56-48D5-9A11-E3597317F8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/>
          </a:p>
        </p:txBody>
      </p:sp>
      <p:sp>
        <p:nvSpPr>
          <p:cNvPr id="44035" name="Номер слайда 3">
            <a:extLst>
              <a:ext uri="{FF2B5EF4-FFF2-40B4-BE49-F238E27FC236}">
                <a16:creationId xmlns:a16="http://schemas.microsoft.com/office/drawing/2014/main" id="{0DE5F897-12E0-4281-8A98-021EA0ECB4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FBC8334B-A608-4326-8B5A-6301B14998E1}" type="slidenum">
              <a:rPr lang="ru-RU" altLang="ru-RU"/>
              <a:pPr/>
              <a:t>26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Образ слайда 1">
            <a:extLst>
              <a:ext uri="{FF2B5EF4-FFF2-40B4-BE49-F238E27FC236}">
                <a16:creationId xmlns:a16="http://schemas.microsoft.com/office/drawing/2014/main" id="{6C2A854D-A058-4B9C-A70C-0DCC8A19EC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8113" y="766763"/>
            <a:ext cx="6813550" cy="38322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2" name="Заметки 2">
            <a:extLst>
              <a:ext uri="{FF2B5EF4-FFF2-40B4-BE49-F238E27FC236}">
                <a16:creationId xmlns:a16="http://schemas.microsoft.com/office/drawing/2014/main" id="{D5A29249-5C0A-4FED-986D-2DA1C62B20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/>
          </a:p>
        </p:txBody>
      </p:sp>
      <p:sp>
        <p:nvSpPr>
          <p:cNvPr id="46083" name="Номер слайда 3">
            <a:extLst>
              <a:ext uri="{FF2B5EF4-FFF2-40B4-BE49-F238E27FC236}">
                <a16:creationId xmlns:a16="http://schemas.microsoft.com/office/drawing/2014/main" id="{E49F9B2B-13D6-4ECF-98E5-F444AA31CB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81075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981075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981075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981075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981075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981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981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981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981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47A5666F-0304-41A9-BE0A-538581B6930A}" type="slidenum">
              <a:rPr lang="ru-RU" altLang="ru-RU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/>
              <a:t>28</a:t>
            </a:fld>
            <a:endParaRPr lang="ru-RU" altLang="ru-RU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Образ слайда 1">
            <a:extLst>
              <a:ext uri="{FF2B5EF4-FFF2-40B4-BE49-F238E27FC236}">
                <a16:creationId xmlns:a16="http://schemas.microsoft.com/office/drawing/2014/main" id="{7E0C2D6E-E5CD-421A-ABE5-B2B406089D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4" name="Заметки 2">
            <a:extLst>
              <a:ext uri="{FF2B5EF4-FFF2-40B4-BE49-F238E27FC236}">
                <a16:creationId xmlns:a16="http://schemas.microsoft.com/office/drawing/2014/main" id="{E3CF6071-6919-4A8F-8B84-DB065453DC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/>
          </a:p>
        </p:txBody>
      </p:sp>
      <p:sp>
        <p:nvSpPr>
          <p:cNvPr id="49155" name="Номер слайда 3">
            <a:extLst>
              <a:ext uri="{FF2B5EF4-FFF2-40B4-BE49-F238E27FC236}">
                <a16:creationId xmlns:a16="http://schemas.microsoft.com/office/drawing/2014/main" id="{2ADF50C3-BCE6-4233-8955-51C9C2EDC3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047B998A-5C8B-41EA-AD97-1E62C76E4649}" type="slidenum">
              <a:rPr lang="ru-RU" altLang="ru-RU"/>
              <a:pPr/>
              <a:t>30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Образ слайда 1">
            <a:extLst>
              <a:ext uri="{FF2B5EF4-FFF2-40B4-BE49-F238E27FC236}">
                <a16:creationId xmlns:a16="http://schemas.microsoft.com/office/drawing/2014/main" id="{7DAEC524-EAE5-4044-A1EE-7E9A781E46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2" name="Заметки 2">
            <a:extLst>
              <a:ext uri="{FF2B5EF4-FFF2-40B4-BE49-F238E27FC236}">
                <a16:creationId xmlns:a16="http://schemas.microsoft.com/office/drawing/2014/main" id="{40286A64-A530-4E3C-A823-86D69299DD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/>
          </a:p>
        </p:txBody>
      </p:sp>
      <p:sp>
        <p:nvSpPr>
          <p:cNvPr id="51203" name="Номер слайда 3">
            <a:extLst>
              <a:ext uri="{FF2B5EF4-FFF2-40B4-BE49-F238E27FC236}">
                <a16:creationId xmlns:a16="http://schemas.microsoft.com/office/drawing/2014/main" id="{4CC42292-A756-47D1-849B-BB8B420A83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13B355F0-D505-48D9-9989-FE8E319137A7}" type="slidenum">
              <a:rPr lang="ru-RU" altLang="ru-RU"/>
              <a:pPr/>
              <a:t>31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Образ слайда 1">
            <a:extLst>
              <a:ext uri="{FF2B5EF4-FFF2-40B4-BE49-F238E27FC236}">
                <a16:creationId xmlns:a16="http://schemas.microsoft.com/office/drawing/2014/main" id="{BBA323D4-2629-42FE-8733-66208DEF8F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4" name="Заметки 2">
            <a:extLst>
              <a:ext uri="{FF2B5EF4-FFF2-40B4-BE49-F238E27FC236}">
                <a16:creationId xmlns:a16="http://schemas.microsoft.com/office/drawing/2014/main" id="{A784F500-8BC3-4D01-8FB2-6D7C6D701B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/>
          </a:p>
        </p:txBody>
      </p:sp>
      <p:sp>
        <p:nvSpPr>
          <p:cNvPr id="54275" name="Номер слайда 3">
            <a:extLst>
              <a:ext uri="{FF2B5EF4-FFF2-40B4-BE49-F238E27FC236}">
                <a16:creationId xmlns:a16="http://schemas.microsoft.com/office/drawing/2014/main" id="{7DD89809-915F-4A24-B470-0E9D531167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F44D0B39-8C3A-4144-AC5C-39C8BA588942}" type="slidenum">
              <a:rPr lang="ru-RU" altLang="ru-RU"/>
              <a:pPr/>
              <a:t>33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Образ слайда 1">
            <a:extLst>
              <a:ext uri="{FF2B5EF4-FFF2-40B4-BE49-F238E27FC236}">
                <a16:creationId xmlns:a16="http://schemas.microsoft.com/office/drawing/2014/main" id="{64C69F2E-2FFC-4EB3-93FD-6E1E0A50FF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2" name="Заметки 2">
            <a:extLst>
              <a:ext uri="{FF2B5EF4-FFF2-40B4-BE49-F238E27FC236}">
                <a16:creationId xmlns:a16="http://schemas.microsoft.com/office/drawing/2014/main" id="{CD9CB229-F3BE-453B-9FC0-807F6408BA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altLang="ru-RU">
                <a:hlinkClick r:id="rId3"/>
              </a:rPr>
              <a:t>https://fom.ru/Obraz-zhizni/14386</a:t>
            </a:r>
            <a:endParaRPr lang="ru-RU" altLang="ru-RU"/>
          </a:p>
        </p:txBody>
      </p:sp>
      <p:sp>
        <p:nvSpPr>
          <p:cNvPr id="56323" name="Номер слайда 3">
            <a:extLst>
              <a:ext uri="{FF2B5EF4-FFF2-40B4-BE49-F238E27FC236}">
                <a16:creationId xmlns:a16="http://schemas.microsoft.com/office/drawing/2014/main" id="{E500E64F-7799-4219-B46B-DA659C4DCE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1B2CA6AF-EEC9-419E-806C-D05D340C841C}" type="slidenum">
              <a:rPr lang="ru-RU" altLang="ru-RU">
                <a:solidFill>
                  <a:srgbClr val="000000"/>
                </a:solidFill>
                <a:latin typeface="Calibri" panose="020F0502020204030204" pitchFamily="34" charset="0"/>
              </a:rPr>
              <a:pPr/>
              <a:t>34</a:t>
            </a:fld>
            <a:endParaRPr lang="ru-RU" altLang="ru-R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oleObject" Target="../embeddings/oleObject2.bin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презентации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499CAF-659C-453A-8EC0-A73B33C21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403" y="3429000"/>
            <a:ext cx="5264150" cy="1143000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BF93DD-29F9-4951-A01C-1E13DC024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3403" y="4992688"/>
            <a:ext cx="5264150" cy="12492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11" name="Рисунок 1">
            <a:extLst>
              <a:ext uri="{FF2B5EF4-FFF2-40B4-BE49-F238E27FC236}">
                <a16:creationId xmlns:a16="http://schemas.microsoft.com/office/drawing/2014/main" id="{9131171B-103E-4858-9EB3-9509150377F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03" y="479658"/>
            <a:ext cx="4022725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Текст 2">
            <a:extLst>
              <a:ext uri="{FF2B5EF4-FFF2-40B4-BE49-F238E27FC236}">
                <a16:creationId xmlns:a16="http://schemas.microsoft.com/office/drawing/2014/main" id="{BE912E93-AA85-4FCF-9265-0659C95E4293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591788" y="4822631"/>
            <a:ext cx="1695904" cy="4642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Декабрь 2021</a:t>
            </a:r>
          </a:p>
        </p:txBody>
      </p:sp>
    </p:spTree>
    <p:extLst>
      <p:ext uri="{BB962C8B-B14F-4D97-AF65-F5344CB8AC3E}">
        <p14:creationId xmlns:p14="http://schemas.microsoft.com/office/powerpoint/2010/main" val="1847119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E410D-FB7E-476D-A5F1-4827C5D73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F254AB-CFA8-45F3-AF4E-AC6E46192F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392BA4-C835-499B-BD5B-D78D7AE58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3402DAC7-23C3-445A-B591-910838BC9E9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044238" y="6394450"/>
            <a:ext cx="9540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ru-RU" sz="1200" dirty="0">
                <a:solidFill>
                  <a:srgbClr val="4987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ipran.ru</a:t>
            </a:r>
            <a:endParaRPr lang="ru-RU" altLang="ru-RU" sz="1200" dirty="0">
              <a:solidFill>
                <a:srgbClr val="49877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231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540270-1654-4A6F-AD99-36371F618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891" y="314792"/>
            <a:ext cx="6691108" cy="607998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8B54376-A73C-48C4-A1B4-2284D7579F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554D82E-DC71-4443-805A-4D60F01046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1B8C62E-11F7-4889-903D-3208E21E29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B2325AC-9508-4015-BF62-2E99CE2785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F5C56553-0A64-4444-B136-75CE69ECC9E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044238" y="6394450"/>
            <a:ext cx="9540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ru-RU" sz="1200" dirty="0">
                <a:solidFill>
                  <a:srgbClr val="4987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ipran.ru</a:t>
            </a:r>
            <a:endParaRPr lang="ru-RU" altLang="ru-RU" sz="1200" dirty="0">
              <a:solidFill>
                <a:srgbClr val="49877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036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E3688F-187E-4D6B-AB12-5C2DDBAC3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57012"/>
            <a:ext cx="3932237" cy="1000387"/>
          </a:xfrm>
        </p:spPr>
        <p:txBody>
          <a:bodyPr anchor="t">
            <a:normAutofit/>
          </a:bodyPr>
          <a:lstStyle>
            <a:lvl1pPr>
              <a:defRPr sz="24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0484FA-8292-40BC-8291-293640344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2200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2000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 sz="1600">
                <a:solidFill>
                  <a:schemeClr val="bg2">
                    <a:lumMod val="2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1EC3BD6-A5A3-42EE-B769-5FDDF638B7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5690D764-5E95-47B4-A460-4A0FEC7631F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044238" y="6394450"/>
            <a:ext cx="9540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ru-RU" sz="1200" dirty="0">
                <a:solidFill>
                  <a:srgbClr val="4987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ipran.ru</a:t>
            </a:r>
            <a:endParaRPr lang="ru-RU" altLang="ru-RU" sz="1200" dirty="0">
              <a:solidFill>
                <a:srgbClr val="49877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4580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3800C2-E4A4-4CE4-BA16-DF6B63B60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563" y="993338"/>
            <a:ext cx="3932237" cy="1069975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2DDC4F-C687-4277-B10B-74A6BCBF14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32725EB-2BEC-434E-A0F2-541BF32D23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4563" y="2424869"/>
            <a:ext cx="3932237" cy="34361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46580D31-867D-4861-BF3C-F7D5B2B9283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044238" y="6394450"/>
            <a:ext cx="9540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ru-RU" sz="1200" dirty="0">
                <a:solidFill>
                  <a:srgbClr val="4987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ipran.ru</a:t>
            </a:r>
            <a:endParaRPr lang="ru-RU" altLang="ru-RU" sz="1200" dirty="0">
              <a:solidFill>
                <a:srgbClr val="49877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06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C4E36E-9868-4999-989C-859F402C5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55732B7-4B62-4479-B1FB-0DCC51F7CA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0712" y="1373081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8AEB66-552A-4EB7-BBD6-5657AAA6707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044238" y="6394450"/>
            <a:ext cx="9540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ru-RU" sz="1200" dirty="0">
                <a:solidFill>
                  <a:srgbClr val="4987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ipran.ru</a:t>
            </a:r>
            <a:endParaRPr lang="ru-RU" altLang="ru-RU" sz="1200" dirty="0">
              <a:solidFill>
                <a:srgbClr val="49877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601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DB3E8E2-540E-48C2-B717-D268A0A308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E8FD28B-6C54-4FCC-8D83-0AB6A23FF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D841CE-9450-42EE-BEAB-9EC8B1908F6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044238" y="6394450"/>
            <a:ext cx="9540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ru-RU" sz="1200" dirty="0">
                <a:solidFill>
                  <a:srgbClr val="4987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ipran.ru</a:t>
            </a:r>
            <a:endParaRPr lang="ru-RU" altLang="ru-RU" sz="1200" dirty="0">
              <a:solidFill>
                <a:srgbClr val="49877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7608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Вертикальный заголовок и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2D841CE-9450-42EE-BEAB-9EC8B1908F6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044238" y="6394450"/>
            <a:ext cx="9540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ru-RU" sz="1200" dirty="0">
                <a:solidFill>
                  <a:srgbClr val="4987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ipran.ru</a:t>
            </a:r>
            <a:endParaRPr lang="ru-RU" altLang="ru-RU" sz="1200" dirty="0">
              <a:solidFill>
                <a:srgbClr val="49877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45CF572-F7DD-46BC-98CF-26850EF2A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680" y="308936"/>
            <a:ext cx="6715897" cy="5157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063460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0469" y="192578"/>
            <a:ext cx="10368000" cy="500066"/>
          </a:xfrm>
          <a:prstGeom prst="rect">
            <a:avLst/>
          </a:prstGeom>
        </p:spPr>
        <p:txBody>
          <a:bodyPr lIns="36000" tIns="36000" rIns="36000" bIns="36000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049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5">
            <a:extLst>
              <a:ext uri="{FF2B5EF4-FFF2-40B4-BE49-F238E27FC236}">
                <a16:creationId xmlns:a16="http://schemas.microsoft.com/office/drawing/2014/main" id="{341DB585-7EE2-4617-AAF6-11DCA73EDDC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603750" y="187325"/>
            <a:ext cx="6967538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3600"/>
              </a:lnSpc>
            </a:pPr>
            <a:r>
              <a:rPr lang="ru-RU" altLang="ru-RU" sz="2400" b="1" dirty="0">
                <a:solidFill>
                  <a:srgbClr val="4987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Группы концепций психологического анализа деятельности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BB02702A-CF49-4B78-B9EB-DFA069DFA56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47688" y="1401763"/>
            <a:ext cx="384175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1600" b="1" dirty="0"/>
              <a:t>Текст для набора</a:t>
            </a:r>
          </a:p>
          <a:p>
            <a:pPr eaLnBrk="1" hangingPunct="1"/>
            <a:endParaRPr lang="ru-RU" altLang="ru-RU" sz="1600" b="1" dirty="0"/>
          </a:p>
          <a:p>
            <a:pPr eaLnBrk="1" hangingPunct="1"/>
            <a:r>
              <a:rPr lang="ru-RU" altLang="ru-RU" sz="1600" dirty="0"/>
              <a:t>Бихевиоризм, согласно традиционным представлениям, вызывает депрессивный интеллект. </a:t>
            </a:r>
            <a:r>
              <a:rPr lang="ru-RU" altLang="ru-RU" sz="1600" dirty="0" err="1"/>
              <a:t>Эриксоновский</a:t>
            </a:r>
            <a:r>
              <a:rPr lang="ru-RU" altLang="ru-RU" sz="1600" dirty="0"/>
              <a:t> гипноз вызывает гендер. Самонаблюдение осознаёт архетип. Индивидуальность, как принято считать, наблюдаема.</a:t>
            </a:r>
          </a:p>
          <a:p>
            <a:pPr eaLnBrk="1" hangingPunct="1"/>
            <a:endParaRPr lang="ru-RU" altLang="ru-RU" sz="1600" dirty="0"/>
          </a:p>
          <a:p>
            <a:pPr eaLnBrk="1" hangingPunct="1"/>
            <a:r>
              <a:rPr lang="ru-RU" altLang="ru-RU" sz="1600" dirty="0"/>
              <a:t>Бессознательное постоянно. Стимул, конечно, неустойчив. </a:t>
            </a:r>
            <a:r>
              <a:rPr lang="ru-RU" altLang="ru-RU" sz="1600" dirty="0" err="1"/>
              <a:t>Компульсивность</a:t>
            </a:r>
            <a:r>
              <a:rPr lang="ru-RU" altLang="ru-RU" sz="1600" dirty="0"/>
              <a:t> недоступно понимает </a:t>
            </a:r>
            <a:r>
              <a:rPr lang="ru-RU" altLang="ru-RU" sz="1600" dirty="0" err="1"/>
              <a:t>филосовский</a:t>
            </a:r>
            <a:r>
              <a:rPr lang="ru-RU" altLang="ru-RU" sz="1600" dirty="0"/>
              <a:t> стресс, как и предсказывают практические аспекты использования принципов </a:t>
            </a:r>
            <a:r>
              <a:rPr lang="ru-RU" altLang="ru-RU" sz="1600" dirty="0" err="1"/>
              <a:t>гештальпсихологии</a:t>
            </a:r>
            <a:r>
              <a:rPr lang="ru-RU" altLang="ru-RU" sz="1600" dirty="0"/>
              <a:t> в области восприятия, обучения, развития психики, социальных взаимоотношений. </a:t>
            </a:r>
          </a:p>
        </p:txBody>
      </p:sp>
      <p:pic>
        <p:nvPicPr>
          <p:cNvPr id="9" name="Рисунок 1">
            <a:extLst>
              <a:ext uri="{FF2B5EF4-FFF2-40B4-BE49-F238E27FC236}">
                <a16:creationId xmlns:a16="http://schemas.microsoft.com/office/drawing/2014/main" id="{2B156F6C-0B3E-49F1-A4FD-F93A9FDABB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9"/>
          <a:stretch>
            <a:fillRect/>
          </a:stretch>
        </p:blipFill>
        <p:spPr bwMode="auto">
          <a:xfrm>
            <a:off x="4703763" y="1401763"/>
            <a:ext cx="7488237" cy="545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F6850E8F-8A41-491E-A34E-A18934A6318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044238" y="6394450"/>
            <a:ext cx="9540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ru-RU" sz="1200" dirty="0">
                <a:solidFill>
                  <a:srgbClr val="4987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ipran.ru</a:t>
            </a:r>
            <a:endParaRPr lang="ru-RU" altLang="ru-RU" sz="1200" dirty="0">
              <a:solidFill>
                <a:srgbClr val="49877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645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>
            <a:extLst>
              <a:ext uri="{FF2B5EF4-FFF2-40B4-BE49-F238E27FC236}">
                <a16:creationId xmlns:a16="http://schemas.microsoft.com/office/drawing/2014/main" id="{F6850E8F-8A41-491E-A34E-A18934A6318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044238" y="6394450"/>
            <a:ext cx="9540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ru-RU" sz="1200" dirty="0">
                <a:solidFill>
                  <a:srgbClr val="4987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ipran.ru</a:t>
            </a:r>
            <a:endParaRPr lang="ru-RU" altLang="ru-RU" sz="1200" dirty="0">
              <a:solidFill>
                <a:srgbClr val="49877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5166B962-A932-48C3-AF09-C6AE764EF82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603750" y="339725"/>
            <a:ext cx="6967538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3600"/>
              </a:lnSpc>
            </a:pPr>
            <a:r>
              <a:rPr lang="ru-RU" altLang="ru-RU" sz="2400" b="1" dirty="0">
                <a:solidFill>
                  <a:srgbClr val="4987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Список актуальных вопросов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0323A812-1C6A-4F70-BA1B-ECAF3793DAD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1838" y="1220788"/>
            <a:ext cx="11004550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80835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>
            <a:extLst>
              <a:ext uri="{FF2B5EF4-FFF2-40B4-BE49-F238E27FC236}">
                <a16:creationId xmlns:a16="http://schemas.microsoft.com/office/drawing/2014/main" id="{F6850E8F-8A41-491E-A34E-A18934A6318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044238" y="6394450"/>
            <a:ext cx="9540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ru-RU" sz="1200" dirty="0">
                <a:solidFill>
                  <a:srgbClr val="4987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ipran.ru</a:t>
            </a:r>
            <a:endParaRPr lang="ru-RU" altLang="ru-RU" sz="1200" dirty="0">
              <a:solidFill>
                <a:srgbClr val="49877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B03CF6B3-51D3-4E4C-B49C-0D492C0E230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603750" y="339725"/>
            <a:ext cx="6967538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3600"/>
              </a:lnSpc>
            </a:pPr>
            <a:r>
              <a:rPr lang="ru-RU" altLang="ru-RU" sz="2400" b="1" dirty="0">
                <a:solidFill>
                  <a:srgbClr val="4987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Графики и списки</a:t>
            </a:r>
          </a:p>
        </p:txBody>
      </p:sp>
      <p:graphicFrame>
        <p:nvGraphicFramePr>
          <p:cNvPr id="8" name="Диаграмма 4">
            <a:extLst>
              <a:ext uri="{FF2B5EF4-FFF2-40B4-BE49-F238E27FC236}">
                <a16:creationId xmlns:a16="http://schemas.microsoft.com/office/drawing/2014/main" id="{E518C34B-2956-4E03-9FCF-87B015F2DDFB}"/>
              </a:ext>
            </a:extLst>
          </p:cNvPr>
          <p:cNvGraphicFramePr>
            <a:graphicFrameLocks/>
          </p:cNvGraphicFramePr>
          <p:nvPr userDrawn="1"/>
        </p:nvGraphicFramePr>
        <p:xfrm>
          <a:off x="423863" y="1517650"/>
          <a:ext cx="11269662" cy="5051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11278577" imgH="5054022" progId="Excel.Chart.8">
                  <p:embed/>
                </p:oleObj>
              </mc:Choice>
              <mc:Fallback>
                <p:oleObj name="Chart" r:id="rId3" imgW="11278577" imgH="5054022" progId="Excel.Chart.8">
                  <p:embed/>
                  <p:pic>
                    <p:nvPicPr>
                      <p:cNvPr id="5123" name="Диаграмма 4">
                        <a:extLst>
                          <a:ext uri="{FF2B5EF4-FFF2-40B4-BE49-F238E27FC236}">
                            <a16:creationId xmlns:a16="http://schemas.microsoft.com/office/drawing/2014/main" id="{64DFFD49-A9C0-4008-AC50-2295965ED6F1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863" y="1517650"/>
                        <a:ext cx="11269662" cy="5051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40946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13BD63-F5F6-4ECA-8B35-EF424DE5B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681" y="308936"/>
            <a:ext cx="5761860" cy="5157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38590BC8-6B81-4082-B545-EF3E6F69872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044238" y="6394450"/>
            <a:ext cx="9540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ru-RU" sz="1200" dirty="0">
                <a:solidFill>
                  <a:srgbClr val="4987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ipran.ru</a:t>
            </a:r>
            <a:endParaRPr lang="ru-RU" altLang="ru-RU" sz="1200" dirty="0">
              <a:solidFill>
                <a:srgbClr val="49877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10" name="Таблица 10">
            <a:extLst>
              <a:ext uri="{FF2B5EF4-FFF2-40B4-BE49-F238E27FC236}">
                <a16:creationId xmlns:a16="http://schemas.microsoft.com/office/drawing/2014/main" id="{FC6920A1-6D70-40BF-A4F6-0D1B1167CD50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861207832"/>
              </p:ext>
            </p:extLst>
          </p:nvPr>
        </p:nvGraphicFramePr>
        <p:xfrm>
          <a:off x="620712" y="1223705"/>
          <a:ext cx="10885488" cy="33025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4248">
                  <a:extLst>
                    <a:ext uri="{9D8B030D-6E8A-4147-A177-3AD203B41FA5}">
                      <a16:colId xmlns:a16="http://schemas.microsoft.com/office/drawing/2014/main" val="2066166443"/>
                    </a:ext>
                  </a:extLst>
                </a:gridCol>
                <a:gridCol w="1814248">
                  <a:extLst>
                    <a:ext uri="{9D8B030D-6E8A-4147-A177-3AD203B41FA5}">
                      <a16:colId xmlns:a16="http://schemas.microsoft.com/office/drawing/2014/main" val="1039025520"/>
                    </a:ext>
                  </a:extLst>
                </a:gridCol>
                <a:gridCol w="1814248">
                  <a:extLst>
                    <a:ext uri="{9D8B030D-6E8A-4147-A177-3AD203B41FA5}">
                      <a16:colId xmlns:a16="http://schemas.microsoft.com/office/drawing/2014/main" val="2352624280"/>
                    </a:ext>
                  </a:extLst>
                </a:gridCol>
                <a:gridCol w="1814248">
                  <a:extLst>
                    <a:ext uri="{9D8B030D-6E8A-4147-A177-3AD203B41FA5}">
                      <a16:colId xmlns:a16="http://schemas.microsoft.com/office/drawing/2014/main" val="3099214097"/>
                    </a:ext>
                  </a:extLst>
                </a:gridCol>
                <a:gridCol w="1814248">
                  <a:extLst>
                    <a:ext uri="{9D8B030D-6E8A-4147-A177-3AD203B41FA5}">
                      <a16:colId xmlns:a16="http://schemas.microsoft.com/office/drawing/2014/main" val="4212584146"/>
                    </a:ext>
                  </a:extLst>
                </a:gridCol>
                <a:gridCol w="1814248">
                  <a:extLst>
                    <a:ext uri="{9D8B030D-6E8A-4147-A177-3AD203B41FA5}">
                      <a16:colId xmlns:a16="http://schemas.microsoft.com/office/drawing/2014/main" val="1389148855"/>
                    </a:ext>
                  </a:extLst>
                </a:gridCol>
              </a:tblGrid>
              <a:tr h="531448">
                <a:tc>
                  <a:txBody>
                    <a:bodyPr/>
                    <a:lstStyle/>
                    <a:p>
                      <a:r>
                        <a:rPr lang="ru-RU" sz="1200" b="1" cap="none" spc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Заголовок 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87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cap="none" spc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Заголовок 1</a:t>
                      </a:r>
                    </a:p>
                    <a:p>
                      <a:endParaRPr lang="ru-RU" sz="1200" b="1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87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cap="none" spc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Заголовок 1</a:t>
                      </a:r>
                    </a:p>
                    <a:p>
                      <a:endParaRPr lang="ru-RU" sz="1200" b="1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87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cap="none" spc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Заголовок 1</a:t>
                      </a:r>
                    </a:p>
                    <a:p>
                      <a:endParaRPr lang="ru-RU" sz="1200" b="1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87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cap="none" spc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Заголовок 1</a:t>
                      </a:r>
                    </a:p>
                    <a:p>
                      <a:endParaRPr lang="ru-RU" sz="1200" b="1" cap="none" spc="0" dirty="0">
                        <a:ln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87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cap="none" spc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Заголовок 1</a:t>
                      </a:r>
                    </a:p>
                    <a:p>
                      <a:endParaRPr lang="ru-RU" sz="1200" b="1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87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7404427"/>
                  </a:ext>
                </a:extLst>
              </a:tr>
              <a:tr h="461854">
                <a:tc>
                  <a:txBody>
                    <a:bodyPr/>
                    <a:lstStyle/>
                    <a:p>
                      <a:r>
                        <a:rPr lang="ru-RU" sz="1100" b="1" cap="none" spc="0" dirty="0">
                          <a:ln>
                            <a:noFill/>
                          </a:ln>
                          <a:solidFill>
                            <a:srgbClr val="498779"/>
                          </a:solidFill>
                          <a:effectLst/>
                        </a:rPr>
                        <a:t>Данные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 cap="none" spc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значение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 cap="none" spc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значение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 cap="none" spc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значение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 cap="none" spc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значение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 cap="none" spc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значение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9260134"/>
                  </a:ext>
                </a:extLst>
              </a:tr>
              <a:tr h="4618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cap="none" spc="0" dirty="0">
                          <a:ln>
                            <a:noFill/>
                          </a:ln>
                          <a:solidFill>
                            <a:srgbClr val="498779"/>
                          </a:solidFill>
                          <a:effectLst/>
                        </a:rPr>
                        <a:t>Данные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cap="none" spc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значение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cap="none" spc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значение</a:t>
                      </a:r>
                    </a:p>
                    <a:p>
                      <a:endParaRPr lang="ru-RU" sz="1100" b="0" cap="none" spc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cap="none" spc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значение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cap="none" spc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значение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cap="none" spc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значение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8349737"/>
                  </a:ext>
                </a:extLst>
              </a:tr>
              <a:tr h="4618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cap="none" spc="0" dirty="0">
                          <a:ln>
                            <a:noFill/>
                          </a:ln>
                          <a:solidFill>
                            <a:srgbClr val="498779"/>
                          </a:solidFill>
                          <a:effectLst/>
                        </a:rPr>
                        <a:t>Данные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cap="none" spc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значение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cap="none" spc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значение</a:t>
                      </a:r>
                    </a:p>
                    <a:p>
                      <a:endParaRPr lang="ru-RU" sz="1100" b="0" cap="none" spc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cap="none" spc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значение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cap="none" spc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значение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cap="none" spc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значение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3743075"/>
                  </a:ext>
                </a:extLst>
              </a:tr>
              <a:tr h="4618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cap="none" spc="0" dirty="0">
                          <a:ln>
                            <a:noFill/>
                          </a:ln>
                          <a:solidFill>
                            <a:srgbClr val="498779"/>
                          </a:solidFill>
                          <a:effectLst/>
                        </a:rPr>
                        <a:t>Данные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cap="none" spc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значение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cap="none" spc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значение</a:t>
                      </a:r>
                    </a:p>
                    <a:p>
                      <a:endParaRPr lang="ru-RU" sz="1100" b="0" cap="none" spc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cap="none" spc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значение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cap="none" spc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значение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cap="none" spc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значение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414916"/>
                  </a:ext>
                </a:extLst>
              </a:tr>
              <a:tr h="4618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cap="none" spc="0" dirty="0">
                          <a:ln>
                            <a:noFill/>
                          </a:ln>
                          <a:solidFill>
                            <a:srgbClr val="498779"/>
                          </a:solidFill>
                          <a:effectLst/>
                        </a:rPr>
                        <a:t>Данные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cap="none" spc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значение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cap="none" spc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значение</a:t>
                      </a:r>
                    </a:p>
                    <a:p>
                      <a:endParaRPr lang="ru-RU" sz="1100" b="0" cap="none" spc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cap="none" spc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значение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cap="none" spc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значение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cap="none" spc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значение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830496"/>
                  </a:ext>
                </a:extLst>
              </a:tr>
              <a:tr h="4618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cap="none" spc="0" dirty="0">
                          <a:ln>
                            <a:noFill/>
                          </a:ln>
                          <a:solidFill>
                            <a:srgbClr val="498779"/>
                          </a:solidFill>
                          <a:effectLst/>
                        </a:rPr>
                        <a:t>Данные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 cap="none" spc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значение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 cap="none" spc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значение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 cap="none" spc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значение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 cap="none" spc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значение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 cap="none" spc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значение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22838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9543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>
            <a:extLst>
              <a:ext uri="{FF2B5EF4-FFF2-40B4-BE49-F238E27FC236}">
                <a16:creationId xmlns:a16="http://schemas.microsoft.com/office/drawing/2014/main" id="{F6850E8F-8A41-491E-A34E-A18934A6318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044238" y="6394450"/>
            <a:ext cx="9540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ru-RU" sz="1200" dirty="0">
                <a:solidFill>
                  <a:srgbClr val="4987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ipran.ru</a:t>
            </a:r>
            <a:endParaRPr lang="ru-RU" altLang="ru-RU" sz="1200" dirty="0">
              <a:solidFill>
                <a:srgbClr val="49877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B03CF6B3-51D3-4E4C-B49C-0D492C0E230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603750" y="339725"/>
            <a:ext cx="6967538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3600"/>
              </a:lnSpc>
            </a:pPr>
            <a:r>
              <a:rPr lang="ru-RU" altLang="ru-RU" sz="2400" b="1" dirty="0">
                <a:solidFill>
                  <a:srgbClr val="4987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Графики и списки</a:t>
            </a:r>
          </a:p>
        </p:txBody>
      </p:sp>
      <p:graphicFrame>
        <p:nvGraphicFramePr>
          <p:cNvPr id="9" name="Диаграмма 6">
            <a:extLst>
              <a:ext uri="{FF2B5EF4-FFF2-40B4-BE49-F238E27FC236}">
                <a16:creationId xmlns:a16="http://schemas.microsoft.com/office/drawing/2014/main" id="{78794CA8-DBC6-4226-8D61-E79669768706}"/>
              </a:ext>
            </a:extLst>
          </p:cNvPr>
          <p:cNvGraphicFramePr>
            <a:graphicFrameLocks/>
          </p:cNvGraphicFramePr>
          <p:nvPr userDrawn="1"/>
        </p:nvGraphicFramePr>
        <p:xfrm>
          <a:off x="1981200" y="1047750"/>
          <a:ext cx="8229600" cy="551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8230313" imgH="5529551" progId="Excel.Chart.8">
                  <p:embed/>
                </p:oleObj>
              </mc:Choice>
              <mc:Fallback>
                <p:oleObj name="Chart" r:id="rId2" imgW="8230313" imgH="5529551" progId="Excel.Chart.8">
                  <p:embed/>
                  <p:pic>
                    <p:nvPicPr>
                      <p:cNvPr id="6147" name="Диаграмма 6">
                        <a:extLst>
                          <a:ext uri="{FF2B5EF4-FFF2-40B4-BE49-F238E27FC236}">
                            <a16:creationId xmlns:a16="http://schemas.microsoft.com/office/drawing/2014/main" id="{B27BDD20-11FE-4FC1-9A95-0F6CEC3C93EF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1047750"/>
                        <a:ext cx="8229600" cy="5519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66199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3576D7-5A5C-4879-A904-120B94E74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680" y="258602"/>
            <a:ext cx="6715897" cy="5157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0834F1BB-5A67-4881-BA44-1B5A0CA17DF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044238" y="6394450"/>
            <a:ext cx="9540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ru-RU" sz="1200" dirty="0">
                <a:solidFill>
                  <a:srgbClr val="4987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ipran.ru</a:t>
            </a:r>
            <a:endParaRPr lang="ru-RU" altLang="ru-RU" sz="1200" dirty="0">
              <a:solidFill>
                <a:srgbClr val="49877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9C30085F-D824-435A-A66A-0D0716764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712" y="13730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121258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741F731-0B9E-4CCD-8439-14DE6363A8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4680" y="791947"/>
            <a:ext cx="3769453" cy="7266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7B51F58D-3CDC-413F-BE0B-C648BF08D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680" y="258602"/>
            <a:ext cx="6715897" cy="515719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722FB1D8-15D6-45B7-9495-8578ACFA936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044238" y="6394450"/>
            <a:ext cx="9540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ru-RU" sz="1200" dirty="0">
                <a:solidFill>
                  <a:srgbClr val="4987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ipran.ru</a:t>
            </a:r>
            <a:endParaRPr lang="ru-RU" altLang="ru-RU" sz="1200" dirty="0">
              <a:solidFill>
                <a:srgbClr val="49877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320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36B393-22A6-48A4-AD8C-55BD1934B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680" y="258602"/>
            <a:ext cx="6715897" cy="515719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175772-63C4-4B6E-9C3A-D8E7B33A1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712" y="1373081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009C33-E251-47BD-8B97-85E0E27B08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044238" y="6394450"/>
            <a:ext cx="9540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ru-RU" sz="1200" dirty="0">
                <a:solidFill>
                  <a:srgbClr val="4987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ipran.ru</a:t>
            </a:r>
            <a:endParaRPr lang="ru-RU" altLang="ru-RU" sz="1200" dirty="0">
              <a:solidFill>
                <a:srgbClr val="49877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116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BE4C14-FEC3-49CF-AE83-E25917F0B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680" y="308936"/>
            <a:ext cx="6715897" cy="5157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609468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5" r:id="rId2"/>
    <p:sldLayoutId id="2147483661" r:id="rId3"/>
    <p:sldLayoutId id="2147483662" r:id="rId4"/>
    <p:sldLayoutId id="2147483654" r:id="rId5"/>
    <p:sldLayoutId id="2147483663" r:id="rId6"/>
    <p:sldLayoutId id="2147483660" r:id="rId7"/>
    <p:sldLayoutId id="2147483649" r:id="rId8"/>
    <p:sldLayoutId id="2147483650" r:id="rId9"/>
    <p:sldLayoutId id="2147483652" r:id="rId10"/>
    <p:sldLayoutId id="2147483653" r:id="rId11"/>
    <p:sldLayoutId id="2147483656" r:id="rId12"/>
    <p:sldLayoutId id="2147483657" r:id="rId13"/>
    <p:sldLayoutId id="2147483658" r:id="rId14"/>
    <p:sldLayoutId id="2147483659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rgbClr val="498779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CDCD5D-3D97-457B-AA3F-795D3499B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402" y="2051234"/>
            <a:ext cx="6150436" cy="299520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alt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ПСИХОЛОГИЯ И КОСМОС: </a:t>
            </a:r>
            <a:br>
              <a:rPr lang="ru-RU" alt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alt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 ВОПРОСОВ ОТБОРА, ПОДГОТОВКИ И ПРОЕКТИРОВАНИЯ ДЕЯТЕЛЬНОСТИ КОСМОНАВТОВ К РЕШЕНИЮ ПСИХОЛОГИЧЕСКИХ ПРОБЛЕМ ИСКУССТВЕННОГО ИНТЕЛЛЕКТА И СЛОЖНЫХ РОБОТИЗИРОВАННЫХ КОМПЛЕКСОВ В ДЛИТЕЛЬНЫХ КОСМИЧЕСКИХ ЭКСПЕДИЦИЯХ</a:t>
            </a:r>
            <a:endParaRPr lang="ru-RU" altLang="ru-RU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CC9C17-1451-4E4C-ACA6-36D7B4D45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3403" y="5143763"/>
            <a:ext cx="6075936" cy="1249274"/>
          </a:xfrm>
        </p:spPr>
        <p:txBody>
          <a:bodyPr>
            <a:normAutofit/>
          </a:bodyPr>
          <a:lstStyle/>
          <a:p>
            <a:endParaRPr lang="ru-RU" altLang="ru-RU" b="1" dirty="0">
              <a:solidFill>
                <a:srgbClr val="40404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altLang="ru-RU" b="1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Ю.Я. Голиков, Л.Г. Дикая, А.Н. </a:t>
            </a:r>
            <a:r>
              <a:rPr lang="ru-RU" altLang="ru-RU" b="1" dirty="0" err="1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Занковский</a:t>
            </a:r>
            <a:r>
              <a:rPr lang="ru-RU" altLang="ru-RU" b="1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А.В. Махнач, Т.А. </a:t>
            </a:r>
            <a:r>
              <a:rPr lang="ru-RU" altLang="ru-RU" b="1" dirty="0" err="1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Нестик</a:t>
            </a:r>
            <a:endParaRPr lang="ru-RU" altLang="ru-RU" b="1" dirty="0">
              <a:solidFill>
                <a:srgbClr val="40404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8D41499-4B75-4A2A-AFF3-7BA5293438C8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/>
          </a:bodyPr>
          <a:lstStyle/>
          <a:p>
            <a:r>
              <a:rPr lang="ru-RU" dirty="0"/>
              <a:t>19 апреля 2021</a:t>
            </a:r>
          </a:p>
        </p:txBody>
      </p:sp>
    </p:spTree>
    <p:extLst>
      <p:ext uri="{BB962C8B-B14F-4D97-AF65-F5344CB8AC3E}">
        <p14:creationId xmlns:p14="http://schemas.microsoft.com/office/powerpoint/2010/main" val="1550046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C3612E-5107-4C3C-B5C7-F966516C3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5700" y="308936"/>
            <a:ext cx="7789177" cy="515719"/>
          </a:xfrm>
        </p:spPr>
        <p:txBody>
          <a:bodyPr>
            <a:normAutofit/>
          </a:bodyPr>
          <a:lstStyle/>
          <a:p>
            <a:pPr algn="r"/>
            <a:r>
              <a:rPr lang="ru-RU" dirty="0"/>
              <a:t>Результаты исследований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B12DC7-0F46-4296-894D-F71C25748A17}"/>
              </a:ext>
            </a:extLst>
          </p:cNvPr>
          <p:cNvSpPr txBox="1"/>
          <p:nvPr/>
        </p:nvSpPr>
        <p:spPr>
          <a:xfrm>
            <a:off x="550608" y="1389757"/>
            <a:ext cx="7345363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just"/>
            <a:r>
              <a:rPr lang="ru-RU" sz="2000" b="1" dirty="0">
                <a:solidFill>
                  <a:srgbClr val="4A8779"/>
                </a:solidFill>
              </a:rPr>
              <a:t>В результате выполнения этих исследований был собран большой объем теоретических и экспериментальных данных, которые послужили основой разработки практических рекомендаций для НПО «Энергия», Института космической и авиационной медицины, ЦПК им. Ю.А. Гагарина, МАИ, МВТУ им. Баумана и других учреждений по совершенствованию системы профессиональной подготовки космонавтов; по разработке специальных трени-ровок («тренировочных зон») на борту орбитальных станций в длительных космических полетах; по внедрению новых психологических методов анализа и оценки деятельности космонавтов и др.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1D5436-EC3C-480A-B026-8B4260DFD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911" y="1924050"/>
            <a:ext cx="3604163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51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C3612E-5107-4C3C-B5C7-F966516C3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2100" y="308936"/>
            <a:ext cx="8538477" cy="515719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/>
              <a:t>Вклад в освоение космоса и развитие психологии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7214E2-023C-4CC5-A6EF-AE03C5EE0946}"/>
              </a:ext>
            </a:extLst>
          </p:cNvPr>
          <p:cNvSpPr/>
          <p:nvPr/>
        </p:nvSpPr>
        <p:spPr>
          <a:xfrm>
            <a:off x="342899" y="1145353"/>
            <a:ext cx="671589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solidFill>
                  <a:srgbClr val="4A87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Проведенные в Институте психологии РАН иссле-дования деятельности космонавтов беспрецедентны по своему масштабу, который определялся как спектром решаемых проблем, так и уникальными средствами в виде созданных экспериментальных установок и условиями проведения исследований, имитирующих воздействие факторов космического полета. Полученные научные результаты также внесли большой вклад в развитие общетео-ретических представлений о человеке, его психике, трудовой деятельности и предложили новые реше-ния классической проблемы распределения функ-ций между человеком и автоматикой, а также прин-ципов создания средств поддержки деятельности.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6142F3-16C6-428C-9891-25588C515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2027801"/>
            <a:ext cx="4533901" cy="302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831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C3612E-5107-4C3C-B5C7-F966516C3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689" y="1993730"/>
            <a:ext cx="11038673" cy="1681977"/>
          </a:xfrm>
        </p:spPr>
        <p:txBody>
          <a:bodyPr>
            <a:normAutofit fontScale="90000"/>
          </a:bodyPr>
          <a:lstStyle/>
          <a:p>
            <a:r>
              <a:rPr lang="ru-RU" dirty="0"/>
              <a:t>2. ВЗАИМОДЕЙСТВИЕ И СОВМЕСТНАЯ ДЕЯТЕЛЬНОСТЬ КОСМОНАВТОВ С ИСКУССТВЕННЫМ ИНТЕЛЛЕКТОМ И РОБОТОТЕХНИЧЕСКИМИ ОБЪЕКТАМИ В БЛИЖНЕМ И ДАЛЬНЕМ КОСМОСЕ</a:t>
            </a:r>
            <a:br>
              <a:rPr lang="ru-RU" altLang="ru-RU" sz="22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5448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C3612E-5107-4C3C-B5C7-F966516C3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Основные направления исследований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B12DC7-0F46-4296-894D-F71C25748A17}"/>
              </a:ext>
            </a:extLst>
          </p:cNvPr>
          <p:cNvSpPr txBox="1"/>
          <p:nvPr/>
        </p:nvSpPr>
        <p:spPr>
          <a:xfrm>
            <a:off x="528638" y="1335088"/>
            <a:ext cx="11134725" cy="517064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/>
            <a:r>
              <a:rPr lang="ru-RU" altLang="ru-RU" sz="22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изучении проблем взаимодействия и совместной деятельности между космонавтами, искусственным интеллектом и робототехническими объектами необходимы: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22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исследования методологических и психологических проблем традиционных областей высоких технологий наряду с космонавтикой требует развития такие отрасли как авиация, энергетика, транспорт и др. </a:t>
            </a:r>
          </a:p>
          <a:p>
            <a:pPr>
              <a:buFont typeface="Arial" panose="020B0604020202020204" pitchFamily="34" charset="0"/>
              <a:buChar char="•"/>
            </a:pPr>
            <a:endParaRPr lang="ru-RU" altLang="ru-RU" sz="2200" dirty="0">
              <a:solidFill>
                <a:srgbClr val="40404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22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исследования в новых научно-технических направлениях (информационно-коммуникативных технологий, искусственного интеллекта, конвергентных технологий, робототехники)</a:t>
            </a:r>
          </a:p>
          <a:p>
            <a:pPr>
              <a:buFont typeface="Arial" panose="020B0604020202020204" pitchFamily="34" charset="0"/>
              <a:buChar char="•"/>
            </a:pPr>
            <a:endParaRPr lang="ru-RU" altLang="ru-RU" sz="2200" dirty="0">
              <a:solidFill>
                <a:srgbClr val="40404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22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исследования инженерно-психологических и эргономических проблем деятельности космонавтов по управлению бортовыми системами пилотируемых транспортных кораблей нового поколения.</a:t>
            </a:r>
          </a:p>
        </p:txBody>
      </p:sp>
    </p:spTree>
    <p:extLst>
      <p:ext uri="{BB962C8B-B14F-4D97-AF65-F5344CB8AC3E}">
        <p14:creationId xmlns:p14="http://schemas.microsoft.com/office/powerpoint/2010/main" val="1183395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C3612E-5107-4C3C-B5C7-F966516C3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/>
              <a:t>Актуальность исследований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B12DC7-0F46-4296-894D-F71C25748A17}"/>
              </a:ext>
            </a:extLst>
          </p:cNvPr>
          <p:cNvSpPr txBox="1"/>
          <p:nvPr/>
        </p:nvSpPr>
        <p:spPr>
          <a:xfrm>
            <a:off x="528638" y="1335088"/>
            <a:ext cx="11134725" cy="489364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ru-RU" sz="2400" dirty="0"/>
              <a:t>Перспективные космические корабли, разрабатываемые в настоящее время для ближнего и дальнего космоса, представляют собой крупномасштабные, сложноорганизованные технические объекты – </a:t>
            </a:r>
            <a:r>
              <a:rPr lang="ru-RU" sz="2400" i="1" dirty="0"/>
              <a:t>человеко-машинные комплексы (ЧМК)</a:t>
            </a:r>
            <a:r>
              <a:rPr lang="ru-RU" sz="24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/>
              <a:t>Такие макрообъекты необходимо рассматривать как совокупность значительного количества самостоятельных автоматизированных систем: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2400" dirty="0"/>
              <a:t>систем управления движением,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2400" dirty="0"/>
              <a:t>двигательной установкой,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2400" dirty="0"/>
              <a:t>обеспечения теплового режима,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2400" dirty="0"/>
              <a:t>средств жизнеобеспечения экипажа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2400" dirty="0"/>
              <a:t>другие робототехнические объекты для выполнения каких-либо специальных задач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2400" dirty="0"/>
              <a:t>Системы взаимодействия на станции и между станцией и Землей</a:t>
            </a:r>
          </a:p>
        </p:txBody>
      </p:sp>
    </p:spTree>
    <p:extLst>
      <p:ext uri="{BB962C8B-B14F-4D97-AF65-F5344CB8AC3E}">
        <p14:creationId xmlns:p14="http://schemas.microsoft.com/office/powerpoint/2010/main" val="35846028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C3612E-5107-4C3C-B5C7-F966516C3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/>
              <a:t>Задачи исследований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B12DC7-0F46-4296-894D-F71C25748A17}"/>
              </a:ext>
            </a:extLst>
          </p:cNvPr>
          <p:cNvSpPr txBox="1"/>
          <p:nvPr/>
        </p:nvSpPr>
        <p:spPr>
          <a:xfrm>
            <a:off x="528638" y="1335088"/>
            <a:ext cx="11134725" cy="5262979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/>
            <a:r>
              <a:rPr lang="ru-RU" sz="2400" dirty="0"/>
              <a:t>Задачи направлены на: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анализ тенденций изменения состояния систем и внешних условий,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/>
              <a:t>прогнозирование развития состояния систем, эффективности, надежности и безопасности функционирования объекта,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/>
              <a:t>оценку возможности возникновения нерасчетных ситуаций,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/>
              <a:t>моделирование развития нерасчетных ситуаций в случае их возникновения в полете,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/>
              <a:t>разработку вариантов режимов управления (автоматических, полуавтоматических или ручных) по выходу из нерасчетных ситуаций, реализации исполнительных действий по оперативному управлению в этих ситуациях,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/>
              <a:t>долгосрочное планирование функционирования объекта и выбору дальнейших направлений его существования в процессе совместной деятельности с диспетчерами наземных центров управления полетами.</a:t>
            </a:r>
          </a:p>
        </p:txBody>
      </p:sp>
    </p:spTree>
    <p:extLst>
      <p:ext uri="{BB962C8B-B14F-4D97-AF65-F5344CB8AC3E}">
        <p14:creationId xmlns:p14="http://schemas.microsoft.com/office/powerpoint/2010/main" val="3584602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C3612E-5107-4C3C-B5C7-F966516C3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4970" y="308936"/>
            <a:ext cx="9316015" cy="515719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/>
              <a:t>Система поддержки принятия решений на основе ИИ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B12DC7-0F46-4296-894D-F71C25748A17}"/>
              </a:ext>
            </a:extLst>
          </p:cNvPr>
          <p:cNvSpPr txBox="1"/>
          <p:nvPr/>
        </p:nvSpPr>
        <p:spPr>
          <a:xfrm>
            <a:off x="528638" y="1335088"/>
            <a:ext cx="11134725" cy="5262979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Для выполнения данных профессиональных функций предназначен комплекс обеспечения деятельности космонавтов – </a:t>
            </a:r>
            <a:r>
              <a:rPr lang="ru-RU" sz="2400" i="1" dirty="0"/>
              <a:t>интеллектуальная система поддержки принятия решений на основе средств искусственного интеллекта.</a:t>
            </a:r>
            <a:r>
              <a:rPr lang="ru-RU" sz="24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Одним из основных компонентов системы должен стать «</a:t>
            </a:r>
            <a:r>
              <a:rPr lang="ru-RU" sz="2400" i="1" dirty="0"/>
              <a:t>дружественный» интерфейс</a:t>
            </a:r>
            <a:r>
              <a:rPr lang="ru-RU" sz="2400" dirty="0"/>
              <a:t>. Он учитывает особенности деятельности космонавтов: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400" dirty="0"/>
              <a:t>воздействие факторов объективной сложности управления бортовыми системами ЧМК,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ru-RU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400" dirty="0"/>
              <a:t>субъективную сложность деятельности, условия космического полета,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ru-RU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400" dirty="0"/>
              <a:t>взаимодействие и совместная деятельность с робототехническими объектами. </a:t>
            </a:r>
          </a:p>
        </p:txBody>
      </p:sp>
    </p:spTree>
    <p:extLst>
      <p:ext uri="{BB962C8B-B14F-4D97-AF65-F5344CB8AC3E}">
        <p14:creationId xmlns:p14="http://schemas.microsoft.com/office/powerpoint/2010/main" val="35846028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C3612E-5107-4C3C-B5C7-F966516C3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706" y="308936"/>
            <a:ext cx="7694871" cy="515719"/>
          </a:xfrm>
        </p:spPr>
        <p:txBody>
          <a:bodyPr>
            <a:normAutofit fontScale="90000"/>
          </a:bodyPr>
          <a:lstStyle/>
          <a:p>
            <a:r>
              <a:rPr lang="ru-RU" dirty="0"/>
              <a:t>Проблемы взаимодействия человека с ИИ </a:t>
            </a:r>
            <a:br>
              <a:rPr lang="ru-RU" dirty="0"/>
            </a:b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B12DC7-0F46-4296-894D-F71C25748A17}"/>
              </a:ext>
            </a:extLst>
          </p:cNvPr>
          <p:cNvSpPr txBox="1"/>
          <p:nvPr/>
        </p:nvSpPr>
        <p:spPr>
          <a:xfrm>
            <a:off x="528638" y="1335088"/>
            <a:ext cx="11503417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При разработке </a:t>
            </a:r>
            <a:r>
              <a:rPr lang="ru-RU" sz="2000" i="1" dirty="0"/>
              <a:t>интеллектуальной системы поддержки принятия решений </a:t>
            </a:r>
            <a:r>
              <a:rPr lang="ru-RU" sz="2000" dirty="0"/>
              <a:t>возникают </a:t>
            </a:r>
            <a:r>
              <a:rPr lang="ru-RU" sz="2000" i="1" dirty="0"/>
              <a:t>инженерно-психологические и эргономические проблемы взаимодействия человека с искусственным интеллектом (ИИ):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000" dirty="0"/>
              <a:t>распределение функций между человеком и ИИ,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000" dirty="0"/>
              <a:t>оценка процессов его функционирования,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000" dirty="0"/>
              <a:t>разработка интерфейса "человек – ИИ",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000" dirty="0"/>
              <a:t>социальные, этические аспекты взаимодействия между ними.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Новые общепсихологические проблемы виртуальной реальности: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000" dirty="0"/>
              <a:t>природы виртуальной реальности,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000" dirty="0"/>
              <a:t>воздействия на психику человека,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000" dirty="0"/>
              <a:t>роль виртуальной реальности в жизни человека. </a:t>
            </a:r>
          </a:p>
          <a:p>
            <a:pPr marL="0" indent="0"/>
            <a:r>
              <a:rPr lang="ru-RU" sz="2000" dirty="0"/>
              <a:t>«Погружение" человека в "мнимую", дополнительную реальность как деструктивный фактор в его взаимосвязях с "основной" реальностью определяют: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000" dirty="0"/>
              <a:t>проблемы определения допустимых границ "погружения" в эту реальность,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000" dirty="0"/>
              <a:t>взаимосвязь «мнимой» реальности с сознанием, отношениями, смыслами, ценностями и социальной активностью,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000" dirty="0"/>
              <a:t>выявления ее деструктивных последствий.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5846028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C3612E-5107-4C3C-B5C7-F966516C3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349" y="308936"/>
            <a:ext cx="7586229" cy="515719"/>
          </a:xfrm>
        </p:spPr>
        <p:txBody>
          <a:bodyPr>
            <a:normAutofit fontScale="90000"/>
          </a:bodyPr>
          <a:lstStyle/>
          <a:p>
            <a:r>
              <a:rPr lang="ru-RU" dirty="0"/>
              <a:t>Совместная деятельность космонавта и РТО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B12DC7-0F46-4296-894D-F71C25748A17}"/>
              </a:ext>
            </a:extLst>
          </p:cNvPr>
          <p:cNvSpPr txBox="1"/>
          <p:nvPr/>
        </p:nvSpPr>
        <p:spPr>
          <a:xfrm>
            <a:off x="528638" y="1090657"/>
            <a:ext cx="11134725" cy="5632311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2400" dirty="0"/>
              <a:t>Взаимодействие и совместная деятельность космонавта с робототехническими объектами (РТО) </a:t>
            </a:r>
            <a:r>
              <a:rPr lang="ru-RU" sz="2400" i="1" dirty="0"/>
              <a:t>приводят к: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400" dirty="0"/>
              <a:t>возникновению проблем в классах автономных РТО с интеллектуальными возможностями, свойствами самообучения и самостоятельного принятия решения и самоорганизации;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ru-RU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400" dirty="0"/>
              <a:t>необходимости постановки </a:t>
            </a:r>
            <a:r>
              <a:rPr lang="ru-RU" sz="2400" i="1" dirty="0"/>
              <a:t>новых психологических проблем </a:t>
            </a:r>
            <a:r>
              <a:rPr lang="ru-RU" sz="2400" dirty="0"/>
              <a:t>определения границ между естественным и искусственным интеллектом;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ru-RU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400" dirty="0"/>
              <a:t>изучению особенностей активности и поведения РТО, их отношений и взаимодействия с человеком;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ru-RU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400" dirty="0"/>
              <a:t>выбору рациональных форм сосуществования человека и РТО;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ru-RU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400" dirty="0"/>
              <a:t>поиску допустимых путей эволюции РТО и форм искусственной жизни. </a:t>
            </a:r>
          </a:p>
        </p:txBody>
      </p:sp>
    </p:spTree>
    <p:extLst>
      <p:ext uri="{BB962C8B-B14F-4D97-AF65-F5344CB8AC3E}">
        <p14:creationId xmlns:p14="http://schemas.microsoft.com/office/powerpoint/2010/main" val="35846028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C3612E-5107-4C3C-B5C7-F966516C3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/>
              <a:t>Новая методология исследований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B12DC7-0F46-4296-894D-F71C25748A17}"/>
              </a:ext>
            </a:extLst>
          </p:cNvPr>
          <p:cNvSpPr txBox="1"/>
          <p:nvPr/>
        </p:nvSpPr>
        <p:spPr>
          <a:xfrm>
            <a:off x="528638" y="1335088"/>
            <a:ext cx="11134725" cy="489364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Особенностью новой методологии современных исследований является отсутствие метода в его классическом понимании: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переход </a:t>
            </a:r>
            <a:r>
              <a:rPr lang="ru-RU" sz="2400" i="1" dirty="0"/>
              <a:t>от жестких принципов к гибким методологическим стратегиям, </a:t>
            </a:r>
            <a:r>
              <a:rPr lang="ru-RU" sz="2400" dirty="0"/>
              <a:t>способным следовать потоку изменений, взаимодействий и саморазвития предмета изучения, включая новые факты и случайности;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системное мышление, «сложное мышление» («</a:t>
            </a:r>
            <a:r>
              <a:rPr lang="ru-RU" sz="2400" dirty="0" err="1"/>
              <a:t>complex</a:t>
            </a:r>
            <a:r>
              <a:rPr lang="ru-RU" sz="2400" dirty="0"/>
              <a:t> </a:t>
            </a:r>
            <a:r>
              <a:rPr lang="ru-RU" sz="2400" dirty="0" err="1"/>
              <a:t>thinking</a:t>
            </a:r>
            <a:r>
              <a:rPr lang="ru-RU" sz="2400" dirty="0"/>
              <a:t>», по Э. Морену), которое  не предполагает разделения знаний на обособленные дисциплинарные области, когда возводятся мосты между различными областями дисциплинарного знания;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наличие в исследованиях «переломной ситуации глобального и </a:t>
            </a:r>
            <a:r>
              <a:rPr lang="ru-RU" sz="2400" dirty="0" err="1"/>
              <a:t>парадигмального</a:t>
            </a:r>
            <a:r>
              <a:rPr lang="ru-RU" sz="2400" dirty="0"/>
              <a:t> кризиса» (</a:t>
            </a:r>
            <a:r>
              <a:rPr lang="ru-RU" sz="2400" dirty="0" err="1"/>
              <a:t>Стёпин</a:t>
            </a:r>
            <a:r>
              <a:rPr lang="ru-RU" sz="2400" dirty="0"/>
              <a:t>, Толстых, 2007) и тенденции перехода: </a:t>
            </a:r>
            <a:r>
              <a:rPr lang="ru-RU" sz="2400" i="1" dirty="0" err="1"/>
              <a:t>междисциплинарность</a:t>
            </a:r>
            <a:r>
              <a:rPr lang="ru-RU" sz="2400" i="1" dirty="0"/>
              <a:t> - </a:t>
            </a:r>
            <a:r>
              <a:rPr lang="ru-RU" sz="2400" i="1" dirty="0" err="1"/>
              <a:t>мультидисциплинарность</a:t>
            </a:r>
            <a:r>
              <a:rPr lang="ru-RU" sz="2400" i="1" dirty="0"/>
              <a:t> </a:t>
            </a:r>
            <a:r>
              <a:rPr lang="ru-RU" sz="2400" dirty="0"/>
              <a:t>– </a:t>
            </a:r>
            <a:r>
              <a:rPr lang="ru-RU" sz="2400" i="1" dirty="0" err="1"/>
              <a:t>трансдисциплинарность</a:t>
            </a:r>
            <a:r>
              <a:rPr lang="ru-RU" sz="2400" i="1" dirty="0"/>
              <a:t> </a:t>
            </a:r>
            <a:r>
              <a:rPr lang="ru-RU" sz="2400" dirty="0"/>
              <a:t>(</a:t>
            </a:r>
            <a:r>
              <a:rPr lang="ru-RU" sz="2400" dirty="0" err="1"/>
              <a:t>Гусельцева</a:t>
            </a:r>
            <a:r>
              <a:rPr lang="ru-RU" sz="2400" dirty="0"/>
              <a:t>, 2016);</a:t>
            </a:r>
          </a:p>
        </p:txBody>
      </p:sp>
    </p:spTree>
    <p:extLst>
      <p:ext uri="{BB962C8B-B14F-4D97-AF65-F5344CB8AC3E}">
        <p14:creationId xmlns:p14="http://schemas.microsoft.com/office/powerpoint/2010/main" val="2961853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C3612E-5107-4C3C-B5C7-F966516C3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850" y="2291645"/>
            <a:ext cx="11081441" cy="3611214"/>
          </a:xfrm>
        </p:spPr>
        <p:txBody>
          <a:bodyPr>
            <a:normAutofit fontScale="90000"/>
          </a:bodyPr>
          <a:lstStyle/>
          <a:p>
            <a:r>
              <a:rPr lang="ru-RU" dirty="0"/>
              <a:t>1. ВКЛАД ИНСТИТУТА ПСИХОЛОГИИ РАН В КОСМИЧЕСКУЮ ПСИХОЛОГИЮ</a:t>
            </a:r>
            <a:br>
              <a:rPr lang="ru-RU" dirty="0"/>
            </a:br>
            <a:br>
              <a:rPr lang="ru-RU" dirty="0"/>
            </a:br>
            <a:r>
              <a:rPr lang="ru-RU" dirty="0"/>
              <a:t>2. ВЗАИМОДЕЙСТВИЕ И СОВМЕСТНАЯ ДЕЯТЕЛЬНОСТЬ КОСМОНАВТОВ С ИСКУССТВЕННЫМ ИНТЕЛЛЕКТОМ И РОБОТОТЕХНИЧЕСКИМИ ОБЪЕКТАМИ В БЛИЖНЕМ И ДАЛЬНЕМ КОСМОСЕ</a:t>
            </a:r>
            <a:br>
              <a:rPr lang="ru-RU" dirty="0"/>
            </a:br>
            <a:br>
              <a:rPr lang="ru-RU" dirty="0"/>
            </a:br>
            <a:r>
              <a:rPr lang="ru-RU" dirty="0"/>
              <a:t>3. СОЦИАЛЬНО-ПСИХОЛОГИЧЕСКИЕ ПРЕДПОСЫЛКИ ОТНОШЕНИЯ ЛИЧНОСТИ К ПИЛОТИРУЕМОЙ КОСМОНАВТИКЕ</a:t>
            </a:r>
            <a:br>
              <a:rPr lang="ru-RU" dirty="0"/>
            </a:br>
            <a:r>
              <a:rPr lang="ru-RU" dirty="0"/>
              <a:t> 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70774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C3612E-5107-4C3C-B5C7-F966516C3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3692" y="308936"/>
            <a:ext cx="7866886" cy="515719"/>
          </a:xfrm>
        </p:spPr>
        <p:txBody>
          <a:bodyPr>
            <a:normAutofit/>
          </a:bodyPr>
          <a:lstStyle/>
          <a:p>
            <a:pPr algn="r"/>
            <a:r>
              <a:rPr lang="ru-RU" dirty="0"/>
              <a:t>Новая методология исследований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B12DC7-0F46-4296-894D-F71C25748A17}"/>
              </a:ext>
            </a:extLst>
          </p:cNvPr>
          <p:cNvSpPr txBox="1"/>
          <p:nvPr/>
        </p:nvSpPr>
        <p:spPr>
          <a:xfrm>
            <a:off x="528638" y="1335088"/>
            <a:ext cx="11134725" cy="5632311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Создание гуманистически ориентированных концепций, противостоящих доминирующим технократическим и сциентистским методологическим позициям предполагает что: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доминирующими концепциями и методологическими позициями анализа проблем ЧМК (как теоретическими основаниями проводимых нами исследований) являются антропоцентрический (</a:t>
            </a:r>
            <a:r>
              <a:rPr lang="ru-RU" sz="2400" dirty="0" err="1"/>
              <a:t>Human-Centered</a:t>
            </a:r>
            <a:r>
              <a:rPr lang="ru-RU" sz="2400" dirty="0"/>
              <a:t> </a:t>
            </a:r>
            <a:r>
              <a:rPr lang="ru-RU" sz="2400" dirty="0" err="1"/>
              <a:t>Approach</a:t>
            </a:r>
            <a:r>
              <a:rPr lang="ru-RU" sz="2400" dirty="0"/>
              <a:t>), социоцентрический подходы, концепции культуры безопасности, адаптивной автоматизации, динамического перераспределения функций между оператором и автоматикой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концепция универсального эволюционизма как основа для сближения естественнонаучного и гуманитарного знания, задающего общий алгоритм построения непротиворечивой картины мира (по Н.Н. Моисееву)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56226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C3612E-5107-4C3C-B5C7-F966516C3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/>
              <a:t>Направления исследований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B12DC7-0F46-4296-894D-F71C25748A17}"/>
              </a:ext>
            </a:extLst>
          </p:cNvPr>
          <p:cNvSpPr txBox="1"/>
          <p:nvPr/>
        </p:nvSpPr>
        <p:spPr>
          <a:xfrm>
            <a:off x="528638" y="1335088"/>
            <a:ext cx="11134725" cy="489364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2400" dirty="0"/>
              <a:t>В проблемном поле наиболее значимые направления исследований: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i="1" dirty="0"/>
              <a:t>проблема нового искусственного разума</a:t>
            </a:r>
            <a:r>
              <a:rPr lang="ru-RU" sz="2400" dirty="0"/>
              <a:t> – другого, отличного от нашего или </a:t>
            </a:r>
            <a:r>
              <a:rPr lang="ru-RU" sz="2400" i="1" dirty="0"/>
              <a:t>"иного разума"</a:t>
            </a:r>
            <a:r>
              <a:rPr lang="ru-RU" sz="2400" dirty="0"/>
              <a:t> (</a:t>
            </a:r>
            <a:r>
              <a:rPr lang="en-US" sz="2400" dirty="0"/>
              <a:t>other mind</a:t>
            </a:r>
            <a:r>
              <a:rPr lang="ru-RU" sz="2400" dirty="0"/>
              <a:t>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процесс самоорганизации робота от "ребенка" до "зрелого существа" по аналогии с воспитанием и развитием человека;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анализ классов автономных РТО</a:t>
            </a:r>
            <a:r>
              <a:rPr lang="ru-RU" sz="2400" i="1" dirty="0"/>
              <a:t> </a:t>
            </a:r>
            <a:r>
              <a:rPr lang="ru-RU" sz="2400" dirty="0"/>
              <a:t>с появлением</a:t>
            </a:r>
            <a:r>
              <a:rPr lang="ru-RU" sz="2400" i="1" dirty="0"/>
              <a:t> возможности исследования разных форм иного разума</a:t>
            </a:r>
            <a:r>
              <a:rPr lang="ru-RU" sz="2400" dirty="0"/>
              <a:t> – специализированных по каким-либо функциям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изучение дальнего космоса посредством разработки основ </a:t>
            </a:r>
            <a:r>
              <a:rPr lang="ru-RU" sz="2400" i="1" dirty="0"/>
              <a:t>психологии </a:t>
            </a:r>
            <a:r>
              <a:rPr lang="en-US" sz="2400" i="1" dirty="0" err="1"/>
              <a:t>Robo</a:t>
            </a:r>
            <a:r>
              <a:rPr lang="ru-RU" sz="2400" i="1" dirty="0"/>
              <a:t>-</a:t>
            </a:r>
            <a:r>
              <a:rPr lang="en-US" sz="2400" i="1" dirty="0"/>
              <a:t>Sapiens </a:t>
            </a:r>
            <a:r>
              <a:rPr lang="ru-RU" sz="2400" dirty="0"/>
              <a:t>(или </a:t>
            </a:r>
            <a:r>
              <a:rPr lang="ru-RU" sz="2400" i="1" dirty="0" err="1"/>
              <a:t>робопсихологии</a:t>
            </a:r>
            <a:r>
              <a:rPr lang="ru-RU" sz="2400" dirty="0"/>
              <a:t>)</a:t>
            </a:r>
            <a:r>
              <a:rPr lang="ru-RU" sz="2400" i="1" dirty="0"/>
              <a:t>,</a:t>
            </a:r>
            <a:r>
              <a:rPr lang="ru-RU" sz="2400" dirty="0"/>
              <a:t> психологии разумной жизни разной материальной природы. </a:t>
            </a:r>
          </a:p>
        </p:txBody>
      </p:sp>
    </p:spTree>
    <p:extLst>
      <p:ext uri="{BB962C8B-B14F-4D97-AF65-F5344CB8AC3E}">
        <p14:creationId xmlns:p14="http://schemas.microsoft.com/office/powerpoint/2010/main" val="35846028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C3612E-5107-4C3C-B5C7-F966516C3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3692" y="308936"/>
            <a:ext cx="7866886" cy="515719"/>
          </a:xfrm>
        </p:spPr>
        <p:txBody>
          <a:bodyPr>
            <a:normAutofit/>
          </a:bodyPr>
          <a:lstStyle/>
          <a:p>
            <a:pPr algn="r"/>
            <a:r>
              <a:rPr lang="ru-RU" dirty="0"/>
              <a:t>Направления исследований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B12DC7-0F46-4296-894D-F71C25748A17}"/>
              </a:ext>
            </a:extLst>
          </p:cNvPr>
          <p:cNvSpPr txBox="1"/>
          <p:nvPr/>
        </p:nvSpPr>
        <p:spPr>
          <a:xfrm>
            <a:off x="528638" y="909576"/>
            <a:ext cx="11134725" cy="489364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2400" dirty="0"/>
              <a:t>Наиболее значимые мишени исследований: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противоречия между сциентистскими и технократическими концептуальными представлениями разработчиков высоких технологий и </a:t>
            </a:r>
            <a:r>
              <a:rPr lang="ru-RU" sz="2400" dirty="0" err="1"/>
              <a:t>социогуманитарными</a:t>
            </a:r>
            <a:r>
              <a:rPr lang="ru-RU" sz="2400" dirty="0"/>
              <a:t> методологическими позициями: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рассмотрения этических и нравственных последствий развития техники;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неоднозначность социальных последствий выбора направлений развития высоких технологий специалистами высшего уровня управления (Голиков, 2019)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создание искусственных объектов со свойствами автономности, самообучения, самостоятельного принятия решения и самоорганизации как источника новых видов неопределенности и рисков негативного социального и социально-экономического воздействия на человека, общество и природу (Голиков, 2015).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разработка образа (метамодели) психосоциального человека (Журавлев, Ушаков, Юревич, 2013), концепции жизнеспособности человека (Махнач, 2016)</a:t>
            </a:r>
          </a:p>
        </p:txBody>
      </p:sp>
    </p:spTree>
    <p:extLst>
      <p:ext uri="{BB962C8B-B14F-4D97-AF65-F5344CB8AC3E}">
        <p14:creationId xmlns:p14="http://schemas.microsoft.com/office/powerpoint/2010/main" val="28112281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C3612E-5107-4C3C-B5C7-F966516C3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/>
              <a:t>Выводы и перспективы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B12DC7-0F46-4296-894D-F71C25748A17}"/>
              </a:ext>
            </a:extLst>
          </p:cNvPr>
          <p:cNvSpPr txBox="1"/>
          <p:nvPr/>
        </p:nvSpPr>
        <p:spPr>
          <a:xfrm>
            <a:off x="528638" y="1335088"/>
            <a:ext cx="11134725" cy="4708981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ru-RU" sz="2000" dirty="0"/>
              <a:t>Для решения новых инженерно-психологических, эргономических и общепсихологических проблем взаимодействия и совместной деятельности космонавтов с ИИ и робототехническими объектами в разработке космических кораблей для освоения ближнего и дальнего космоса: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2000" dirty="0"/>
              <a:t>необходимо совершенствование понятийного аппарата;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2000" dirty="0"/>
              <a:t>расширение проблемного пространства науки;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2000" dirty="0"/>
              <a:t>изменение концептуальных представлений о биологической, социальной и духовной природе человека и его эволюции;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2000" dirty="0"/>
              <a:t>более глубокое раскрытие смыслов, идеалов и ценностей жизни человека, роли и места нашей цивилизации во Вселенной;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/>
              <a:t>Упорядочение и организация наших исследований в совместной деятельности специалистов ряда наук по разработке общих теоретико-методологических позиций для решения междисциплинарных проблем преодоления неопределенности и рисков развития высоких технологий.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rgbClr val="404040"/>
                </a:solidFill>
                <a:ea typeface="Verdana" panose="020B0604030504040204" pitchFamily="34" charset="0"/>
                <a:cs typeface="Calibri" panose="020F0502020204030204" pitchFamily="34" charset="0"/>
              </a:rPr>
              <a:t>Подготовка аспирантов по темам, связанным с космосом – в области психологии труда, инженерной психологии</a:t>
            </a:r>
            <a:endParaRPr lang="ru-RU" altLang="ru-RU" sz="2200" dirty="0">
              <a:solidFill>
                <a:srgbClr val="404040"/>
              </a:solidFill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0796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C3612E-5107-4C3C-B5C7-F966516C3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850" y="2291645"/>
            <a:ext cx="11081441" cy="1456490"/>
          </a:xfrm>
        </p:spPr>
        <p:txBody>
          <a:bodyPr>
            <a:normAutofit fontScale="90000"/>
          </a:bodyPr>
          <a:lstStyle/>
          <a:p>
            <a:r>
              <a:rPr lang="ru-RU" dirty="0"/>
              <a:t>3. СОЦИАЛЬНО-ПСИХОЛОГИЧЕСКИЕ ПРЕДПОСЫЛКИ ОТНОШЕНИЯ ЛИЧНОСТИ К ПИЛОТИРУЕМОЙ КОСМОНАВТИКЕ</a:t>
            </a:r>
            <a:br>
              <a:rPr lang="ru-RU" dirty="0"/>
            </a:br>
            <a:r>
              <a:rPr lang="ru-RU" dirty="0"/>
              <a:t> 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14691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>
            <a:extLst>
              <a:ext uri="{FF2B5EF4-FFF2-40B4-BE49-F238E27FC236}">
                <a16:creationId xmlns:a16="http://schemas.microsoft.com/office/drawing/2014/main" id="{B3F777CC-6C97-4625-856E-F9D319645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1309688"/>
            <a:ext cx="7945437" cy="370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1">
            <a:extLst>
              <a:ext uri="{FF2B5EF4-FFF2-40B4-BE49-F238E27FC236}">
                <a16:creationId xmlns:a16="http://schemas.microsoft.com/office/drawing/2014/main" id="{46B25647-02F7-49B0-AF79-D6ECD8F43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800" y="188913"/>
            <a:ext cx="8280400" cy="86201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ru-RU" altLang="ru-RU" sz="3200" b="1" dirty="0">
                <a:solidFill>
                  <a:srgbClr val="498779"/>
                </a:solidFill>
                <a:latin typeface="+mj-lt"/>
                <a:ea typeface="+mj-ea"/>
                <a:cs typeface="+mj-cs"/>
              </a:rPr>
              <a:t>Образ будущего защищает нашу самооценку</a:t>
            </a:r>
          </a:p>
        </p:txBody>
      </p:sp>
      <p:sp>
        <p:nvSpPr>
          <p:cNvPr id="40963" name="TextBox 1">
            <a:extLst>
              <a:ext uri="{FF2B5EF4-FFF2-40B4-BE49-F238E27FC236}">
                <a16:creationId xmlns:a16="http://schemas.microsoft.com/office/drawing/2014/main" id="{E048C220-2FE8-44AE-B0BD-1A3A4B2A0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8900" y="5121275"/>
            <a:ext cx="6321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ru-RU" altLang="ru-RU" sz="1400"/>
              <a:t>Одна из последних работ Юрия Павловича Швеца (1902- 1972)</a:t>
            </a:r>
          </a:p>
        </p:txBody>
      </p:sp>
      <p:sp>
        <p:nvSpPr>
          <p:cNvPr id="40964" name="Прямоугольник 4">
            <a:extLst>
              <a:ext uri="{FF2B5EF4-FFF2-40B4-BE49-F238E27FC236}">
                <a16:creationId xmlns:a16="http://schemas.microsoft.com/office/drawing/2014/main" id="{A784422A-3A6E-471E-AA18-B6DDA0C3C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3438" y="1182688"/>
            <a:ext cx="3346450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ru-RU" altLang="ru-RU" sz="2000">
                <a:latin typeface="Calibri" panose="020F0502020204030204" pitchFamily="34" charset="0"/>
                <a:cs typeface="Calibri" panose="020F0502020204030204" pitchFamily="34" charset="0"/>
              </a:rPr>
              <a:t>Отдаленное будущее оценивается более позитивно, чем ближайший и среднесрочный горизонт (Нестик, 2014; Силинг, Нестик, 2018; Человек в условиях глобальных рисков, 2020)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2000">
                <a:latin typeface="Calibri" panose="020F0502020204030204" pitchFamily="34" charset="0"/>
                <a:cs typeface="Calibri" panose="020F0502020204030204" pitchFamily="34" charset="0"/>
              </a:rPr>
              <a:t>В условиях неопределенности ориентация на планирование снижается, тогда как интерес к долгосрочному будущему может усиливаться (Нестик, 2021)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Заголовок 1">
            <a:extLst>
              <a:ext uri="{FF2B5EF4-FFF2-40B4-BE49-F238E27FC236}">
                <a16:creationId xmlns:a16="http://schemas.microsoft.com/office/drawing/2014/main" id="{8D0C1204-36BE-4378-87A9-84B8450BEC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1825" y="200025"/>
            <a:ext cx="10367963" cy="50006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/>
              <a:t>Частотность лексем, связанных с долгосрочным планированием и космонавтикой</a:t>
            </a:r>
            <a:r>
              <a:rPr lang="en-US" altLang="ru-RU"/>
              <a:t> </a:t>
            </a:r>
            <a:r>
              <a:rPr lang="ru-RU" altLang="ru-RU"/>
              <a:t>в русскоязычном корпусе </a:t>
            </a:r>
            <a:r>
              <a:rPr lang="en-US" altLang="ru-RU"/>
              <a:t>Google Ngrams (1945-2015)</a:t>
            </a:r>
            <a:endParaRPr lang="ru-RU" altLang="ru-RU"/>
          </a:p>
        </p:txBody>
      </p:sp>
      <p:pic>
        <p:nvPicPr>
          <p:cNvPr id="43010" name="Рисунок 5">
            <a:extLst>
              <a:ext uri="{FF2B5EF4-FFF2-40B4-BE49-F238E27FC236}">
                <a16:creationId xmlns:a16="http://schemas.microsoft.com/office/drawing/2014/main" id="{5E7FF9A4-15D1-4B30-BE3B-37DCF1ED7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79563"/>
            <a:ext cx="5649913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Рисунок 7">
            <a:extLst>
              <a:ext uri="{FF2B5EF4-FFF2-40B4-BE49-F238E27FC236}">
                <a16:creationId xmlns:a16="http://schemas.microsoft.com/office/drawing/2014/main" id="{797A8F65-CC94-44C9-81B3-B21C2FE5F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600" y="4229100"/>
            <a:ext cx="6148388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Рисунок 8">
            <a:extLst>
              <a:ext uri="{FF2B5EF4-FFF2-40B4-BE49-F238E27FC236}">
                <a16:creationId xmlns:a16="http://schemas.microsoft.com/office/drawing/2014/main" id="{E1CD2926-EA1F-4BC6-9B65-76181E278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4324350"/>
            <a:ext cx="5478462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Рисунок 9">
            <a:extLst>
              <a:ext uri="{FF2B5EF4-FFF2-40B4-BE49-F238E27FC236}">
                <a16:creationId xmlns:a16="http://schemas.microsoft.com/office/drawing/2014/main" id="{B89AE55D-1B4C-453C-ABD0-9DFF0CCD1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550" y="1539875"/>
            <a:ext cx="622617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TextBox 11">
            <a:extLst>
              <a:ext uri="{FF2B5EF4-FFF2-40B4-BE49-F238E27FC236}">
                <a16:creationId xmlns:a16="http://schemas.microsoft.com/office/drawing/2014/main" id="{2E121C8A-55FD-48C7-B8C4-3738362A3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2400" y="1497013"/>
            <a:ext cx="1666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ru-RU" altLang="ru-RU" b="1"/>
              <a:t>Планирование</a:t>
            </a:r>
          </a:p>
        </p:txBody>
      </p:sp>
      <p:sp>
        <p:nvSpPr>
          <p:cNvPr id="43015" name="TextBox 12">
            <a:extLst>
              <a:ext uri="{FF2B5EF4-FFF2-40B4-BE49-F238E27FC236}">
                <a16:creationId xmlns:a16="http://schemas.microsoft.com/office/drawing/2014/main" id="{FCF54D34-0DCC-408F-8C6A-A7D771D62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1925" y="3895725"/>
            <a:ext cx="22415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ru-RU" altLang="ru-RU" b="1"/>
              <a:t>Воображаемое будущее</a:t>
            </a:r>
          </a:p>
        </p:txBody>
      </p:sp>
      <p:sp>
        <p:nvSpPr>
          <p:cNvPr id="43016" name="TextBox 13">
            <a:extLst>
              <a:ext uri="{FF2B5EF4-FFF2-40B4-BE49-F238E27FC236}">
                <a16:creationId xmlns:a16="http://schemas.microsoft.com/office/drawing/2014/main" id="{DD4F0F90-2AD0-449F-BEF1-32A0B3DA8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0275" y="1368425"/>
            <a:ext cx="25034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ru-RU" altLang="ru-RU" b="1"/>
              <a:t>Долгосрочное планирование</a:t>
            </a:r>
          </a:p>
        </p:txBody>
      </p:sp>
      <p:sp>
        <p:nvSpPr>
          <p:cNvPr id="43017" name="TextBox 14">
            <a:extLst>
              <a:ext uri="{FF2B5EF4-FFF2-40B4-BE49-F238E27FC236}">
                <a16:creationId xmlns:a16="http://schemas.microsoft.com/office/drawing/2014/main" id="{A3A18F1F-3778-4A41-A43A-634171CC7F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0275" y="3859213"/>
            <a:ext cx="2503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ru-RU" altLang="ru-RU" b="1"/>
              <a:t>Космонавтика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>
            <a:extLst>
              <a:ext uri="{FF2B5EF4-FFF2-40B4-BE49-F238E27FC236}">
                <a16:creationId xmlns:a16="http://schemas.microsoft.com/office/drawing/2014/main" id="{7BC48409-EE4C-429C-86F5-144F1FD478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1150" y="192088"/>
            <a:ext cx="10367963" cy="50006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3200"/>
              <a:t>Компоненты отношения личности к космонавтике</a:t>
            </a:r>
          </a:p>
        </p:txBody>
      </p:sp>
      <p:sp>
        <p:nvSpPr>
          <p:cNvPr id="19458" name="Прямоугольник 2">
            <a:extLst>
              <a:ext uri="{FF2B5EF4-FFF2-40B4-BE49-F238E27FC236}">
                <a16:creationId xmlns:a16="http://schemas.microsoft.com/office/drawing/2014/main" id="{7BDCAFFF-7420-45F3-827D-2CAE931904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725" y="1752600"/>
            <a:ext cx="6753225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ru-RU" altLang="ru-RU" sz="2400">
                <a:latin typeface="Calibri" panose="020F0502020204030204" pitchFamily="34" charset="0"/>
                <a:cs typeface="Calibri" panose="020F0502020204030204" pitchFamily="34" charset="0"/>
              </a:rPr>
              <a:t>позитивный образ Ю.Гагарина;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2400">
                <a:latin typeface="Calibri" panose="020F0502020204030204" pitchFamily="34" charset="0"/>
                <a:cs typeface="Calibri" panose="020F0502020204030204" pitchFamily="34" charset="0"/>
              </a:rPr>
              <a:t>социальный оптимизм в отношении освоения космоса;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2400">
                <a:latin typeface="Calibri" panose="020F0502020204030204" pitchFamily="34" charset="0"/>
                <a:cs typeface="Calibri" panose="020F0502020204030204" pitchFamily="34" charset="0"/>
              </a:rPr>
              <a:t>поддержка государственных расходов на обеспечение лидерства в космосе;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2400">
                <a:latin typeface="Calibri" panose="020F0502020204030204" pitchFamily="34" charset="0"/>
                <a:cs typeface="Calibri" panose="020F0502020204030204" pitchFamily="34" charset="0"/>
              </a:rPr>
              <a:t>ностальгия по СССР как космической державе;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2400">
                <a:latin typeface="Calibri" panose="020F0502020204030204" pitchFamily="34" charset="0"/>
                <a:cs typeface="Calibri" panose="020F0502020204030204" pitchFamily="34" charset="0"/>
              </a:rPr>
              <a:t>опасность пилотируемой космонавтики для мирной жизни на Земле.</a:t>
            </a:r>
          </a:p>
        </p:txBody>
      </p:sp>
      <p:sp>
        <p:nvSpPr>
          <p:cNvPr id="19459" name="TextBox 7">
            <a:extLst>
              <a:ext uri="{FF2B5EF4-FFF2-40B4-BE49-F238E27FC236}">
                <a16:creationId xmlns:a16="http://schemas.microsoft.com/office/drawing/2014/main" id="{02A87516-C04B-4A22-818D-79E0846B8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5149850"/>
            <a:ext cx="41544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ru-RU" altLang="ru-RU" sz="1600"/>
              <a:t>(Емельянова и др., 2016; Нестик, Емельянова, 2021)</a:t>
            </a:r>
          </a:p>
        </p:txBody>
      </p:sp>
      <p:pic>
        <p:nvPicPr>
          <p:cNvPr id="19460" name="Picture 2" descr="Что на самом деле случилось с первым человеком, вышедшим в открытый космос  | Пикабу">
            <a:extLst>
              <a:ext uri="{FF2B5EF4-FFF2-40B4-BE49-F238E27FC236}">
                <a16:creationId xmlns:a16="http://schemas.microsoft.com/office/drawing/2014/main" id="{ED87778E-10DA-48A4-A9A2-3393DBCFE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752600"/>
            <a:ext cx="3409950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Прямоугольник 2">
            <a:extLst>
              <a:ext uri="{FF2B5EF4-FFF2-40B4-BE49-F238E27FC236}">
                <a16:creationId xmlns:a16="http://schemas.microsoft.com/office/drawing/2014/main" id="{522FF02A-E4CD-4FCB-8E6D-18535BEB83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725" y="5438775"/>
            <a:ext cx="69770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ru-RU" altLang="ru-RU" sz="2000">
                <a:latin typeface="Calibri" panose="020F0502020204030204" pitchFamily="34" charset="0"/>
                <a:cs typeface="Arial" panose="020B0604020202020204" pitchFamily="34" charset="0"/>
              </a:rPr>
              <a:t>Онлайн-опрос, </a:t>
            </a:r>
            <a:r>
              <a:rPr lang="en-US" altLang="ru-RU" sz="2000">
                <a:latin typeface="Calibri" panose="020F0502020204030204" pitchFamily="34" charset="0"/>
                <a:cs typeface="Arial" panose="020B0604020202020204" pitchFamily="34" charset="0"/>
              </a:rPr>
              <a:t>N=2000, </a:t>
            </a:r>
            <a:r>
              <a:rPr lang="ru-RU" altLang="ru-RU" sz="2000">
                <a:latin typeface="Calibri" panose="020F0502020204030204" pitchFamily="34" charset="0"/>
                <a:cs typeface="Arial" panose="020B0604020202020204" pitchFamily="34" charset="0"/>
              </a:rPr>
              <a:t>квотная выборка, репрезентирующая по полу, возрасту и величине города российских интернет-пользователей. Даты опроса: 20-24 марта 2021 г.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Заголовок 1">
            <a:extLst>
              <a:ext uri="{FF2B5EF4-FFF2-40B4-BE49-F238E27FC236}">
                <a16:creationId xmlns:a16="http://schemas.microsoft.com/office/drawing/2014/main" id="{0D25B09E-E131-4C69-9492-750A723616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98725" y="333375"/>
            <a:ext cx="9190038" cy="928688"/>
          </a:xfrm>
        </p:spPr>
        <p:txBody>
          <a:bodyPr>
            <a:normAutofit fontScale="90000"/>
          </a:bodyPr>
          <a:lstStyle/>
          <a:p>
            <a:pPr defTabSz="949325" eaLnBrk="1" hangingPunct="1"/>
            <a:r>
              <a:rPr lang="ru-RU" altLang="ru-RU" sz="3200"/>
              <a:t>Отсутствие общественной поддержки для увеличения финансирования космических программ</a:t>
            </a:r>
          </a:p>
        </p:txBody>
      </p:sp>
      <p:pic>
        <p:nvPicPr>
          <p:cNvPr id="45058" name="Рисунок 1">
            <a:extLst>
              <a:ext uri="{FF2B5EF4-FFF2-40B4-BE49-F238E27FC236}">
                <a16:creationId xmlns:a16="http://schemas.microsoft.com/office/drawing/2014/main" id="{326ED406-1FC1-4BA0-AF83-74F0FE770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1836738"/>
            <a:ext cx="5643562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Рисунок 3">
            <a:extLst>
              <a:ext uri="{FF2B5EF4-FFF2-40B4-BE49-F238E27FC236}">
                <a16:creationId xmlns:a16="http://schemas.microsoft.com/office/drawing/2014/main" id="{507FC0DE-EFD8-4808-A6B7-F6BA0719D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1836738"/>
            <a:ext cx="5345113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Прямоугольник 2">
            <a:extLst>
              <a:ext uri="{FF2B5EF4-FFF2-40B4-BE49-F238E27FC236}">
                <a16:creationId xmlns:a16="http://schemas.microsoft.com/office/drawing/2014/main" id="{F0C094F9-9ECD-40A5-A1E1-5A75D5BB3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5735638"/>
            <a:ext cx="108664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ru-RU" altLang="ru-RU" sz="2000">
                <a:latin typeface="Calibri" panose="020F0502020204030204" pitchFamily="34" charset="0"/>
                <a:cs typeface="Arial" panose="020B0604020202020204" pitchFamily="34" charset="0"/>
              </a:rPr>
              <a:t>Онлайн-опрос, </a:t>
            </a:r>
            <a:r>
              <a:rPr lang="en-US" altLang="ru-RU" sz="2000">
                <a:latin typeface="Calibri" panose="020F0502020204030204" pitchFamily="34" charset="0"/>
                <a:cs typeface="Arial" panose="020B0604020202020204" pitchFamily="34" charset="0"/>
              </a:rPr>
              <a:t>N=2000, </a:t>
            </a:r>
            <a:r>
              <a:rPr lang="ru-RU" altLang="ru-RU" sz="2000">
                <a:latin typeface="Calibri" panose="020F0502020204030204" pitchFamily="34" charset="0"/>
                <a:cs typeface="Arial" panose="020B0604020202020204" pitchFamily="34" charset="0"/>
              </a:rPr>
              <a:t>квотная выборка, репрезентирующая по полу, возрасту и величине города российских интернет-пользователей. Даты опроса: 20-24 марта 2021 г.</a:t>
            </a:r>
          </a:p>
        </p:txBody>
      </p:sp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Рисунок 3">
            <a:extLst>
              <a:ext uri="{FF2B5EF4-FFF2-40B4-BE49-F238E27FC236}">
                <a16:creationId xmlns:a16="http://schemas.microsoft.com/office/drawing/2014/main" id="{1C74DD2F-4DC0-48CC-85EB-80794D7CD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260350"/>
            <a:ext cx="11693525" cy="575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Прямоугольник 4">
            <a:extLst>
              <a:ext uri="{FF2B5EF4-FFF2-40B4-BE49-F238E27FC236}">
                <a16:creationId xmlns:a16="http://schemas.microsoft.com/office/drawing/2014/main" id="{E8DC1B88-1588-4CAE-97C0-94031CD5A3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6092825"/>
            <a:ext cx="38830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ru-RU" altLang="ru-RU" sz="1600">
                <a:solidFill>
                  <a:srgbClr val="262626"/>
                </a:solidFill>
                <a:latin typeface="Helvetica" panose="020B0604020202020204" pitchFamily="34" charset="0"/>
              </a:rPr>
              <a:t>R=0,525; R2=0,276; F=65,036, p&lt;0,001 </a:t>
            </a:r>
          </a:p>
        </p:txBody>
      </p:sp>
      <p:sp>
        <p:nvSpPr>
          <p:cNvPr id="47107" name="Заголовок 1">
            <a:extLst>
              <a:ext uri="{FF2B5EF4-FFF2-40B4-BE49-F238E27FC236}">
                <a16:creationId xmlns:a16="http://schemas.microsoft.com/office/drawing/2014/main" id="{46597E11-254A-4A41-9C38-3167EEE039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7338" y="153988"/>
            <a:ext cx="11695112" cy="1046162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ru-RU" altLang="ru-RU" sz="3200"/>
              <a:t>Предикторы поддержки государственных расходов на поддержание лидерства в космосе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C3612E-5107-4C3C-B5C7-F966516C3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850" y="2291645"/>
            <a:ext cx="11081441" cy="1148672"/>
          </a:xfrm>
        </p:spPr>
        <p:txBody>
          <a:bodyPr>
            <a:normAutofit fontScale="90000"/>
          </a:bodyPr>
          <a:lstStyle/>
          <a:p>
            <a:r>
              <a:rPr lang="ru-RU" dirty="0"/>
              <a:t>1. ВКЛАД ИНСТИТУТА ПСИХОЛОГИИ РАН В КОСМИЧЕСКУЮ ПСИХОЛОГИЮ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14691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Рисунок 9">
            <a:extLst>
              <a:ext uri="{FF2B5EF4-FFF2-40B4-BE49-F238E27FC236}">
                <a16:creationId xmlns:a16="http://schemas.microsoft.com/office/drawing/2014/main" id="{4EBBFBA4-C7B1-431A-AC0E-9DFF36CF9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1128713"/>
            <a:ext cx="4833938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Прямоугольник 10">
            <a:extLst>
              <a:ext uri="{FF2B5EF4-FFF2-40B4-BE49-F238E27FC236}">
                <a16:creationId xmlns:a16="http://schemas.microsoft.com/office/drawing/2014/main" id="{E8797CAB-9498-4FF6-8362-EEAE9E7BB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3700" y="4440238"/>
            <a:ext cx="35528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ru-RU" altLang="ru-RU" sz="1600"/>
              <a:t>R=0,593; R2=0,351; F=216,540, p&lt;0,001 </a:t>
            </a:r>
          </a:p>
        </p:txBody>
      </p:sp>
      <p:sp>
        <p:nvSpPr>
          <p:cNvPr id="48131" name="Заголовок 1">
            <a:extLst>
              <a:ext uri="{FF2B5EF4-FFF2-40B4-BE49-F238E27FC236}">
                <a16:creationId xmlns:a16="http://schemas.microsoft.com/office/drawing/2014/main" id="{36A6F6B0-D52B-4DCC-A764-77648F2359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8775" y="146050"/>
            <a:ext cx="11528425" cy="777875"/>
          </a:xfrm>
          <a:solidFill>
            <a:schemeClr val="bg1"/>
          </a:solidFill>
        </p:spPr>
        <p:txBody>
          <a:bodyPr/>
          <a:lstStyle/>
          <a:p>
            <a:pPr algn="ctr" eaLnBrk="1" hangingPunct="1"/>
            <a:r>
              <a:rPr lang="ru-RU" altLang="ru-RU" sz="3200"/>
              <a:t>Интерес к результатам исследования космоса</a:t>
            </a:r>
          </a:p>
        </p:txBody>
      </p:sp>
      <p:pic>
        <p:nvPicPr>
          <p:cNvPr id="48132" name="Рисунок 3">
            <a:extLst>
              <a:ext uri="{FF2B5EF4-FFF2-40B4-BE49-F238E27FC236}">
                <a16:creationId xmlns:a16="http://schemas.microsoft.com/office/drawing/2014/main" id="{2F56171B-9B00-4FED-A907-070F013F5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1128713"/>
            <a:ext cx="5834062" cy="517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E7ED654-4003-4B0D-A54A-39466CB3B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513" y="141288"/>
            <a:ext cx="9625012" cy="77787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200" dirty="0"/>
              <a:t>Значимость пилотируемых инициатив в освоении космоса </a:t>
            </a:r>
          </a:p>
        </p:txBody>
      </p:sp>
      <p:pic>
        <p:nvPicPr>
          <p:cNvPr id="50178" name="Рисунок 2">
            <a:extLst>
              <a:ext uri="{FF2B5EF4-FFF2-40B4-BE49-F238E27FC236}">
                <a16:creationId xmlns:a16="http://schemas.microsoft.com/office/drawing/2014/main" id="{585F1442-05E5-44B9-8BEB-FCD415F1D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1216025"/>
            <a:ext cx="5697537" cy="550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Прямоугольник 5">
            <a:extLst>
              <a:ext uri="{FF2B5EF4-FFF2-40B4-BE49-F238E27FC236}">
                <a16:creationId xmlns:a16="http://schemas.microsoft.com/office/drawing/2014/main" id="{93D274CB-4696-4683-BC36-D73AA6E60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363" y="6227763"/>
            <a:ext cx="3924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ru-RU" altLang="ru-RU"/>
              <a:t>R=0,646; R2=0,417; F=129,910; p&lt;0,001</a:t>
            </a:r>
          </a:p>
        </p:txBody>
      </p:sp>
      <p:pic>
        <p:nvPicPr>
          <p:cNvPr id="50180" name="Рисунок 6">
            <a:extLst>
              <a:ext uri="{FF2B5EF4-FFF2-40B4-BE49-F238E27FC236}">
                <a16:creationId xmlns:a16="http://schemas.microsoft.com/office/drawing/2014/main" id="{0B4B43E2-6CD3-4A4B-845D-82F1578C8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1125538"/>
            <a:ext cx="4176712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Рисунок 8">
            <a:extLst>
              <a:ext uri="{FF2B5EF4-FFF2-40B4-BE49-F238E27FC236}">
                <a16:creationId xmlns:a16="http://schemas.microsoft.com/office/drawing/2014/main" id="{73391360-F39B-4578-8120-61BB9A1E7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738" y="1125538"/>
            <a:ext cx="5407025" cy="50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Заголовок 1">
            <a:extLst>
              <a:ext uri="{FF2B5EF4-FFF2-40B4-BE49-F238E27FC236}">
                <a16:creationId xmlns:a16="http://schemas.microsoft.com/office/drawing/2014/main" id="{5D04D8CA-AB61-4201-B339-CB51D4220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950" y="346075"/>
            <a:ext cx="10936288" cy="779463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ct val="90000"/>
              </a:lnSpc>
            </a:pPr>
            <a:r>
              <a:rPr lang="ru-RU" altLang="ru-RU" sz="2400" b="1">
                <a:solidFill>
                  <a:srgbClr val="498779"/>
                </a:solidFill>
                <a:latin typeface="verdana" panose="020B0604030504040204" pitchFamily="34" charset="0"/>
              </a:rPr>
              <a:t>Предикторы значимости космических программ, ориентированных на качество жизни, устойчивое развитие и безопасность</a:t>
            </a:r>
          </a:p>
        </p:txBody>
      </p:sp>
      <p:pic>
        <p:nvPicPr>
          <p:cNvPr id="52226" name="Рисунок 3">
            <a:extLst>
              <a:ext uri="{FF2B5EF4-FFF2-40B4-BE49-F238E27FC236}">
                <a16:creationId xmlns:a16="http://schemas.microsoft.com/office/drawing/2014/main" id="{C5195299-BC23-4F5B-97AE-90A52C712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1312863"/>
            <a:ext cx="8053387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Прямоугольник 4">
            <a:extLst>
              <a:ext uri="{FF2B5EF4-FFF2-40B4-BE49-F238E27FC236}">
                <a16:creationId xmlns:a16="http://schemas.microsoft.com/office/drawing/2014/main" id="{09617F11-85C0-4D80-B066-4EFE221F5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3" y="6286500"/>
            <a:ext cx="3949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ru-RU" altLang="ru-RU"/>
              <a:t>(R=0,529; R2=0,396; F=90,904; p&lt;0,001)</a:t>
            </a:r>
          </a:p>
        </p:txBody>
      </p:sp>
      <p:sp>
        <p:nvSpPr>
          <p:cNvPr id="52228" name="TextBox 5">
            <a:extLst>
              <a:ext uri="{FF2B5EF4-FFF2-40B4-BE49-F238E27FC236}">
                <a16:creationId xmlns:a16="http://schemas.microsoft.com/office/drawing/2014/main" id="{478C5C25-E62D-4B67-BEDA-6BE09E4E64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9550" y="1670050"/>
            <a:ext cx="2471738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ru-RU" altLang="ru-RU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Значимость космических программ, направленных на общественное благо </a:t>
            </a: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«здесь и сейчас», </a:t>
            </a:r>
            <a:r>
              <a:rPr lang="ru-RU" altLang="ru-RU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связана с </a:t>
            </a: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патерналистскими установками, низким генерализованным доверием и низкой ориентацией на долгосрочное планирование</a:t>
            </a:r>
            <a:r>
              <a:rPr lang="ru-RU" altLang="ru-RU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04E982-5167-442D-823A-D5BA37A54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3" y="115888"/>
            <a:ext cx="9423400" cy="779462"/>
          </a:xfrm>
        </p:spPr>
        <p:txBody>
          <a:bodyPr>
            <a:normAutofit fontScale="90000"/>
          </a:bodyPr>
          <a:lstStyle/>
          <a:p>
            <a:r>
              <a:rPr lang="ru-RU" altLang="ru-RU" sz="2800" b="1">
                <a:solidFill>
                  <a:srgbClr val="498779"/>
                </a:solidFill>
                <a:latin typeface="verdana" panose="020B0604030504040204" pitchFamily="34" charset="0"/>
              </a:rPr>
              <a:t>Социально-психологические предпосылки выхода из «институциональной ловушки»</a:t>
            </a:r>
          </a:p>
        </p:txBody>
      </p:sp>
      <p:sp>
        <p:nvSpPr>
          <p:cNvPr id="53250" name="Объект 2">
            <a:extLst>
              <a:ext uri="{FF2B5EF4-FFF2-40B4-BE49-F238E27FC236}">
                <a16:creationId xmlns:a16="http://schemas.microsoft.com/office/drawing/2014/main" id="{EA7ADC66-EBDB-40DF-B705-12EEF4F4F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88" y="1182688"/>
            <a:ext cx="8004175" cy="5172075"/>
          </a:xfrm>
        </p:spPr>
        <p:txBody>
          <a:bodyPr/>
          <a:lstStyle/>
          <a:p>
            <a:r>
              <a:rPr lang="ru-RU" altLang="ru-RU" sz="2000"/>
              <a:t>Субъективная значимость пилотируемых космических миссий тесно связана с </a:t>
            </a:r>
            <a:r>
              <a:rPr lang="ru-RU" altLang="ru-RU" sz="2000" b="1"/>
              <a:t>социальным оптимизмом </a:t>
            </a:r>
            <a:r>
              <a:rPr lang="ru-RU" altLang="ru-RU" sz="2000"/>
              <a:t>и </a:t>
            </a:r>
            <a:r>
              <a:rPr lang="ru-RU" altLang="ru-RU" sz="2000" b="1"/>
              <a:t>защищает нашу позитивную идентичность</a:t>
            </a:r>
            <a:r>
              <a:rPr lang="ru-RU" altLang="ru-RU" sz="2000"/>
              <a:t>.</a:t>
            </a:r>
          </a:p>
          <a:p>
            <a:r>
              <a:rPr lang="ru-RU" altLang="ru-RU" sz="2000" b="1"/>
              <a:t>Низкое доверие к институтам гражданского общества и высокий патернализм</a:t>
            </a:r>
            <a:r>
              <a:rPr lang="ru-RU" altLang="ru-RU" sz="2000"/>
              <a:t> усиливают ориентацию на корпоративно-публичную модель.</a:t>
            </a:r>
          </a:p>
          <a:p>
            <a:r>
              <a:rPr lang="ru-RU" altLang="ru-RU" sz="2000"/>
              <a:t>Необходимо, превращение космонавтики в инструмент повышения социального оптимизма в нашем обществе:</a:t>
            </a:r>
          </a:p>
          <a:p>
            <a:pPr lvl="1"/>
            <a:r>
              <a:rPr lang="ru-RU" altLang="ru-RU" sz="1800" b="1"/>
              <a:t>демонстрация эффектов общественного блага, создаваемого частными компаниями в космосе</a:t>
            </a:r>
            <a:r>
              <a:rPr lang="ru-RU" altLang="ru-RU" sz="1800"/>
              <a:t>, результатов внедрения космических технологий в повседневную жизнь;</a:t>
            </a:r>
          </a:p>
          <a:p>
            <a:pPr lvl="1"/>
            <a:r>
              <a:rPr lang="ru-RU" altLang="ru-RU" sz="1800"/>
              <a:t>использование </a:t>
            </a:r>
            <a:r>
              <a:rPr lang="ru-RU" altLang="ru-RU" sz="1800" b="1"/>
              <a:t>«космической дипломатии», </a:t>
            </a:r>
            <a:r>
              <a:rPr lang="ru-RU" altLang="ru-RU" sz="1800"/>
              <a:t>успешного международного сотрудничества в космосе для поиска решений конфликтов на земле;</a:t>
            </a:r>
          </a:p>
          <a:p>
            <a:pPr lvl="1"/>
            <a:r>
              <a:rPr lang="ru-RU" altLang="ru-RU" sz="1800"/>
              <a:t>превращение космических миссий в </a:t>
            </a:r>
            <a:r>
              <a:rPr lang="ru-RU" altLang="ru-RU" sz="1800" b="1"/>
              <a:t>«социальные лаборатории»</a:t>
            </a:r>
            <a:r>
              <a:rPr lang="ru-RU" altLang="ru-RU" sz="1800"/>
              <a:t>, использование при оказании психологической помощи на Земле опыта командной работы и решения психологических проблем космонавтами.</a:t>
            </a:r>
          </a:p>
        </p:txBody>
      </p:sp>
      <p:pic>
        <p:nvPicPr>
          <p:cNvPr id="53251" name="Picture 2" descr="Картины Леонова и Джанибекова впервые привезли в Екатеринбург из Музея  космонавтики - Новости Урала - ТАСС">
            <a:extLst>
              <a:ext uri="{FF2B5EF4-FFF2-40B4-BE49-F238E27FC236}">
                <a16:creationId xmlns:a16="http://schemas.microsoft.com/office/drawing/2014/main" id="{CC04E4D8-6072-4AA5-A24B-E1E4E59EB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525" y="1343025"/>
            <a:ext cx="3578225" cy="361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Заголовок 1">
            <a:extLst>
              <a:ext uri="{FF2B5EF4-FFF2-40B4-BE49-F238E27FC236}">
                <a16:creationId xmlns:a16="http://schemas.microsoft.com/office/drawing/2014/main" id="{C47CA949-5BF5-4076-A6B5-3BEC244AD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49213"/>
            <a:ext cx="11268075" cy="1047750"/>
          </a:xfrm>
        </p:spPr>
        <p:txBody>
          <a:bodyPr/>
          <a:lstStyle/>
          <a:p>
            <a:r>
              <a:rPr lang="ru-RU" altLang="ru-RU" sz="3100" b="1">
                <a:solidFill>
                  <a:srgbClr val="498779"/>
                </a:solidFill>
                <a:latin typeface="verdana" panose="020B0604030504040204" pitchFamily="34" charset="0"/>
              </a:rPr>
              <a:t>Перспективные направления исследований</a:t>
            </a:r>
          </a:p>
        </p:txBody>
      </p:sp>
      <p:sp>
        <p:nvSpPr>
          <p:cNvPr id="55298" name="Прямоугольник 8">
            <a:extLst>
              <a:ext uri="{FF2B5EF4-FFF2-40B4-BE49-F238E27FC236}">
                <a16:creationId xmlns:a16="http://schemas.microsoft.com/office/drawing/2014/main" id="{7A90453A-BCA6-40B9-B286-1AE15A2B1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0025" y="1243013"/>
            <a:ext cx="8021638" cy="53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ru-RU" altLang="ru-RU" sz="20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Социально-психологические предпосылки характеристик </a:t>
            </a:r>
            <a:r>
              <a:rPr lang="ru-RU" altLang="ru-RU" sz="2000" b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социальной идентичности</a:t>
            </a:r>
            <a:r>
              <a:rPr lang="ru-RU" altLang="ru-RU" sz="20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и </a:t>
            </a:r>
            <a:r>
              <a:rPr lang="ru-RU" altLang="ru-RU" sz="2000" b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разных видов доверия в условиях космического полета</a:t>
            </a:r>
            <a:r>
              <a:rPr lang="ru-RU" altLang="ru-RU" sz="20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: доверия к технике и системам ИИ, межличностного, внутригруппового, межгруппового, генерализованного, институционального.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20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Вклад </a:t>
            </a:r>
            <a:r>
              <a:rPr lang="ru-RU" altLang="ru-RU" sz="2000" b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временной перспективы</a:t>
            </a:r>
            <a:r>
              <a:rPr lang="ru-RU" altLang="ru-RU" sz="20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, а также отношения к </a:t>
            </a:r>
            <a:r>
              <a:rPr lang="ru-RU" altLang="ru-RU" sz="2000" b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коллективному прошлому, настоящему и будущему </a:t>
            </a:r>
            <a:r>
              <a:rPr lang="ru-RU" altLang="ru-RU" sz="20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в </a:t>
            </a:r>
            <a:r>
              <a:rPr lang="ru-RU" altLang="ru-RU" sz="2000" b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жизнеспособность членов экипажа </a:t>
            </a:r>
            <a:r>
              <a:rPr lang="ru-RU" altLang="ru-RU" sz="20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при длительных космических полетах.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20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Динамика </a:t>
            </a:r>
            <a:r>
              <a:rPr lang="ru-RU" altLang="ru-RU" sz="2000" b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социального оптимизма и технологического оптимизма</a:t>
            </a:r>
            <a:r>
              <a:rPr lang="ru-RU" altLang="ru-RU" sz="20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среди участников миссий по колонизации Луны и Марса.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20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Мониторинг групповых психологических состояний по </a:t>
            </a:r>
            <a:r>
              <a:rPr lang="ru-RU" altLang="ru-RU" sz="2000" b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цифровым следам </a:t>
            </a:r>
            <a:r>
              <a:rPr lang="ru-RU" altLang="ru-RU" sz="20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и показаниям датчиков интернета вещей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20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Влияние </a:t>
            </a:r>
            <a:r>
              <a:rPr lang="ru-RU" altLang="ru-RU" sz="2000" b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политических установок и образа мира </a:t>
            </a:r>
            <a:r>
              <a:rPr lang="ru-RU" altLang="ru-RU" sz="20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на </a:t>
            </a:r>
            <a:r>
              <a:rPr lang="ru-RU" altLang="ru-RU" sz="2000" b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отношение </a:t>
            </a:r>
            <a:r>
              <a:rPr lang="ru-RU" altLang="ru-RU" sz="20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личности </a:t>
            </a:r>
            <a:r>
              <a:rPr lang="ru-RU" altLang="ru-RU" sz="2000" b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к освоению космоса</a:t>
            </a:r>
            <a:r>
              <a:rPr lang="ru-RU" altLang="ru-RU" sz="20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20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Социально-психологические </a:t>
            </a:r>
            <a:r>
              <a:rPr lang="ru-RU" altLang="ru-RU" sz="2000" b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предпосылки интереса к новостям</a:t>
            </a:r>
            <a:r>
              <a:rPr lang="ru-RU" altLang="ru-RU" sz="20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об освоении космоса </a:t>
            </a:r>
            <a:r>
              <a:rPr lang="ru-RU" altLang="ru-RU" sz="2000" b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пилотируемыми миссиями</a:t>
            </a:r>
            <a:r>
              <a:rPr lang="ru-RU" altLang="ru-RU" sz="20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5299" name="Picture 2" descr="Картины Леонова и Соколова - квинтэссенция советской фантастики | Музей  Будущего | Яндекс Дзен">
            <a:extLst>
              <a:ext uri="{FF2B5EF4-FFF2-40B4-BE49-F238E27FC236}">
                <a16:creationId xmlns:a16="http://schemas.microsoft.com/office/drawing/2014/main" id="{E20C9FC8-A8B9-4D54-B87B-79A1EB5DF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1371600"/>
            <a:ext cx="3205162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EC927-96B6-429F-999C-4AD16243C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2696" y="3113013"/>
            <a:ext cx="6715897" cy="515719"/>
          </a:xfrm>
        </p:spPr>
        <p:txBody>
          <a:bodyPr>
            <a:normAutofit fontScale="90000"/>
          </a:bodyPr>
          <a:lstStyle/>
          <a:p>
            <a:r>
              <a:rPr lang="ru-RU" dirty="0"/>
              <a:t>Спасибо за внимание!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0884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57DB57-D59E-46B8-8998-035CA7F49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363" y="423236"/>
            <a:ext cx="6216519" cy="515719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>
                <a:solidFill>
                  <a:srgbClr val="4A8779"/>
                </a:solidFill>
              </a:rPr>
              <a:t> 50-лет Институту психологии РАН</a:t>
            </a:r>
            <a:br>
              <a:rPr lang="ru-RU" dirty="0">
                <a:solidFill>
                  <a:srgbClr val="4A8779"/>
                </a:solidFill>
              </a:rPr>
            </a:br>
            <a:endParaRPr lang="ru-RU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BF80719-7C2F-4F85-8646-4F1F60B442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196" r="88377" b="13481"/>
          <a:stretch/>
        </p:blipFill>
        <p:spPr>
          <a:xfrm>
            <a:off x="1180505" y="1826624"/>
            <a:ext cx="2265138" cy="29773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C8F7327-E7F1-4781-A878-E9C664E803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837" t="23903" r="42022" b="14461"/>
          <a:stretch/>
        </p:blipFill>
        <p:spPr>
          <a:xfrm>
            <a:off x="5125208" y="1817198"/>
            <a:ext cx="1941583" cy="29867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FAC518E-5324-4AC9-837D-A6B485B6E3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304" t="24483" r="29830" b="12930"/>
          <a:stretch/>
        </p:blipFill>
        <p:spPr>
          <a:xfrm>
            <a:off x="8746356" y="1793101"/>
            <a:ext cx="2255394" cy="301089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D3EAF66-F24D-4692-9363-5E5E929EEBD2}"/>
              </a:ext>
            </a:extLst>
          </p:cNvPr>
          <p:cNvSpPr txBox="1"/>
          <p:nvPr/>
        </p:nvSpPr>
        <p:spPr>
          <a:xfrm>
            <a:off x="8609925" y="5190324"/>
            <a:ext cx="2528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4A8779"/>
                </a:solidFill>
              </a:rPr>
              <a:t>В.А.Пономаренко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79DE374-5221-4D98-B971-0B9531F910CD}"/>
              </a:ext>
            </a:extLst>
          </p:cNvPr>
          <p:cNvSpPr/>
          <p:nvPr/>
        </p:nvSpPr>
        <p:spPr>
          <a:xfrm>
            <a:off x="1376364" y="5179612"/>
            <a:ext cx="1686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4A8779"/>
                </a:solidFill>
              </a:rPr>
              <a:t>Б.Ф.Ломов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2172F7F-497D-415F-81BA-E8428FE9B0A6}"/>
              </a:ext>
            </a:extLst>
          </p:cNvPr>
          <p:cNvSpPr/>
          <p:nvPr/>
        </p:nvSpPr>
        <p:spPr>
          <a:xfrm>
            <a:off x="5024231" y="5179612"/>
            <a:ext cx="2143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4A8779"/>
                </a:solidFill>
              </a:rPr>
              <a:t>Г.Т.Береговой </a:t>
            </a:r>
          </a:p>
        </p:txBody>
      </p:sp>
    </p:spTree>
    <p:extLst>
      <p:ext uri="{BB962C8B-B14F-4D97-AF65-F5344CB8AC3E}">
        <p14:creationId xmlns:p14="http://schemas.microsoft.com/office/powerpoint/2010/main" val="57609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C3612E-5107-4C3C-B5C7-F966516C3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0" y="308936"/>
            <a:ext cx="8432800" cy="515719"/>
          </a:xfrm>
        </p:spPr>
        <p:txBody>
          <a:bodyPr>
            <a:noAutofit/>
          </a:bodyPr>
          <a:lstStyle/>
          <a:p>
            <a:r>
              <a:rPr lang="ru-RU" dirty="0"/>
              <a:t>Актуальность психологических исследований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CF14D797-AF80-4660-935A-C81B1C83B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1109663"/>
            <a:ext cx="4216400" cy="381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ru-RU" sz="2200" b="1" dirty="0">
                <a:solidFill>
                  <a:srgbClr val="4A8779"/>
                </a:solidFill>
              </a:rPr>
              <a:t>Потребность в психологических  исследованиях стала особенно острой после ряда неудачных космических полетов в 1970-е годы, в которых происходили разного рода нештатные ситу-ации, а также в связи с возросшей продолжительнос-тью пребывания на орбите и усложнением задач, которые решали  космонавты в полетах.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EAC068-D6C7-4C6C-B3C4-ECA7F7D32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360" y="1368731"/>
            <a:ext cx="7279509" cy="33606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BC7DD23-7F2F-4098-B37F-34634A30BC01}"/>
              </a:ext>
            </a:extLst>
          </p:cNvPr>
          <p:cNvSpPr/>
          <p:nvPr/>
        </p:nvSpPr>
        <p:spPr>
          <a:xfrm>
            <a:off x="342900" y="5097403"/>
            <a:ext cx="1163896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solidFill>
                  <a:srgbClr val="4A87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Все это потребовало проведения специальных исследований деятельности космонавтов, а также эргономической экспертизы космической техники психологами Института .</a:t>
            </a:r>
          </a:p>
        </p:txBody>
      </p:sp>
    </p:spTree>
    <p:extLst>
      <p:ext uri="{BB962C8B-B14F-4D97-AF65-F5344CB8AC3E}">
        <p14:creationId xmlns:p14="http://schemas.microsoft.com/office/powerpoint/2010/main" val="145770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C3612E-5107-4C3C-B5C7-F966516C3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372436"/>
            <a:ext cx="8741677" cy="515719"/>
          </a:xfrm>
        </p:spPr>
        <p:txBody>
          <a:bodyPr>
            <a:noAutofit/>
          </a:bodyPr>
          <a:lstStyle/>
          <a:p>
            <a:pPr algn="r"/>
            <a:r>
              <a:rPr lang="ru-RU" sz="2200" dirty="0"/>
              <a:t>Партнеры и заказчики исследований Института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1071A0-82F3-40EB-AE19-2D454FE49E9C}"/>
              </a:ext>
            </a:extLst>
          </p:cNvPr>
          <p:cNvSpPr/>
          <p:nvPr/>
        </p:nvSpPr>
        <p:spPr>
          <a:xfrm>
            <a:off x="611638" y="1682671"/>
            <a:ext cx="638810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solidFill>
                  <a:srgbClr val="4A87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 первых дней своего существования Институт психологии активно сотрудничал с НИИ авиационной и космической медицины МО СССР, Центром подготовки космонавтов имени Ю.А. Гагарина, Институтом медико-биологических проблем МЗ СССР и АН СССР, выполняя НИР преимущественно по заказу НПО (ныне Российская ракетно-космическая корпорация) «Энергия» и ЦНИИ Машиностроения (головного разработчика ракетной и космической техники в СССР и РФ).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6AACDE-D811-44B6-B056-1DEB7E465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1404" y="2069013"/>
            <a:ext cx="2578900" cy="8392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3AF062-6ADC-4C20-AE07-7CD7C789F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6161" y="1279058"/>
            <a:ext cx="3929387" cy="8392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723FC7-0C27-4D6F-8590-00B1EE3B9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6161" y="3362509"/>
            <a:ext cx="1608639" cy="15742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D2ABD8-E59E-4B86-89AA-4DA57040C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6161" y="5499100"/>
            <a:ext cx="4261941" cy="480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0DBA0D-B120-4CF8-A137-3C89359AB0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1447" y="3698201"/>
            <a:ext cx="2443576" cy="9298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AB912F-5EC0-4685-9603-E2B488701B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9238" y="2671303"/>
            <a:ext cx="4055785" cy="20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1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C3612E-5107-4C3C-B5C7-F966516C3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500" y="385136"/>
            <a:ext cx="7789177" cy="515719"/>
          </a:xfrm>
        </p:spPr>
        <p:txBody>
          <a:bodyPr>
            <a:normAutofit fontScale="90000"/>
          </a:bodyPr>
          <a:lstStyle/>
          <a:p>
            <a:r>
              <a:rPr lang="ru-RU" dirty="0"/>
              <a:t>Психологические эксперименты 1970-1990 гг.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B12DC7-0F46-4296-894D-F71C25748A17}"/>
              </a:ext>
            </a:extLst>
          </p:cNvPr>
          <p:cNvSpPr txBox="1"/>
          <p:nvPr/>
        </p:nvSpPr>
        <p:spPr>
          <a:xfrm>
            <a:off x="376237" y="1416189"/>
            <a:ext cx="682466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just"/>
            <a:r>
              <a:rPr lang="ru-RU" sz="2400" b="1" dirty="0">
                <a:solidFill>
                  <a:srgbClr val="4A8779"/>
                </a:solidFill>
              </a:rPr>
              <a:t>Эксперименты были направлены на решение следующих проблем: </a:t>
            </a:r>
          </a:p>
          <a:p>
            <a:pPr marL="0" indent="0" algn="just"/>
            <a:r>
              <a:rPr lang="ru-RU" sz="2400" b="1" dirty="0">
                <a:solidFill>
                  <a:srgbClr val="4A8779"/>
                </a:solidFill>
              </a:rPr>
              <a:t>1) психологический анализ деятельности; </a:t>
            </a:r>
          </a:p>
          <a:p>
            <a:pPr marL="0" indent="0" algn="just"/>
            <a:r>
              <a:rPr lang="ru-RU" sz="2400" b="1" dirty="0">
                <a:solidFill>
                  <a:srgbClr val="4A8779"/>
                </a:solidFill>
              </a:rPr>
              <a:t>2) повышение эффективности подготовки; </a:t>
            </a:r>
          </a:p>
          <a:p>
            <a:pPr marL="0" indent="0" algn="just"/>
            <a:r>
              <a:rPr lang="ru-RU" sz="2400" b="1" dirty="0">
                <a:solidFill>
                  <a:srgbClr val="4A8779"/>
                </a:solidFill>
              </a:rPr>
              <a:t>3) поддержание и восстановление умений и навыков космонавтов; </a:t>
            </a:r>
          </a:p>
          <a:p>
            <a:pPr marL="0" indent="0" algn="just"/>
            <a:r>
              <a:rPr lang="ru-RU" sz="2400" b="1" dirty="0">
                <a:solidFill>
                  <a:srgbClr val="4A8779"/>
                </a:solidFill>
              </a:rPr>
              <a:t>4) исследование работоспособности в экстре-мальных условиях; </a:t>
            </a:r>
          </a:p>
          <a:p>
            <a:pPr marL="0" indent="0" algn="just"/>
            <a:r>
              <a:rPr lang="ru-RU" sz="2400" b="1" dirty="0">
                <a:solidFill>
                  <a:srgbClr val="4A8779"/>
                </a:solidFill>
              </a:rPr>
              <a:t>5) исследование психологических принципов и методов эргономической оптимизации образцов новой техники с целью повышения их эффективности.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3DC329-DB4B-499C-A9E7-D48F60A0A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4300" y="2077135"/>
            <a:ext cx="3962400" cy="264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13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088A80-CE69-49D9-89BC-B8743F8EE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6300" y="308936"/>
            <a:ext cx="7954277" cy="515719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/>
              <a:t>Моделирование деятельности космонавтов и условий космических полетов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6C909A-0D1B-4118-8071-AAD131AF5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4647" y="1612900"/>
            <a:ext cx="4226391" cy="2666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72492CE-4BBE-4E2A-A9E9-7BC8AD9E59C8}"/>
              </a:ext>
            </a:extLst>
          </p:cNvPr>
          <p:cNvSpPr/>
          <p:nvPr/>
        </p:nvSpPr>
        <p:spPr>
          <a:xfrm>
            <a:off x="381000" y="1125595"/>
            <a:ext cx="69723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solidFill>
                  <a:srgbClr val="4A87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Сотрудниками Института был создан уникальный автоматизированный экспериментальный комплекс «Амфитон», на котором моделировались режимы управления сближением, спуском, нештатные ситуации, возникающие в ходе полета, а также совместная деятельность космонавтов в составе экипажа.</a:t>
            </a:r>
          </a:p>
          <a:p>
            <a:pPr algn="just"/>
            <a:r>
              <a:rPr lang="ru-RU" sz="2200" b="1" dirty="0">
                <a:solidFill>
                  <a:srgbClr val="4A87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Также был создан уникальный плавучий стенд-яхта с реальным пультом управления космическим кораблем.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9A242C-1C1F-471C-97AD-4ECE00C56D8B}"/>
              </a:ext>
            </a:extLst>
          </p:cNvPr>
          <p:cNvSpPr/>
          <p:nvPr/>
        </p:nvSpPr>
        <p:spPr>
          <a:xfrm>
            <a:off x="381000" y="4603470"/>
            <a:ext cx="115951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solidFill>
                  <a:srgbClr val="4A87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Эксперименты проводились в северо-восточной акватории Ладожского озера, которая имеет повышенную волновую активность. По своему воздействию на деятельность укачивание было близким аналогом состояния невесомости. Институт в течение многих лет организовывал специальные экспедиции с выездом большого количества специалистов – психологов, космонавтов, инженеров, техников, моряков – на несколько месяцев. 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410393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088A80-CE69-49D9-89BC-B8743F8EE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6300" y="308936"/>
            <a:ext cx="7954277" cy="515719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/>
              <a:t>Моделирование деятельности космонавтов и условий космических полетов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EF5359-893D-49EB-8B8D-D1DC4FBCB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1081" y="2342919"/>
            <a:ext cx="3216719" cy="22576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72492CE-4BBE-4E2A-A9E9-7BC8AD9E59C8}"/>
              </a:ext>
            </a:extLst>
          </p:cNvPr>
          <p:cNvSpPr/>
          <p:nvPr/>
        </p:nvSpPr>
        <p:spPr>
          <a:xfrm>
            <a:off x="381000" y="1836795"/>
            <a:ext cx="7683500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solidFill>
                  <a:srgbClr val="4A87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качестве еще одного экстремального фактора длительного космического полета, меняющего функциональное состояние и воздействующего на деятельность, моделировались условия, приводящие к сильной усталости и возможной последующей дезорганизации активности человека. В качестве таких условий был выбран режим непрерывной деятельности с депривацией сна испытуемых в течение 72-х часов, когда испытуемые почти без перерывов (за исключением времени на еду и туалет) выполняли разные виды деятельности и психологические тесты. </a:t>
            </a:r>
          </a:p>
          <a:p>
            <a:pPr algn="just"/>
            <a:endParaRPr lang="ru-RU" sz="2000" b="1" dirty="0">
              <a:solidFill>
                <a:srgbClr val="4A877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98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Тема Office">
  <a:themeElements>
    <a:clrScheme name="Другая 4">
      <a:dk1>
        <a:srgbClr val="262626"/>
      </a:dk1>
      <a:lt1>
        <a:sysClr val="window" lastClr="FFFFFF"/>
      </a:lt1>
      <a:dk2>
        <a:srgbClr val="44546A"/>
      </a:dk2>
      <a:lt2>
        <a:srgbClr val="E7E6E6"/>
      </a:lt2>
      <a:accent1>
        <a:srgbClr val="498779"/>
      </a:accent1>
      <a:accent2>
        <a:srgbClr val="91D15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2454</TotalTime>
  <Words>2337</Words>
  <Application>Microsoft Office PowerPoint</Application>
  <PresentationFormat>Широкоэкранный</PresentationFormat>
  <Paragraphs>178</Paragraphs>
  <Slides>35</Slides>
  <Notes>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2" baseType="lpstr">
      <vt:lpstr>Arial</vt:lpstr>
      <vt:lpstr>Calibri</vt:lpstr>
      <vt:lpstr>Helvetica</vt:lpstr>
      <vt:lpstr>Verdana</vt:lpstr>
      <vt:lpstr>Verdana</vt:lpstr>
      <vt:lpstr>Тема Office</vt:lpstr>
      <vt:lpstr>Chart</vt:lpstr>
      <vt:lpstr>ПСИХОЛОГИЯ И КОСМОС:  ОТ ВОПРОСОВ ОТБОРА, ПОДГОТОВКИ И ПРОЕКТИРОВАНИЯ ДЕЯТЕЛЬНОСТИ КОСМОНАВТОВ К РЕШЕНИЮ ПСИХОЛОГИЧЕСКИХ ПРОБЛЕМ ИСКУССТВЕННОГО ИНТЕЛЛЕКТА И СЛОЖНЫХ РОБОТИЗИРОВАННЫХ КОМПЛЕКСОВ В ДЛИТЕЛЬНЫХ КОСМИЧЕСКИХ ЭКСПЕДИЦИЯХ</vt:lpstr>
      <vt:lpstr>1. ВКЛАД ИНСТИТУТА ПСИХОЛОГИИ РАН В КОСМИЧЕСКУЮ ПСИХОЛОГИЮ  2. ВЗАИМОДЕЙСТВИЕ И СОВМЕСТНАЯ ДЕЯТЕЛЬНОСТЬ КОСМОНАВТОВ С ИСКУССТВЕННЫМ ИНТЕЛЛЕКТОМ И РОБОТОТЕХНИЧЕСКИМИ ОБЪЕКТАМИ В БЛИЖНЕМ И ДАЛЬНЕМ КОСМОСЕ  3. СОЦИАЛЬНО-ПСИХОЛОГИЧЕСКИЕ ПРЕДПОСЫЛКИ ОТНОШЕНИЯ ЛИЧНОСТИ К ПИЛОТИРУЕМОЙ КОСМОНАВТИКЕ    </vt:lpstr>
      <vt:lpstr>1. ВКЛАД ИНСТИТУТА ПСИХОЛОГИИ РАН В КОСМИЧЕСКУЮ ПСИХОЛОГИЮ  </vt:lpstr>
      <vt:lpstr> 50-лет Институту психологии РАН </vt:lpstr>
      <vt:lpstr>Актуальность психологических исследований</vt:lpstr>
      <vt:lpstr>Партнеры и заказчики исследований Института</vt:lpstr>
      <vt:lpstr>Психологические эксперименты 1970-1990 гг.</vt:lpstr>
      <vt:lpstr>Моделирование деятельности космонавтов и условий космических полетов </vt:lpstr>
      <vt:lpstr>Моделирование деятельности космонавтов и условий космических полетов </vt:lpstr>
      <vt:lpstr>Результаты исследований</vt:lpstr>
      <vt:lpstr>Вклад в освоение космоса и развитие психологии</vt:lpstr>
      <vt:lpstr>2. ВЗАИМОДЕЙСТВИЕ И СОВМЕСТНАЯ ДЕЯТЕЛЬНОСТЬ КОСМОНАВТОВ С ИСКУССТВЕННЫМ ИНТЕЛЛЕКТОМ И РОБОТОТЕХНИЧЕСКИМИ ОБЪЕКТАМИ В БЛИЖНЕМ И ДАЛЬНЕМ КОСМОСЕ </vt:lpstr>
      <vt:lpstr>Основные направления исследований</vt:lpstr>
      <vt:lpstr>Актуальность исследований</vt:lpstr>
      <vt:lpstr>Задачи исследований </vt:lpstr>
      <vt:lpstr>Система поддержки принятия решений на основе ИИ</vt:lpstr>
      <vt:lpstr>Проблемы взаимодействия человека с ИИ  </vt:lpstr>
      <vt:lpstr>Совместная деятельность космонавта и РТО</vt:lpstr>
      <vt:lpstr>Новая методология исследований</vt:lpstr>
      <vt:lpstr>Новая методология исследований</vt:lpstr>
      <vt:lpstr>Направления исследований</vt:lpstr>
      <vt:lpstr>Направления исследований</vt:lpstr>
      <vt:lpstr>Выводы и перспективы</vt:lpstr>
      <vt:lpstr>3. СОЦИАЛЬНО-ПСИХОЛОГИЧЕСКИЕ ПРЕДПОСЫЛКИ ОТНОШЕНИЯ ЛИЧНОСТИ К ПИЛОТИРУЕМОЙ КОСМОНАВТИКЕ    </vt:lpstr>
      <vt:lpstr>Презентация PowerPoint</vt:lpstr>
      <vt:lpstr>Частотность лексем, связанных с долгосрочным планированием и космонавтикой в русскоязычном корпусе Google Ngrams (1945-2015)</vt:lpstr>
      <vt:lpstr>Компоненты отношения личности к космонавтике</vt:lpstr>
      <vt:lpstr>Отсутствие общественной поддержки для увеличения финансирования космических программ</vt:lpstr>
      <vt:lpstr>Предикторы поддержки государственных расходов на поддержание лидерства в космосе</vt:lpstr>
      <vt:lpstr>Интерес к результатам исследования космоса</vt:lpstr>
      <vt:lpstr>Значимость пилотируемых инициатив в освоении космоса </vt:lpstr>
      <vt:lpstr>Предикторы значимости космических программ, ориентированных на качество жизни, устойчивое развитие и безопасность</vt:lpstr>
      <vt:lpstr>Социально-психологические предпосылки выхода из «институциональной ловушки»</vt:lpstr>
      <vt:lpstr>Перспективные направления исследований</vt:lpstr>
      <vt:lpstr>Спасибо за внимание!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</dc:creator>
  <cp:lastModifiedBy>А.В. Махнач</cp:lastModifiedBy>
  <cp:revision>60</cp:revision>
  <dcterms:created xsi:type="dcterms:W3CDTF">2021-02-03T09:12:52Z</dcterms:created>
  <dcterms:modified xsi:type="dcterms:W3CDTF">2021-04-19T12:20:52Z</dcterms:modified>
</cp:coreProperties>
</file>