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6" r:id="rId3"/>
    <p:sldId id="276" r:id="rId4"/>
    <p:sldId id="277" r:id="rId5"/>
    <p:sldId id="278" r:id="rId6"/>
    <p:sldId id="264" r:id="rId7"/>
    <p:sldId id="265" r:id="rId8"/>
    <p:sldId id="272" r:id="rId9"/>
    <p:sldId id="267" r:id="rId10"/>
    <p:sldId id="273" r:id="rId11"/>
    <p:sldId id="258" r:id="rId12"/>
    <p:sldId id="274" r:id="rId13"/>
    <p:sldId id="275" r:id="rId14"/>
    <p:sldId id="261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terina Valueva" initials="EV" lastIdx="1" clrIdx="0">
    <p:extLst>
      <p:ext uri="{19B8F6BF-5375-455C-9EA6-DF929625EA0E}">
        <p15:presenceInfo xmlns:p15="http://schemas.microsoft.com/office/powerpoint/2012/main" userId="eeb689e4286636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779"/>
    <a:srgbClr val="4A8779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2DD16391-65B2-420A-A50D-9BCD193FF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8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E2EE0773-61CA-4649-B09A-E49CC6E75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360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788E4CA-5765-433B-A044-8877859572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614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5FCCCB9-B386-4F77-95C9-C448A80E1D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00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0A00AB72-7777-40AF-8CFB-901F2B8F38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580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CD823F-BB35-42B7-8771-C669636F6C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084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B3822-F171-4AF8-BB4F-80E843E239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557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87240-D809-4768-8692-4C7E544F8B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64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19DE4D7-6082-4C4F-86CD-04419900A3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147BCC5-1FDF-483B-8D4B-4A1E4DA28C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3454DB1F-51BB-4B8B-B9F9-246AA0F02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B89CC74C-E92F-43AE-8E85-43BD5B5D5B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6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FC9989AE-9A8F-4E9B-9580-E851621490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C64509-FB9D-413D-81E2-CB0B703224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22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9F27AD9-83A8-4771-8F9F-498A32B37A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E69F04C-C211-434E-9CD2-A7613A6849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41C1A630-8552-4AEE-B0CE-1F2B8C6E4F62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11278577" imgH="5054022" progId="Excel.Chart.8">
                  <p:embed/>
                </p:oleObj>
              </mc:Choice>
              <mc:Fallback>
                <p:oleObj name="Chart" r:id="rId4" imgW="11278577" imgH="5054022" progId="Excel.Chart.8">
                  <p:embed/>
                  <p:pic>
                    <p:nvPicPr>
                      <p:cNvPr id="5124" name="Диаграмма 4">
                        <a:extLst>
                          <a:ext uri="{FF2B5EF4-FFF2-40B4-BE49-F238E27FC236}">
                            <a16:creationId xmlns:a16="http://schemas.microsoft.com/office/drawing/2014/main" id="{D77A8069-0646-4E9D-86E4-9BE6F0F0D7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9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A4FD6F91-7D66-4172-93FC-03AC5B89FB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500C4CD5-A680-49B7-8378-09E06E96AB0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64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E49072E-0913-4703-8DE3-044907C682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906A362-7B8A-46B4-90AB-8F2F107EED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CCA6FA3A-ED2B-44F0-9B0C-34F9E3E47BBD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8230313" imgH="5529551" progId="Excel.Chart.8">
                  <p:embed/>
                </p:oleObj>
              </mc:Choice>
              <mc:Fallback>
                <p:oleObj name="Chart" r:id="rId3" imgW="8230313" imgH="5529551" progId="Excel.Chart.8">
                  <p:embed/>
                  <p:pic>
                    <p:nvPicPr>
                      <p:cNvPr id="7172" name="Диаграмма 6">
                        <a:extLst>
                          <a:ext uri="{FF2B5EF4-FFF2-40B4-BE49-F238E27FC236}">
                            <a16:creationId xmlns:a16="http://schemas.microsoft.com/office/drawing/2014/main" id="{480810F5-4AB8-4E9F-AD10-9365C66289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30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7A1D6EA-4149-4A51-ADC8-47155F88EF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253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E13FB3FA-EA71-45D5-9701-BC0A5675A9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453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13E558-4C50-4A8F-BE25-91F6702099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93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AD1DB1E-D612-47EB-8A5A-7648DC35D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4UleM070WQ" TargetMode="External"/><Relationship Id="rId2" Type="http://schemas.openxmlformats.org/officeDocument/2006/relationships/hyperlink" Target="https://youtu.be/vR1JboE9Vhk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13D0C78-F0EF-471C-9606-942938B85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2" y="2422689"/>
            <a:ext cx="6075362" cy="2400137"/>
          </a:xfrm>
        </p:spPr>
        <p:txBody>
          <a:bodyPr>
            <a:noAutofit/>
          </a:bodyPr>
          <a:lstStyle/>
          <a:p>
            <a:pPr marL="228600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на эмпатию как связующее звено между эмоциональной креативностью и эмоциональным интеллектом: разработка понятия, методов измерения и изменения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A7F017B0-565D-4CBF-BCA3-62C5EB2A7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5143500"/>
            <a:ext cx="6075362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altLang="ru-RU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Е.А. Валуева</a:t>
            </a:r>
          </a:p>
          <a:p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 </a:t>
            </a:r>
          </a:p>
          <a:p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Институт психологии РАН </a:t>
            </a:r>
            <a:b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Лаборатория психологии и психофизиологии творчества</a:t>
            </a: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7F221CC5-51E6-4FC3-B8B5-990B6D7C256D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Март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46AF78-F4A0-4F29-B3CC-62EF4C5B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836" y="762550"/>
            <a:ext cx="324032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dirty="0"/>
              <a:t>Процедура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235E6BD-BC92-4173-9CC4-2DB97C76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98" y="1529126"/>
            <a:ext cx="11113467" cy="50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Онлайн исследование на платформе </a:t>
            </a:r>
            <a:r>
              <a:rPr 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Psytoolkit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Stoet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2010, 2017).</a:t>
            </a:r>
          </a:p>
          <a:p>
            <a:pPr indent="450215" algn="just">
              <a:lnSpc>
                <a:spcPct val="150000"/>
              </a:lnSpc>
            </a:pP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 этап: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Опросник установки на эмпатию (одна из версий в случайном порядке). 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2 этап: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Просмотр видео: испытуемые случайным образом разбивались на две группы, одной предъявлялось видео с позитивной установкой, другой – с негативной). 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3 этап: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Опросник установки на эмпатию (не 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предъявлявшаяся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ранее версия). </a:t>
            </a:r>
          </a:p>
          <a:p>
            <a:pPr indent="180340" algn="just">
              <a:lnSpc>
                <a:spcPct val="150000"/>
              </a:lnSpc>
            </a:pP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4 этап: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Равена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36" y="856317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ru-RU" altLang="ru-RU" sz="1800" i="1" dirty="0"/>
              <a:t>1. Проверка психометрических свойств опросника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D7980-AEB4-448C-B3C5-605270220316}"/>
              </a:ext>
            </a:extLst>
          </p:cNvPr>
          <p:cNvSpPr txBox="1"/>
          <p:nvPr/>
        </p:nvSpPr>
        <p:spPr>
          <a:xfrm>
            <a:off x="250370" y="2171393"/>
            <a:ext cx="5051757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= 0.68)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 нахожу свою способность разделять эмоции других людей обременительной.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Мне кажется, люди не должны вовлекаться в переживания других.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 думаю, что лучшей помощью человеку, испытывающему грусть, является сопереживание.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Открыто переживать эмоции — это неправильно.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 думаю, что лучше дистанцироваться от переживаний других людей.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Мне кажется неправильным обсуждать свои переживания с другими.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 думаю, что это правильно постоянно заботиться о других.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Обсуждать свои проблемы с другими – правильно.</a:t>
            </a:r>
          </a:p>
          <a:p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Быть прямолинейным – неправильно.</a:t>
            </a:r>
          </a:p>
          <a:p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Мне кажется, плакать от счастья – здорово</a:t>
            </a:r>
            <a:r>
              <a:rPr lang="en-US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8E87A-EF63-409C-9DE4-21162F5DB03D}"/>
              </a:ext>
            </a:extLst>
          </p:cNvPr>
          <p:cNvSpPr txBox="1"/>
          <p:nvPr/>
        </p:nvSpPr>
        <p:spPr>
          <a:xfrm>
            <a:off x="5845630" y="2171393"/>
            <a:ext cx="6096000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= 0.65)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Моя способность разделять эмоции других людей кажется мне полезной.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 думаю, что это верно разделять переживания других.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 считаю, что лучшая помощь человеку, испытывающему печаль, - дать ему побыть один на один с его переживанием.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 считаю, что это правильно, когда люди открыто переживают эмоции.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Мне кажется неправильным дистанцироваться от переживаний других людей.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Мне кажется правильным обсуждать свои переживания с другими.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 думаю, это неправильно постоянно заботиться о других.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Это неправильно обсуждать свои проблемы с другими вместо того, чтобы решать их самостоятельно.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Быть прямолинейным – правильно</a:t>
            </a:r>
            <a:r>
              <a:rPr lang="en-US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Мне кажется, плакать от счастья – глупо.</a:t>
            </a:r>
            <a:r>
              <a:rPr lang="en-US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endParaRPr lang="ru-RU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4FF73-2BF6-4E28-A169-3A43FCEE2312}"/>
              </a:ext>
            </a:extLst>
          </p:cNvPr>
          <p:cNvSpPr txBox="1"/>
          <p:nvPr/>
        </p:nvSpPr>
        <p:spPr>
          <a:xfrm>
            <a:off x="320512" y="6488668"/>
            <a:ext cx="321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с обратным ключом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36" y="856317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en-US" altLang="ru-RU" sz="1800" i="1" dirty="0"/>
              <a:t>2</a:t>
            </a:r>
            <a:r>
              <a:rPr lang="ru-RU" altLang="ru-RU" sz="1800" i="1" dirty="0"/>
              <a:t>. Проверка гипотезы о влиянии видеороликов на установку на эмпатию</a:t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B0D5CB-EC91-4665-A2E7-8FBD603C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4" y="1985962"/>
            <a:ext cx="7391223" cy="43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0C30D-F719-4CD5-8A27-F3CA4799EA4C}"/>
              </a:ext>
            </a:extLst>
          </p:cNvPr>
          <p:cNvSpPr txBox="1"/>
          <p:nvPr/>
        </p:nvSpPr>
        <p:spPr>
          <a:xfrm>
            <a:off x="7871380" y="2831584"/>
            <a:ext cx="423263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отсутствие значимого изменения установки на эмпатию в результате просмотра видео (F(1, 56) = 0.35, p=0.852)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отсутствие значимого взаимодействия между изучаемыми факторами </a:t>
            </a:r>
            <a:br>
              <a:rPr lang="en-US" sz="2000" dirty="0"/>
            </a:br>
            <a:r>
              <a:rPr lang="ru-RU" sz="2000" dirty="0"/>
              <a:t>(F(1, 56) = 1.188, p=0.28)</a:t>
            </a:r>
          </a:p>
        </p:txBody>
      </p:sp>
    </p:spTree>
    <p:extLst>
      <p:ext uri="{BB962C8B-B14F-4D97-AF65-F5344CB8AC3E}">
        <p14:creationId xmlns:p14="http://schemas.microsoft.com/office/powerpoint/2010/main" val="98264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4AF1634B-19C2-4AB4-9C27-15D15690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169" y="381360"/>
            <a:ext cx="10435437" cy="514350"/>
          </a:xfrm>
        </p:spPr>
        <p:txBody>
          <a:bodyPr/>
          <a:lstStyle/>
          <a:p>
            <a:pPr algn="ctr"/>
            <a:r>
              <a:rPr lang="ru-RU" altLang="ru-RU" dirty="0"/>
              <a:t>Результаты</a:t>
            </a:r>
            <a:br>
              <a:rPr lang="ru-RU" altLang="ru-RU" dirty="0"/>
            </a:br>
            <a:br>
              <a:rPr lang="ru-RU" altLang="ru-RU" dirty="0"/>
            </a:br>
            <a:r>
              <a:rPr lang="en-US" altLang="ru-RU" sz="1800" i="1" dirty="0"/>
              <a:t>3</a:t>
            </a:r>
            <a:r>
              <a:rPr lang="ru-RU" altLang="ru-RU" sz="1800" i="1" dirty="0"/>
              <a:t>. Влияние интеллекта на изменение установки на эмпатию</a:t>
            </a:r>
            <a:endParaRPr lang="ru-RU" alt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BC8D7EC-AF09-47D2-8A30-29DA5CF4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1724344"/>
            <a:ext cx="7497222" cy="476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EDDFA3-FC5A-4D51-93F2-ACF45BD22B3F}"/>
              </a:ext>
            </a:extLst>
          </p:cNvPr>
          <p:cNvSpPr txBox="1"/>
          <p:nvPr/>
        </p:nvSpPr>
        <p:spPr>
          <a:xfrm>
            <a:off x="263951" y="6488668"/>
            <a:ext cx="994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*Сдвиг установки = разница в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значениях баллов по опроснику между вторым и первым этапами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0C30D-F719-4CD5-8A27-F3CA4799EA4C}"/>
              </a:ext>
            </a:extLst>
          </p:cNvPr>
          <p:cNvSpPr txBox="1"/>
          <p:nvPr/>
        </p:nvSpPr>
        <p:spPr>
          <a:xfrm>
            <a:off x="7249212" y="1947134"/>
            <a:ext cx="49427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ANCOVA: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значимое взаимодействие между фактором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установки на эмпатию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ковариатой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«уровень интеллекта» 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(1, 54) = 5.581,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0.022)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Корреляция сдвига установки* с интеллектом не значима в группе с положительной установкой на эмпатию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0.14,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0.523) и значима положительна в группе с негативной установкой на эмпатию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0.42,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=0.014)</a:t>
            </a:r>
          </a:p>
        </p:txBody>
      </p:sp>
    </p:spTree>
    <p:extLst>
      <p:ext uri="{BB962C8B-B14F-4D97-AF65-F5344CB8AC3E}">
        <p14:creationId xmlns:p14="http://schemas.microsoft.com/office/powerpoint/2010/main" val="172284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9383" y="639501"/>
            <a:ext cx="5205887" cy="514350"/>
          </a:xfrm>
        </p:spPr>
        <p:txBody>
          <a:bodyPr/>
          <a:lstStyle/>
          <a:p>
            <a:r>
              <a:rPr lang="ru-RU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Обсуждение результатов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70" y="1316234"/>
            <a:ext cx="11481110" cy="54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версии опросника установки на эмпатию демонстрируют удовлетворительную внутреннюю согласованность.</a:t>
            </a:r>
          </a:p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Предложенная процедура не позволяет осуществлять экспериментальное воздействие на установку на эмпатию.</a:t>
            </a:r>
          </a:p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негативных результатов может объясняться эффектом «психологической сопротивляемости»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(Бугаева, 2005)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состоит в том, что более интеллектуальные испытуемые оказываются наименее подвержены влиянию (в нашем случае -  изменяют свои установки в сторону, противоположную ожидаемой). </a:t>
            </a:r>
          </a:p>
          <a:p>
            <a:pPr marL="62865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экспериментальной процедуры может состоять в том, чтобы включить испытуемых в активное обсуждение представленной проблемы. Это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позволит избежать возникновения у испытуемых ощущения скрытой манипуляции, которая считывается наиболее умными из них, и по отношению к которой развивается сопротивление. Активное обсуждение аргументов также будет способствовать укреплению у испытуемых собственной позиции.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784" y="620801"/>
            <a:ext cx="3084856" cy="514350"/>
          </a:xfrm>
        </p:spPr>
        <p:txBody>
          <a:bodyPr/>
          <a:lstStyle/>
          <a:p>
            <a:r>
              <a:rPr lang="ru-RU" kern="5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Выводы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439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Проведено исследование, в ходе которого были разработаны две версии опросника установки на эмпатию, записаны установочные видео и протестирована возможность влияния на установку на эмпатию с их помощью.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Полученные данные не позволяют перейти к этапу проверки основной теоретической гипотезы о связи установки на эмпатию, эмоционального интеллекта и эмоциональной креативности.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Требуется доработка и модификация экспериментальной процедуры.</a:t>
            </a:r>
            <a:endParaRPr lang="en-US" sz="2200" dirty="0">
              <a:solidFill>
                <a:srgbClr val="40404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3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6129" y="432112"/>
            <a:ext cx="8496088" cy="514350"/>
          </a:xfrm>
        </p:spPr>
        <p:txBody>
          <a:bodyPr/>
          <a:lstStyle/>
          <a:p>
            <a:r>
              <a:rPr lang="ru-RU" altLang="ru-RU" dirty="0"/>
              <a:t>Теоретические основания исследования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57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Термин «эмоциональная креативность» был предложен Дж.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Эвериллом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1991 году и означает способность человека испытывать и выражать новое, уникальное сочетание эмоций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Averill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2004;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Averill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Thomas-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Knowles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1991)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измерения эмоциональной креативности используется опросник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Эверелла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тесты эмоциональной креативности, являющиеся аналогами тестов на дивергентное мышление, но на материале эмоций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 эмоциональные последствия).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креативность оказывается отрицательно связана с эмоциональным интеллектом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Ivcevic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2007;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Zenasni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Lubart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2008;  Валуева, Ушаков, 2010). В рамках существующих теоретических представлений эти данные не поддаются объяснению.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понятия «установка на эмпатию» позволяет объяснить связь эмоционального интеллекта и эмоциональной креативности.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579" y="620648"/>
            <a:ext cx="8496088" cy="514350"/>
          </a:xfrm>
        </p:spPr>
        <p:txBody>
          <a:bodyPr/>
          <a:lstStyle/>
          <a:p>
            <a:r>
              <a:rPr lang="ru-RU" altLang="ru-RU" dirty="0"/>
              <a:t>Понятие установки на эмпатию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59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Разные авторы по-разному определяют понятие эмпатии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Cuff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2016), однако, как правило, модели включают в себя минимум два компонента – аффективный (способность переживать эмоции, сходные с эмоциями другого человека) и когнитивный (способность распознавать эмоции других людей). Когнитивный компонент эмпатии тесно связан с одним из компонентов эмоционального интеллекта (распознавание и понимание эмоций)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Fernández-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Abascal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2019).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на эмпатию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отличается от способности к эмпатии как таковой (см., например, понятие установок на черты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Shchebetenko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2014). Под установкой на эмпатию мы подразумеваем отношение человека к возможности понимания и разделения эмоционального состояния другого человека. Установка на эмпатию может быть позитивной или негативной.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Связь эмпатии и эмоционального интеллекта через компонент понимания эмоций позволяет нам предложить теоретическую модель, в которой установка на эмпатию, с одной стороны, положительно связана с эмоциональным интеллектом, а с другой стороны, - отрицательно с эмоциональной креативностью.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4603" y="724343"/>
            <a:ext cx="8496088" cy="514350"/>
          </a:xfrm>
        </p:spPr>
        <p:txBody>
          <a:bodyPr/>
          <a:lstStyle/>
          <a:p>
            <a:r>
              <a:rPr lang="ru-RU" altLang="ru-RU" dirty="0"/>
              <a:t>Понятие установки на эмпатию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42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человек настроен на эмпатию, то его способность по крайней мере понимать эмоции других людей повышается. В то же время, подстройка под других людей мешает проявлению необычных эмоций, т.е. мешает проявлению эмоциональной креативности.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установки на эмпатию позволяет преодолеть сложности, возникшие в этой области исследований. Введение понятия установки на эмпатию позволяет теоретически объяснить полученные в ряде исследований отрицательные корреляции эмоционального интеллекта и эмоциональной креативности.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2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4603" y="960013"/>
            <a:ext cx="8496088" cy="514350"/>
          </a:xfrm>
        </p:spPr>
        <p:txBody>
          <a:bodyPr/>
          <a:lstStyle/>
          <a:p>
            <a:r>
              <a:rPr lang="ru-RU" altLang="ru-RU" dirty="0"/>
              <a:t>Теоретические гипотезы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723988"/>
            <a:ext cx="11134725" cy="440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Установка на эмпатию является психологической характеристикой, которая поддается влиянию (в той или иной степени можно изменять установку на эмпатию с помощью экспериментальных воздействий).</a:t>
            </a:r>
          </a:p>
          <a:p>
            <a:pPr marL="0" indent="0" algn="just">
              <a:lnSpc>
                <a:spcPct val="15000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Позитивная установка на эмпатию связана с более высокими показателями эмоционального интеллекта (по сравнению с негативной), а негативная установка на эмпатию – с более высокими показателями эмоциональной креативности.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3122" y="639501"/>
            <a:ext cx="3873991" cy="514350"/>
          </a:xfrm>
        </p:spPr>
        <p:txBody>
          <a:bodyPr/>
          <a:lstStyle/>
          <a:p>
            <a:r>
              <a:rPr lang="ru-RU" altLang="ru-RU" dirty="0"/>
              <a:t>Цели исследования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739691"/>
            <a:ext cx="11134725" cy="337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1) разработка и апробация 2х версий опросника, измеряющего установку на эмпатию;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2) подготовка видео, которые позволят изменить установку на эмпатию в более позитивную или в более негативную сторону;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ea typeface="verdana" panose="020B0604030504040204" pitchFamily="34" charset="0"/>
              </a:rPr>
              <a:t>3) апробация процедуры, позволяющей изменить установку на эмпатию.</a:t>
            </a:r>
          </a:p>
        </p:txBody>
      </p:sp>
    </p:spTree>
    <p:extLst>
      <p:ext uri="{BB962C8B-B14F-4D97-AF65-F5344CB8AC3E}">
        <p14:creationId xmlns:p14="http://schemas.microsoft.com/office/powerpoint/2010/main" val="258575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4674" y="1170999"/>
            <a:ext cx="6716713" cy="514350"/>
          </a:xfrm>
        </p:spPr>
        <p:txBody>
          <a:bodyPr/>
          <a:lstStyle/>
          <a:p>
            <a:r>
              <a:rPr lang="ru-RU" altLang="ru-RU" dirty="0"/>
              <a:t>Гипотезы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55" y="1685349"/>
            <a:ext cx="11134725" cy="3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1. Психометрические свойства (согласованность пунктов, тест-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ретестовая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надежность) разработанных опросников установки на эмпатию будут удовлетворительными.</a:t>
            </a:r>
          </a:p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2. Установочные видео (в которых рассказывается о позитивных или негативных сторонах эмпатии) будут оказывать воздействие на степень выраженности установки на эмпатию.</a:t>
            </a:r>
          </a:p>
        </p:txBody>
      </p:sp>
    </p:spTree>
    <p:extLst>
      <p:ext uri="{BB962C8B-B14F-4D97-AF65-F5344CB8AC3E}">
        <p14:creationId xmlns:p14="http://schemas.microsoft.com/office/powerpoint/2010/main" val="242787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46AF78-F4A0-4F29-B3CC-62EF4C5B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19" y="1081565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dirty="0"/>
              <a:t>Испытуемые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A229B3-4065-4156-BE0E-A07463A7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47" y="2142671"/>
            <a:ext cx="11134725" cy="28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6286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74 человека (85% женщин), средний возраст - 22.8 года (SD = 7.5), из них исключено 16 недобросовестных испытуемых</a:t>
            </a:r>
          </a:p>
          <a:p>
            <a:pPr marL="6286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34 человека в группе с негативной установкой, 24 – с позитивной.</a:t>
            </a:r>
          </a:p>
          <a:p>
            <a:pPr marL="62865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Участники являлись студентами МГППУ и выполняли задание в качестве учебного.</a:t>
            </a:r>
          </a:p>
        </p:txBody>
      </p:sp>
    </p:spTree>
    <p:extLst>
      <p:ext uri="{BB962C8B-B14F-4D97-AF65-F5344CB8AC3E}">
        <p14:creationId xmlns:p14="http://schemas.microsoft.com/office/powerpoint/2010/main" val="409711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7133C109-76A3-4732-AE68-ACD7807C2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9267" y="590145"/>
            <a:ext cx="6716713" cy="514350"/>
          </a:xfrm>
        </p:spPr>
        <p:txBody>
          <a:bodyPr/>
          <a:lstStyle/>
          <a:p>
            <a:r>
              <a:rPr lang="ru-RU" altLang="ru-RU" dirty="0"/>
              <a:t>Стимульный материал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E8C71DB6-6466-4197-AD14-0F1453712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91" y="1287954"/>
            <a:ext cx="11134725" cy="3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1. 2 версии опросника установки на эмпатию, каждая из которых включала 10 пунктов (например, «Мне кажется, люди не должны вовлекаться в переживания других»). 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2. Два видеоролика, в котором один и тот же человек рассказывал либо о позитивных сторонах эмпатии, либо о негативных. Длительность роликов составила 2 мин. 20 сек. (см: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негативная установка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позитивная установка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3. Тест 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Равена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Bors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Stokes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1998).</a:t>
            </a:r>
          </a:p>
        </p:txBody>
      </p:sp>
    </p:spTree>
    <p:extLst>
      <p:ext uri="{BB962C8B-B14F-4D97-AF65-F5344CB8AC3E}">
        <p14:creationId xmlns:p14="http://schemas.microsoft.com/office/powerpoint/2010/main" val="3411945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1411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verdana</vt:lpstr>
      <vt:lpstr>Times New Roman</vt:lpstr>
      <vt:lpstr>verdana</vt:lpstr>
      <vt:lpstr>Тема Office</vt:lpstr>
      <vt:lpstr>Chart</vt:lpstr>
      <vt:lpstr>Установка на эмпатию как связующее звено между эмоциональной креативностью и эмоциональным интеллектом: разработка понятия, методов измерения и изменения</vt:lpstr>
      <vt:lpstr>Теоретические основания исследования</vt:lpstr>
      <vt:lpstr>Понятие установки на эмпатию</vt:lpstr>
      <vt:lpstr>Понятие установки на эмпатию</vt:lpstr>
      <vt:lpstr>Теоретические гипотезы</vt:lpstr>
      <vt:lpstr>Цели исследования</vt:lpstr>
      <vt:lpstr>Гипотезы</vt:lpstr>
      <vt:lpstr>PowerPoint Presentation</vt:lpstr>
      <vt:lpstr>Стимульный материал</vt:lpstr>
      <vt:lpstr>PowerPoint Presentation</vt:lpstr>
      <vt:lpstr>Результаты  1. Проверка психометрических свойств опросника </vt:lpstr>
      <vt:lpstr>Результаты  2. Проверка гипотезы о влиянии видеороликов на установку на эмпатию </vt:lpstr>
      <vt:lpstr>Результаты  3. Влияние интеллекта на изменение установки на эмпатию</vt:lpstr>
      <vt:lpstr>Обсуждение результатов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Ekaterina Valueva</cp:lastModifiedBy>
  <cp:revision>46</cp:revision>
  <dcterms:created xsi:type="dcterms:W3CDTF">2021-02-03T09:12:52Z</dcterms:created>
  <dcterms:modified xsi:type="dcterms:W3CDTF">2022-03-02T00:01:32Z</dcterms:modified>
</cp:coreProperties>
</file>