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1" r:id="rId3"/>
    <p:sldId id="270" r:id="rId4"/>
    <p:sldId id="272" r:id="rId5"/>
    <p:sldId id="258" r:id="rId6"/>
    <p:sldId id="273" r:id="rId7"/>
    <p:sldId id="274" r:id="rId8"/>
    <p:sldId id="275" r:id="rId9"/>
    <p:sldId id="257" r:id="rId10"/>
    <p:sldId id="285" r:id="rId11"/>
    <p:sldId id="261" r:id="rId12"/>
    <p:sldId id="280" r:id="rId13"/>
    <p:sldId id="279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D6E"/>
    <a:srgbClr val="33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8A31-45FA-4C86-A250-33D0D5CD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BF5FB8-CBD2-49CD-B09F-1477234DC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2E437-4609-4B1C-9758-2F945BE9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1D308-9ED7-4ABA-A534-ADD78778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8DD64-32C0-4DE2-8262-40BE831D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1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0CECC-912A-4920-AA8B-8901566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27F1AF-EB80-4DC7-B4BC-4B22AFD22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3D342-1538-4191-B584-DFD2C6CA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9192D-0418-40E3-9A4B-AC46A026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FEFBF-B1B7-435B-AEA3-F91E6CFC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3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512027-205C-40C2-911E-AE94C9CC6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8B4E21-696B-4C03-828D-6D2A55F17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9443B-BC44-4DFE-A5BE-5A1EB883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020ED-9ABA-4579-AE66-AA44856E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61E11-3855-4B4B-8A79-1CFB097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0D139-12A3-4A4E-BA70-7DE72583A4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892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0F77D3B4-99A3-42B6-A659-1E7F45CA9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059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869AC7A-50A0-4F59-BAB8-CC20035ED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5DA4906-4E3A-4D0B-AD19-11FDF1C581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460EDDD3-443B-4BFD-B124-1494116331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6DB08FD-CCEC-4D5D-9596-C627CEB7E3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7551A8E6-17BC-4CA7-A1D5-75C2873CA5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8A1F4E7-2CDC-45FA-87E7-5076BA3282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844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5BF6A0A-4283-43CB-A71C-056C83D9F8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18A6086-C415-4761-B14B-15BF0D7097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714D81AE-0F5C-4234-82E3-922262D62132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11278577" imgH="5054022" progId="Excel.Chart.8">
                  <p:embed/>
                </p:oleObj>
              </mc:Choice>
              <mc:Fallback>
                <p:oleObj name="Chart" r:id="rId4" imgW="11278577" imgH="5054022" progId="Excel.Chart.8">
                  <p:embed/>
                  <p:pic>
                    <p:nvPicPr>
                      <p:cNvPr id="4" name="Диаграмма 4">
                        <a:extLst>
                          <a:ext uri="{FF2B5EF4-FFF2-40B4-BE49-F238E27FC236}">
                            <a16:creationId xmlns:a16="http://schemas.microsoft.com/office/drawing/2014/main" id="{714D81AE-0F5C-4234-82E3-922262D621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36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801762D0-3561-4BD6-9F94-E22E34C0B8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F94EF8A2-E078-455A-AC24-BEA7C2A1B43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062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32E7A7-AE1A-4F7F-8A07-206C738A7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E3C1219-ADA8-41EF-B922-88B72CDB09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4C23414F-878C-478F-AC35-25C14AD381C4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8230313" imgH="5529551" progId="Excel.Chart.8">
                  <p:embed/>
                </p:oleObj>
              </mc:Choice>
              <mc:Fallback>
                <p:oleObj name="Chart" r:id="rId3" imgW="8230313" imgH="5529551" progId="Excel.Chart.8">
                  <p:embed/>
                  <p:pic>
                    <p:nvPicPr>
                      <p:cNvPr id="4" name="Диаграмма 6">
                        <a:extLst>
                          <a:ext uri="{FF2B5EF4-FFF2-40B4-BE49-F238E27FC236}">
                            <a16:creationId xmlns:a16="http://schemas.microsoft.com/office/drawing/2014/main" id="{4C23414F-878C-478F-AC35-25C14AD381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88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187344E-21E5-4EB2-850D-F63AEEB7FB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87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6AA6D-A335-41C2-B89E-7763DA4B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864C7-8CD1-491C-9F01-053A377C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758BB-E339-4AAA-AB79-FB7EAE20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AA21D-9B99-4664-93FD-B6101876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32885-426D-4DE4-8B9D-2C7F94A7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012D01A-CA92-4BE1-82D3-A552BEDC87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77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66BEF5-F880-4E29-A60F-E93E0E81C3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44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5347BBA-1C7D-430E-83B6-0BCF502937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0537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3D2F783B-8E72-415D-A3E3-C3AEDF2AD4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59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1BA84E3-620C-4285-AA65-72ACF0249E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60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64BD3406-6952-4463-BA0C-B17DB506B0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1617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D6539C-E98A-4DC8-9488-5E4C12F35A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3224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30C5EA-D6B6-4CCC-83C3-D668DB0F60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298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0D139-12A3-4A4E-BA70-7DE72583A4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933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A275C-8FB9-4AD7-8840-3B11D2D8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2387A-9645-42C7-8382-B1D6D605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FD37E-28B8-4FD0-912D-9E352F14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27D88-EB8A-4C60-8B75-AAF8B9B1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B1641-6260-412A-A9F4-97CAE8A2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8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67063-7094-472C-AEE9-30FEAE61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38611-7E34-486E-A625-FC1A7C46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1BF6E-7FA4-426D-8659-CD42147DB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6BDC5-96F2-4236-B2CC-90FD8737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CC13CE-4B34-4A54-9C52-57D45814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9C3A3B-C307-42F5-AD57-4FA85D22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E07C-0969-4FE2-BE07-8A968D42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B1A18-8B3D-4996-AECB-BF2B7D5D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727E53-1F0D-4A22-AADC-2619A3D67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60C7AA-D201-4F55-9BAE-38A3268D8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871400-9086-48AB-BE95-D2743706A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2C11F4-EABB-47A1-B17F-593D1BCC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818143-CD34-46D0-90CF-1AA52E48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864E3A-2CF8-452E-8025-05AA15EC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2811-3F7C-47A1-8063-CEE69DCC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8C85B1-D944-45CB-8354-FC6C9851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9ECE59-D447-490B-8AC2-784645DA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C82444-4CB5-44A5-A544-32E0505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4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4093A-C053-423F-85FC-4A78405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3ECF63-DCC1-4EC7-A77C-3E305184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7A87B3-80C6-4453-96D8-690DAD23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95E0F-8FED-4DF4-BA4D-5472513C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D4FD-D345-470C-8CA4-94C6A241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A0D405-5BB2-4D30-811F-02820EAA0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0221E-0EFE-4CAB-8D70-159FE955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61AB9-CC02-46B3-B358-562D23E8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44247-20F7-4FB0-B5D8-27A2AD73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5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6499A-3FD7-4E8E-A773-E03DAA6C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645EF3-3E13-4685-A13A-753EB4A31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042C34-B4C5-403C-B715-0A3A0183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8E173-26B8-469F-82BD-B205EEB6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8D9D6-BD68-4E84-8ECA-DD46CBB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C8AE31-9072-4D1D-8D8B-0BD6F1C6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1631-543E-45FB-A08E-C1254A7A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472A1-1237-4AD1-A6B8-95B4B327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8DA7C-9131-4B2C-A370-6E929CF94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9CA8-9FF0-4EC5-9E82-1428A099AC3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B68413-2401-4136-A793-482A1239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B7B99-8235-4CE0-9844-854081727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2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1DC2C22-EB4A-4019-B559-6307DF2A2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20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CCEF390-EBB6-43B2-AAEF-B383413F9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62" y="2226365"/>
            <a:ext cx="5285909" cy="221069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Материнское отношение и контроль поведения у детей младшего школьного возраста</a:t>
            </a: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FAB900B7-72EC-43A3-9302-193125D49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4975412"/>
            <a:ext cx="6075362" cy="1417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altLang="ru-RU" sz="1700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Г.А. </a:t>
            </a:r>
            <a:r>
              <a:rPr lang="ru-RU" altLang="ru-RU" sz="1700" b="1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Виленская</a:t>
            </a:r>
            <a:endParaRPr lang="ru-RU" altLang="ru-RU" sz="1700" b="1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5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 Институт психологии РАН </a:t>
            </a:r>
            <a:br>
              <a:rPr lang="ru-RU" altLang="ru-RU" sz="15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5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Лаборатория психологии развития субъекта в нормальных и посттравматических состояниях</a:t>
            </a: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2C9A5E49-AD64-4121-A46C-145B6AE3A6AE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Март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Вывод о верификации гипотез 1 и 2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863169"/>
            <a:ext cx="11134725" cy="56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Первую гипотезу можно считать подтвердившейся частично: высокий уровень принятия матерью ребенка действительно позитивно связан с уровнем регуляции ребенка, причем со всеми ее аспектами, а отношение к ребенку как к маленькому неудачнику, инфантилизация ребенка связана с ними отрицательно; однако не обнаружено связей с показателями симбиоза, авторитарной </a:t>
            </a:r>
            <a:r>
              <a:rPr lang="ru-RU" sz="22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гиперсоциализации</a:t>
            </a:r>
            <a:r>
              <a:rPr lang="ru-RU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и кооперации.</a:t>
            </a:r>
          </a:p>
          <a:p>
            <a:pPr indent="450215" algn="just">
              <a:lnSpc>
                <a:spcPct val="150000"/>
              </a:lnSpc>
            </a:pPr>
            <a:r>
              <a:rPr lang="ru-RU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  <a:p>
            <a:pPr indent="450215" algn="just">
              <a:lnSpc>
                <a:spcPct val="150000"/>
              </a:lnSpc>
            </a:pPr>
            <a:r>
              <a:rPr lang="ru-RU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Вторая гипотеза не подтвердилась – не было обнаружено специфики связей между отдельными компонентами контроля поведения и конкретными характеристиками родительского отношения – все </a:t>
            </a:r>
            <a:r>
              <a:rPr lang="ru-RU" sz="22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субшкалы</a:t>
            </a:r>
            <a:r>
              <a:rPr lang="ru-RU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методики </a:t>
            </a:r>
            <a:r>
              <a:rPr lang="en-US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BRIEF</a:t>
            </a:r>
            <a:r>
              <a:rPr lang="ru-RU" sz="2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используемые для оценки контроля поведения, связаны только с показателями принятия и инфантилизации.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4B83005E-25F2-4BDE-9052-4CA5F3C18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7688" y="309563"/>
            <a:ext cx="9093576" cy="973790"/>
          </a:xfrm>
        </p:spPr>
        <p:txBody>
          <a:bodyPr/>
          <a:lstStyle/>
          <a:p>
            <a:r>
              <a:rPr lang="ru-RU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</a:t>
            </a:r>
            <a:r>
              <a:rPr lang="en-US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Связи контроля поведения и родительского отношения в группах детей с высоким (синий) и низким (красный) индексом регуляции поведения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206C1615-48D0-4E2E-BFE9-E3EA1D1A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678" y="2823226"/>
            <a:ext cx="15090985" cy="5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" name="Group 29">
            <a:extLst>
              <a:ext uri="{FF2B5EF4-FFF2-40B4-BE49-F238E27FC236}">
                <a16:creationId xmlns:a16="http://schemas.microsoft.com/office/drawing/2014/main" id="{70A47AA2-1830-4A2E-A178-452432B7B217}"/>
              </a:ext>
            </a:extLst>
          </p:cNvPr>
          <p:cNvGrpSpPr>
            <a:grpSpLocks/>
          </p:cNvGrpSpPr>
          <p:nvPr/>
        </p:nvGrpSpPr>
        <p:grpSpPr bwMode="auto">
          <a:xfrm>
            <a:off x="1472504" y="1619359"/>
            <a:ext cx="6916189" cy="4558475"/>
            <a:chOff x="1758" y="4855"/>
            <a:chExt cx="8389" cy="5765"/>
          </a:xfrm>
        </p:grpSpPr>
        <p:sp>
          <p:nvSpPr>
            <p:cNvPr id="20" name="AutoShape 42">
              <a:extLst>
                <a:ext uri="{FF2B5EF4-FFF2-40B4-BE49-F238E27FC236}">
                  <a16:creationId xmlns:a16="http://schemas.microsoft.com/office/drawing/2014/main" id="{EAB57018-85C8-43BA-BA5B-A18DE231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4855"/>
              <a:ext cx="2667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Торможение 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41">
              <a:extLst>
                <a:ext uri="{FF2B5EF4-FFF2-40B4-BE49-F238E27FC236}">
                  <a16:creationId xmlns:a16="http://schemas.microsoft.com/office/drawing/2014/main" id="{47C9A8EC-0F6E-40C2-AC99-9F4940174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5530"/>
              <a:ext cx="2565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Переключение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40">
              <a:extLst>
                <a:ext uri="{FF2B5EF4-FFF2-40B4-BE49-F238E27FC236}">
                  <a16:creationId xmlns:a16="http://schemas.microsoft.com/office/drawing/2014/main" id="{B5426CA6-086E-468A-AB7B-CE9103935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6050"/>
              <a:ext cx="2796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Кооперация</a:t>
              </a:r>
              <a:endParaRPr kumimoji="0" lang="hi-IN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39">
              <a:extLst>
                <a:ext uri="{FF2B5EF4-FFF2-40B4-BE49-F238E27FC236}">
                  <a16:creationId xmlns:a16="http://schemas.microsoft.com/office/drawing/2014/main" id="{3B5C15F7-EE26-47E6-84E2-2D99ED330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" y="5044"/>
              <a:ext cx="2796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Принятие</a:t>
              </a:r>
              <a:endParaRPr kumimoji="0" lang="hi-IN" alt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utoShape 38">
              <a:extLst>
                <a:ext uri="{FF2B5EF4-FFF2-40B4-BE49-F238E27FC236}">
                  <a16:creationId xmlns:a16="http://schemas.microsoft.com/office/drawing/2014/main" id="{B50DE0C4-9D92-4716-9EE3-75DCE8EB0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0134"/>
              <a:ext cx="2515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Контроль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37">
              <a:extLst>
                <a:ext uri="{FF2B5EF4-FFF2-40B4-BE49-F238E27FC236}">
                  <a16:creationId xmlns:a16="http://schemas.microsoft.com/office/drawing/2014/main" id="{DCD25100-639E-49FE-B13A-9BBA90AE9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9460"/>
              <a:ext cx="2432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algun Gothic Semilight" panose="020B0502040204020203" pitchFamily="34" charset="-128"/>
                  <a:cs typeface="Mangal" panose="02040503050203030202" pitchFamily="18" charset="0"/>
                </a:rPr>
                <a:t>Контроль за вещами</a:t>
              </a:r>
              <a:endParaRPr kumimoji="0" lang="hi-IN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 Semilight" panose="020B0502040204020203" pitchFamily="34" charset="-128"/>
              </a:endParaRPr>
            </a:p>
          </p:txBody>
        </p:sp>
        <p:sp>
          <p:nvSpPr>
            <p:cNvPr id="26" name="AutoShape 36">
              <a:extLst>
                <a:ext uri="{FF2B5EF4-FFF2-40B4-BE49-F238E27FC236}">
                  <a16:creationId xmlns:a16="http://schemas.microsoft.com/office/drawing/2014/main" id="{4909E16C-6E5E-4008-9970-2B7FE431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8712"/>
              <a:ext cx="2515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Планирование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35">
              <a:extLst>
                <a:ext uri="{FF2B5EF4-FFF2-40B4-BE49-F238E27FC236}">
                  <a16:creationId xmlns:a16="http://schemas.microsoft.com/office/drawing/2014/main" id="{A07F0EBE-9468-4289-BE2D-AB326AD8B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7958"/>
              <a:ext cx="2533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Рабочая память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34">
              <a:extLst>
                <a:ext uri="{FF2B5EF4-FFF2-40B4-BE49-F238E27FC236}">
                  <a16:creationId xmlns:a16="http://schemas.microsoft.com/office/drawing/2014/main" id="{1B592E2D-E09C-4365-A01E-6EFFBE9B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7317"/>
              <a:ext cx="2599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Инициатива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33">
              <a:extLst>
                <a:ext uri="{FF2B5EF4-FFF2-40B4-BE49-F238E27FC236}">
                  <a16:creationId xmlns:a16="http://schemas.microsoft.com/office/drawing/2014/main" id="{73A22FB4-3D1C-4870-AFC5-074E572C5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6283"/>
              <a:ext cx="2565" cy="80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Эмоциональный контроль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32">
              <a:extLst>
                <a:ext uri="{FF2B5EF4-FFF2-40B4-BE49-F238E27FC236}">
                  <a16:creationId xmlns:a16="http://schemas.microsoft.com/office/drawing/2014/main" id="{7D38DEBA-8EAE-4820-8DD9-AC81F1DB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1" y="7366"/>
              <a:ext cx="2746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Симбиоз</a:t>
              </a:r>
              <a:endParaRPr kumimoji="0" lang="hi-IN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31">
              <a:extLst>
                <a:ext uri="{FF2B5EF4-FFF2-40B4-BE49-F238E27FC236}">
                  <a16:creationId xmlns:a16="http://schemas.microsoft.com/office/drawing/2014/main" id="{EE20284D-8D57-414D-8047-2CC763BC5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" y="8690"/>
              <a:ext cx="2664" cy="7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Авторитарная гиперсоциализация</a:t>
              </a:r>
              <a:endParaRPr kumimoji="0" lang="hi-IN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0480" name="AutoShape 30">
              <a:extLst>
                <a:ext uri="{FF2B5EF4-FFF2-40B4-BE49-F238E27FC236}">
                  <a16:creationId xmlns:a16="http://schemas.microsoft.com/office/drawing/2014/main" id="{154771F8-0EE7-4C05-9EF2-74DED4D4D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" y="9996"/>
              <a:ext cx="2714" cy="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i-IN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Маленький неудачник</a:t>
              </a:r>
              <a:endParaRPr kumimoji="0" lang="hi-IN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20489" name="Rectangle 64">
            <a:extLst>
              <a:ext uri="{FF2B5EF4-FFF2-40B4-BE49-F238E27FC236}">
                <a16:creationId xmlns:a16="http://schemas.microsoft.com/office/drawing/2014/main" id="{9AF4D647-72DC-46D6-AEB3-BD21B211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576" y="15929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3" name="Rectangle 78">
            <a:extLst>
              <a:ext uri="{FF2B5EF4-FFF2-40B4-BE49-F238E27FC236}">
                <a16:creationId xmlns:a16="http://schemas.microsoft.com/office/drawing/2014/main" id="{43F88312-9E16-4058-ACDC-C87D7C35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638" y="552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5" name="AutoShape 91">
            <a:extLst>
              <a:ext uri="{FF2B5EF4-FFF2-40B4-BE49-F238E27FC236}">
                <a16:creationId xmlns:a16="http://schemas.microsoft.com/office/drawing/2014/main" id="{B1599C5E-C44A-4D15-870E-DC7A50DFC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3301697"/>
            <a:ext cx="1954212" cy="574675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6" name="AutoShape 90">
            <a:extLst>
              <a:ext uri="{FF2B5EF4-FFF2-40B4-BE49-F238E27FC236}">
                <a16:creationId xmlns:a16="http://schemas.microsoft.com/office/drawing/2014/main" id="{E99B61FB-E44D-427C-BDB2-3EB8E37B5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1098" y="3108960"/>
            <a:ext cx="2590628" cy="1737376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7" name="AutoShape 89">
            <a:extLst>
              <a:ext uri="{FF2B5EF4-FFF2-40B4-BE49-F238E27FC236}">
                <a16:creationId xmlns:a16="http://schemas.microsoft.com/office/drawing/2014/main" id="{EFC75D7F-79CF-47EA-9A04-C8A09CF00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8399" y="3744609"/>
            <a:ext cx="2543964" cy="1143002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8" name="AutoShape 88">
            <a:extLst>
              <a:ext uri="{FF2B5EF4-FFF2-40B4-BE49-F238E27FC236}">
                <a16:creationId xmlns:a16="http://schemas.microsoft.com/office/drawing/2014/main" id="{C810A941-7B4D-4F54-AB06-F30B6D42A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5431" y="2132234"/>
            <a:ext cx="2646931" cy="2947314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9" name="AutoShape 87">
            <a:extLst>
              <a:ext uri="{FF2B5EF4-FFF2-40B4-BE49-F238E27FC236}">
                <a16:creationId xmlns:a16="http://schemas.microsoft.com/office/drawing/2014/main" id="{307A6D82-E2B5-404F-A3D6-D1B220A5E6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2130" y="2153092"/>
            <a:ext cx="2511262" cy="3881412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0" name="AutoShape 86">
            <a:extLst>
              <a:ext uri="{FF2B5EF4-FFF2-40B4-BE49-F238E27FC236}">
                <a16:creationId xmlns:a16="http://schemas.microsoft.com/office/drawing/2014/main" id="{F8D6F0ED-D735-43E2-BC44-69F55A605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0692" y="4914596"/>
            <a:ext cx="2611033" cy="1119908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1" name="AutoShape 85">
            <a:extLst>
              <a:ext uri="{FF2B5EF4-FFF2-40B4-BE49-F238E27FC236}">
                <a16:creationId xmlns:a16="http://schemas.microsoft.com/office/drawing/2014/main" id="{5D93B8EB-64C1-402D-98DE-F18E8DC747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7181" y="1926921"/>
            <a:ext cx="2527869" cy="40163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2" name="AutoShape 84">
            <a:extLst>
              <a:ext uri="{FF2B5EF4-FFF2-40B4-BE49-F238E27FC236}">
                <a16:creationId xmlns:a16="http://schemas.microsoft.com/office/drawing/2014/main" id="{2EF00321-2B37-44F3-B3D6-B4522B4324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6069" y="1977229"/>
            <a:ext cx="2506967" cy="112441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3" name="AutoShape 83">
            <a:extLst>
              <a:ext uri="{FF2B5EF4-FFF2-40B4-BE49-F238E27FC236}">
                <a16:creationId xmlns:a16="http://schemas.microsoft.com/office/drawing/2014/main" id="{9F7F6D05-188A-4594-96C6-57F2EDF4D7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0799" y="1972954"/>
            <a:ext cx="2524165" cy="291465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4" name="AutoShape 82">
            <a:extLst>
              <a:ext uri="{FF2B5EF4-FFF2-40B4-BE49-F238E27FC236}">
                <a16:creationId xmlns:a16="http://schemas.microsoft.com/office/drawing/2014/main" id="{737334C0-4E89-461A-892D-F98E7AFE4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632" y="3770010"/>
            <a:ext cx="2492415" cy="214597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5" name="AutoShape 81">
            <a:extLst>
              <a:ext uri="{FF2B5EF4-FFF2-40B4-BE49-F238E27FC236}">
                <a16:creationId xmlns:a16="http://schemas.microsoft.com/office/drawing/2014/main" id="{241AEAC1-DA3F-4666-887D-D63AA4901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0799" y="1972954"/>
            <a:ext cx="2492415" cy="230663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6" name="AutoShape 80">
            <a:extLst>
              <a:ext uri="{FF2B5EF4-FFF2-40B4-BE49-F238E27FC236}">
                <a16:creationId xmlns:a16="http://schemas.microsoft.com/office/drawing/2014/main" id="{2CB337FB-3409-476E-89AE-D82171F53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0583" y="1926921"/>
            <a:ext cx="2438949" cy="18176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7" name="Rectangle 92">
            <a:extLst>
              <a:ext uri="{FF2B5EF4-FFF2-40B4-BE49-F238E27FC236}">
                <a16:creationId xmlns:a16="http://schemas.microsoft.com/office/drawing/2014/main" id="{F02E831B-6385-478E-9B62-D00789A1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2" y="1945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8" name="Rectangle 93">
            <a:extLst>
              <a:ext uri="{FF2B5EF4-FFF2-40B4-BE49-F238E27FC236}">
                <a16:creationId xmlns:a16="http://schemas.microsoft.com/office/drawing/2014/main" id="{1B7ECE3B-F0F3-4C2C-AD33-6626D03D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2" y="23031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50124"/>
            <a:ext cx="6716713" cy="514350"/>
          </a:xfrm>
        </p:spPr>
        <p:txBody>
          <a:bodyPr/>
          <a:lstStyle/>
          <a:p>
            <a:r>
              <a:rPr lang="ru-RU" altLang="ru-RU" dirty="0"/>
              <a:t>Уточнение гипотезы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901D0-F7AF-4135-A81F-B62B656D9E29}"/>
              </a:ext>
            </a:extLst>
          </p:cNvPr>
          <p:cNvSpPr txBox="1"/>
          <p:nvPr/>
        </p:nvSpPr>
        <p:spPr>
          <a:xfrm>
            <a:off x="399012" y="1183341"/>
            <a:ext cx="113940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Не было обнаружено специфики в связях компонентов контроля поведения с отдельными характеристиками родительского отношения, но было найдено своеобразие связей в крайних группах по индексу регуляции поведения (включает шкалы торможения, переключения и эмоционального контроля).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При этом разнообразие связей с родительским отношением наблюдается только в группе с высокими показателями индекса регуляции поведения, и это связи не только с принятием, но и с авторитарной </a:t>
            </a:r>
            <a:r>
              <a:rPr lang="ru-RU" sz="20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гиперсоциализацией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способствующие развитию контроля поведения. Возможно, родители хорошо контролирующих себя школьников полагают, что дети смогут соответствовать высоким требованиям и потому предъявляют их. В то же время в этой группе детей высокий эмоциональный контроль связан не только с высоким уровнем </a:t>
            </a:r>
            <a:r>
              <a:rPr lang="ru-RU" sz="20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гиперсоциализации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но и с высоким уровнем симбиоза. Можно предположить, что в этих семьях такие тесные отношения с детьми помогают им несколько более успешно контролировать свои эмоции.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Необходимо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учесть, что при использовании опросников (и опросника </a:t>
            </a:r>
            <a:r>
              <a:rPr lang="en-US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BRIEF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в том числе) мы фактически видим ребенка глазами родителя, и связь симбиоза, авторитарности и хорошего эмоционального контроля может быть спецификой родительского взгляда на ребенка и процесс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428443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Выводы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063705"/>
            <a:ext cx="11134725" cy="511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Гипотеза 1 подтвердилась частично: принятие, позитивное отношение матери к ребенку положительно связано с развитием контроля поведения, инфантилизация ребенка, напротив, связана отрицательно. Не обнаружено связи с уровнем контроля поведения у кооперации, симбиоза, авторитарной </a:t>
            </a:r>
            <a:r>
              <a:rPr lang="ru-RU" sz="20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гиперсоциализации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Гипотеза 2 не подтвердилась: не было найдено специфических связей между отдельными компонентами контроля поведения и характеристиками родительского отношения (возможно, дальнейшее расширение выборки позволит их обнаружить)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 группе детей с высоким индексом регуляции поведения найдены связи между показателями контроля поведения и такими характеристиками родительского отношения как симбиоз и авторитарная </a:t>
            </a:r>
            <a:r>
              <a:rPr lang="ru-RU" sz="20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гиперсоциализация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что предположительно может объясняться спецификой родительского восприятия поведения ребенка и собственных воспитательных практик.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8836" y="309563"/>
            <a:ext cx="9033164" cy="791874"/>
          </a:xfrm>
        </p:spPr>
        <p:txBody>
          <a:bodyPr>
            <a:normAutofit/>
          </a:bodyPr>
          <a:lstStyle/>
          <a:p>
            <a:r>
              <a:rPr lang="ru-RU" sz="2400" b="1" kern="50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Методолого</a:t>
            </a:r>
            <a:r>
              <a:rPr lang="ru-RU" sz="2400" b="1" kern="50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-теоретические основания исследования</a:t>
            </a:r>
            <a:endParaRPr lang="ru-RU" altLang="ru-RU" sz="2400" b="1" dirty="0">
              <a:solidFill>
                <a:srgbClr val="3399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56101-871A-4969-937D-B6A5A5C9EB8E}"/>
              </a:ext>
            </a:extLst>
          </p:cNvPr>
          <p:cNvSpPr txBox="1"/>
          <p:nvPr/>
        </p:nvSpPr>
        <p:spPr>
          <a:xfrm>
            <a:off x="775854" y="1101437"/>
            <a:ext cx="1064029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Вклад родителей в становление саморегуляции ребенка интенсивно исследуется в последние десятилетия (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Мухамедрахимов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2003,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Fonagy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., 2004;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Kochanska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., 2009;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Kopp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Neufeld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2003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Shaver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Mikulincer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2007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Shaver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Mikulincer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2007 Power, 2004 Сергиенко и др., 2010,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Bartola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 2012,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Calkins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Hill, 2007). Выявлено, что на развитие регуляции ребенка влияют способы обращения родителя с ребенком, 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наблюдение ребенка за поведением родителей, эмоциональный климат в семье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(Morris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., 2017).</a:t>
            </a:r>
          </a:p>
          <a:p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Была выявлена связь позитивного, поддерживающего,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сензитивного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родительского поведения на развитие когнитивной регуляции в раннем возрасте (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Carlson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2009,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Bernier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., 2010, 2015). Обнаружено, что вовлеченность родителей в деятельность, способствующую развитию ИФ, позитивно связана с развитием ИФ у детей (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Korucu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., 2019), показана связь родительской вовлеченности с ИФ (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Sosic-Vasic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2017), однако значительно меньше известно о связи родительского поведения и развития ИФ у младших школьников и подростков (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Sosic-Vasic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2017). 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Саморегуляцию в качестве</a:t>
            </a:r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регулятивной функции субъекта мы рассматриваем как контроль поведения, состоящий из трех взаимосвязанных компонентов: когнитивный контроль (близкий к исполнительным функциям), эмоциональный контроль и контроль действий (Сергиенко, </a:t>
            </a:r>
            <a:r>
              <a:rPr lang="ru-RU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Виленская</a:t>
            </a:r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2018). </a:t>
            </a:r>
          </a:p>
          <a:p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Изучение взаимосвязи родительского воспитания и контроля поведения даст возможность понять механизмы комплексного влияния родительского поведения на различные аспекты саморегуляции ребенка.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Цель </a:t>
            </a:r>
            <a:b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Целью данной работы было изучение взаимосвязей между контролем поведения у детей и особенностями материнского отношения к ребенку.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13B8A-D257-4A68-9250-BDB5D872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Гипотезы </a:t>
            </a:r>
            <a:b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54CBC-1D52-4C85-A4C2-D30C8317D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1" y="947652"/>
            <a:ext cx="11050357" cy="4776768"/>
          </a:xfrm>
        </p:spPr>
        <p:txBody>
          <a:bodyPr/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Теоретическая гипотеза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Особенности отношения родителей к ребенку являются важным средовым фактором развития контроля поведения и закономерным образом связаны с уровнем развития контроля поведения младших школьников, при этом специфические аспекты родительского отношения будут связаны с уровнем развития отдельных компонентов контроля поведения.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Эмпирические гипотезы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1) Высокий уровень контроля поведения детей младшего школьного возраста будет наблюдаться в семьях, где высок уровень принятия родителем ребенка, высок уровень кооперации, авторитарная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гиперсоциализация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находится на среднем уровне, а уровень симбиоза и отношения к ребенку как к маленькому неудачнику низок.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2) Уровень развития отдельных компонентов контроля поведения будет связан с различными аспектами родительского отношения (например, когнитивный контроль – с </a:t>
            </a:r>
            <a:r>
              <a:rPr lang="ru-RU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гиперсоциализацией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эмоциональный контроль с принятием, контроль действий - с отношением как к маленькому неудачнику)</a:t>
            </a:r>
            <a:endParaRPr lang="ru-RU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Методы и методики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8" y="823913"/>
            <a:ext cx="1170431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контроля поведения детей использовался опросник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Rating Inventory of Executive Function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Isquith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Kenworthy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2000), адаптированный Е.Ю. Гориной, Т.В.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Ахутиной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(2019). Он позволяет оценить не только когнитивный контроль в виде исполнительных функций (рабочей памяти, планирования, способности к переключению, когнитивного контроля), но и контроль эмоций, контроль импульсивности как составляющую волевого контроля, т.е. охватывает все компоненты контроля поведения. Он позволяет вычислить, помимо отдельных шкальных значений два более общих фактора: индекс регуляции поведения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метакогнитивный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индекс, а также общий индекс регуляции поведения. Шкалы имеют обратный характер, т.е., чем выше значение шкалы, тем хуже развит соответствующий показатель.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родительского отношения использовался Опросник родительского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(А.Я. Варга, В.В.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1987), содержащий пять шкал: принятие/отвержение, кооперация, симбиоз, авторитарная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гиперсоциализация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«маленький неудачник».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Выборка 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</a:t>
            </a:r>
            <a:r>
              <a:rPr lang="ru-RU" sz="2400" b="0" i="0" kern="50" dirty="0">
                <a:solidFill>
                  <a:srgbClr val="000000"/>
                </a:solidFill>
                <a:effectLst/>
                <a:latin typeface="PTSerif-Regular"/>
                <a:ea typeface="SimSun" panose="02010600030101010101" pitchFamily="2" charset="-122"/>
                <a:cs typeface="Times New Roman" panose="02020603050405020304" pitchFamily="18" charset="0"/>
              </a:rPr>
              <a:t>прос проводился путем заполнения матерями опросников онлайн. Выборка в настоящий момент составляет 74 чел., 16 чел. были исключены из нее, т.к. возраст детей выходит за рамки младшего школьного (10 подростков, 6 детей младше 6,5 лет), представлены результаты 58 детей. </a:t>
            </a: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DC20C9E6-D3BD-4A0E-A902-A850E14F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1926"/>
              </p:ext>
            </p:extLst>
          </p:nvPr>
        </p:nvGraphicFramePr>
        <p:xfrm>
          <a:off x="620712" y="1223705"/>
          <a:ext cx="11159808" cy="623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736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Valid N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Median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25,000th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75,000th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8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BRIEF</a:t>
                      </a:r>
                      <a:endParaRPr lang="ru-RU" sz="20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28880"/>
                  </a:ext>
                </a:extLst>
              </a:tr>
              <a:tr h="22748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Торможение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15,50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44466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Переключение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1773367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 контроль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21,50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48631701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Инициатива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8023056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память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93689180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75007820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вещей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84426045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14,50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17184869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эмоциональной регуляции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49,00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44,00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56,0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82015510"/>
                  </a:ext>
                </a:extLst>
              </a:tr>
              <a:tr h="4598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етакогнитивный</a:t>
                      </a:r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ндекс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89,00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78,00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101,0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27679370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ОРО</a:t>
                      </a: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4B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8668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30,00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759476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Кооперация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1154188"/>
                  </a:ext>
                </a:extLst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Симбиоз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Авторитарная </a:t>
                      </a: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гиперсоциализация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39982066"/>
                  </a:ext>
                </a:extLst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Маленький неудачник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5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0,00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1,00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73564841"/>
                  </a:ext>
                </a:extLst>
              </a:tr>
            </a:tbl>
          </a:graphicData>
        </a:graphic>
      </p:graphicFrame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79E387A-71B9-4A23-BB20-5C90772E2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480" y="309563"/>
            <a:ext cx="9464040" cy="914142"/>
          </a:xfrm>
        </p:spPr>
        <p:txBody>
          <a:bodyPr/>
          <a:lstStyle/>
          <a:p>
            <a:pPr algn="ctr"/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Анализ результатов </a:t>
            </a:r>
            <a:b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Описательная статистика показателей контроля поведения (методика </a:t>
            </a:r>
            <a:r>
              <a:rPr lang="en-US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BRIEF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и родительского отношения (ОРО)</a:t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alt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4B83005E-25F2-4BDE-9052-4CA5F3C18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Анализ результатов (продолжение)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67E2736-A260-42B5-9588-475714666483}"/>
              </a:ext>
            </a:extLst>
          </p:cNvPr>
          <p:cNvSpPr txBox="1">
            <a:spLocks/>
          </p:cNvSpPr>
          <p:nvPr/>
        </p:nvSpPr>
        <p:spPr bwMode="auto">
          <a:xfrm>
            <a:off x="968188" y="1180407"/>
            <a:ext cx="10515600" cy="51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1800" b="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Для опросника </a:t>
            </a:r>
            <a:r>
              <a:rPr lang="en-US" sz="1800" b="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BRIEF </a:t>
            </a:r>
            <a:r>
              <a:rPr lang="ru-RU" sz="1800" b="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пока не опубликовано нормативных данных на русскоязычной выборке, поэтому оценить их уровень развития контроля поведения в абсолютной шкале нельзя; если ориентироваться на данные зарубежных авторов, в т.ч. приводимые Е.Ю. Гориной и Т.В. </a:t>
            </a:r>
            <a:r>
              <a:rPr lang="ru-RU" sz="1800" b="0" kern="5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Ахутиной</a:t>
            </a:r>
            <a:r>
              <a:rPr lang="ru-RU" sz="1800" b="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(2019), то результаты нашей выборки ближе к детям с СДВГ, чем к результатам контрольных групп.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Если говорить о результатах оценки родительского отношения, то можно констатировать достаточно высокое принятие ребенка родителем (Ме=28 из 33), высокую кооперацию (Ме=8 из 9), симбиоз находится на среднем или ниже среднего уровня (Ме=3 из 7), авторитарная </a:t>
            </a:r>
            <a:r>
              <a:rPr lang="ru-RU" sz="1800" b="0" kern="5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гиперсоциализация</a:t>
            </a:r>
            <a:r>
              <a:rPr lang="ru-RU" sz="1800" b="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и отношение к ребенку как к «маленькому неудачнику» (инфантилизация) выражены слабо (соответственно Ме=2 и Ме=0).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BA838-6008-44D2-863F-4EABF172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59" y="308936"/>
            <a:ext cx="9709265" cy="515719"/>
          </a:xfrm>
        </p:spPr>
        <p:txBody>
          <a:bodyPr/>
          <a:lstStyle/>
          <a:p>
            <a:pPr algn="ctr"/>
            <a:r>
              <a:rPr lang="ru-RU" altLang="ru-RU" dirty="0"/>
              <a:t>Анализ результатов (гипотезы 1 и 2)</a:t>
            </a:r>
            <a:br>
              <a:rPr lang="ru-RU" altLang="ru-RU" dirty="0"/>
            </a:b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Взаимосвязи между контролем поведения и родительским воспитанием </a:t>
            </a:r>
            <a:b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(все корреляции значимы на уровне </a:t>
            </a:r>
            <a:r>
              <a:rPr lang="en-US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&lt;0,01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</a:t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B0C839-5E88-41B9-8770-40CB2AF08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760511"/>
              </p:ext>
            </p:extLst>
          </p:nvPr>
        </p:nvGraphicFramePr>
        <p:xfrm>
          <a:off x="3156758" y="1551365"/>
          <a:ext cx="5878484" cy="530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0">
                  <a:extLst>
                    <a:ext uri="{9D8B030D-6E8A-4147-A177-3AD203B41FA5}">
                      <a16:colId xmlns:a16="http://schemas.microsoft.com/office/drawing/2014/main" val="2569235710"/>
                    </a:ext>
                  </a:extLst>
                </a:gridCol>
                <a:gridCol w="1976701">
                  <a:extLst>
                    <a:ext uri="{9D8B030D-6E8A-4147-A177-3AD203B41FA5}">
                      <a16:colId xmlns:a16="http://schemas.microsoft.com/office/drawing/2014/main" val="2881382686"/>
                    </a:ext>
                  </a:extLst>
                </a:gridCol>
                <a:gridCol w="2009373">
                  <a:extLst>
                    <a:ext uri="{9D8B030D-6E8A-4147-A177-3AD203B41FA5}">
                      <a16:colId xmlns:a16="http://schemas.microsoft.com/office/drawing/2014/main" val="1518598177"/>
                    </a:ext>
                  </a:extLst>
                </a:gridCol>
              </a:tblGrid>
              <a:tr h="660234"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Принятие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Маленький неудачник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527"/>
                  </a:ext>
                </a:extLst>
              </a:tr>
              <a:tr h="476600">
                <a:tc>
                  <a:txBody>
                    <a:bodyPr/>
                    <a:lstStyle/>
                    <a:p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Торможение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98575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Переключение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50208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 контроль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56090"/>
                  </a:ext>
                </a:extLst>
              </a:tr>
              <a:tr h="476600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Инициатива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38467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память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2693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7246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вещей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9841"/>
                  </a:ext>
                </a:extLst>
              </a:tr>
              <a:tr h="476600">
                <a:tc>
                  <a:txBody>
                    <a:bodyPr/>
                    <a:lstStyle/>
                    <a:p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-0,53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6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74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1450</Words>
  <Application>Microsoft Office PowerPoint</Application>
  <PresentationFormat>Широкоэкранный</PresentationFormat>
  <Paragraphs>160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PTSerif-Regular</vt:lpstr>
      <vt:lpstr>Times New Roman</vt:lpstr>
      <vt:lpstr>Verdana</vt:lpstr>
      <vt:lpstr>Verdana</vt:lpstr>
      <vt:lpstr>Тема Office</vt:lpstr>
      <vt:lpstr>1_Тема Office</vt:lpstr>
      <vt:lpstr>Chart</vt:lpstr>
      <vt:lpstr>Материнское отношение и контроль поведения у детей младшего школьного возраста</vt:lpstr>
      <vt:lpstr>Методолого-теоретические основания исследования</vt:lpstr>
      <vt:lpstr>Цель  </vt:lpstr>
      <vt:lpstr>Гипотезы  </vt:lpstr>
      <vt:lpstr>Методы и методики</vt:lpstr>
      <vt:lpstr>Выборка </vt:lpstr>
      <vt:lpstr>Анализ результатов  Описательная статистика показателей контроля поведения (методика BRIEF) и родительского отношения (ОРО) </vt:lpstr>
      <vt:lpstr>Анализ результатов (продолжение)</vt:lpstr>
      <vt:lpstr>Анализ результатов (гипотезы 1 и 2) Взаимосвязи между контролем поведения и родительским воспитанием  (все корреляции значимы на уровне p&lt;0,01) </vt:lpstr>
      <vt:lpstr>Вывод о верификации гипотез 1 и 2</vt:lpstr>
      <vt:lpstr>Рис.1. Связи контроля поведения и родительского отношения в группах детей с высоким (синий) и низким (красный) индексом регуляции поведения</vt:lpstr>
      <vt:lpstr>Уточнение гипотезы 2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Титул. Название,</dc:title>
  <dc:creator>acer</dc:creator>
  <cp:lastModifiedBy>acer</cp:lastModifiedBy>
  <cp:revision>35</cp:revision>
  <dcterms:created xsi:type="dcterms:W3CDTF">2021-03-01T16:12:09Z</dcterms:created>
  <dcterms:modified xsi:type="dcterms:W3CDTF">2022-02-25T11:01:31Z</dcterms:modified>
</cp:coreProperties>
</file>