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8" r:id="rId3"/>
    <p:sldId id="269" r:id="rId4"/>
    <p:sldId id="265" r:id="rId5"/>
    <p:sldId id="266" r:id="rId6"/>
    <p:sldId id="267" r:id="rId7"/>
    <p:sldId id="271" r:id="rId8"/>
    <p:sldId id="270" r:id="rId9"/>
    <p:sldId id="257" r:id="rId10"/>
    <p:sldId id="272" r:id="rId11"/>
    <p:sldId id="258" r:id="rId12"/>
    <p:sldId id="273" r:id="rId13"/>
    <p:sldId id="261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 н" initials="нн" lastIdx="1" clrIdx="0">
    <p:extLst>
      <p:ext uri="{19B8F6BF-5375-455C-9EA6-DF929625EA0E}">
        <p15:presenceInfo xmlns:p15="http://schemas.microsoft.com/office/powerpoint/2012/main" userId="c36693caaa3f3f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050"/>
    <a:srgbClr val="498779"/>
    <a:srgbClr val="4A8779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22225">
              <a:solidFill>
                <a:srgbClr val="1F497D">
                  <a:lumMod val="75000"/>
                </a:srgbClr>
              </a:solidFill>
            </a:ln>
          </c:spPr>
          <c:marker>
            <c:symbol val="square"/>
            <c:size val="3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1F497D">
                    <a:lumMod val="75000"/>
                    <a:alpha val="74000"/>
                  </a:srgbClr>
                </a:solidFill>
              </a:ln>
            </c:spPr>
          </c:marker>
          <c:cat>
            <c:strRef>
              <c:f>Лист1!$A$2:$A$10</c:f>
              <c:strCache>
                <c:ptCount val="9"/>
                <c:pt idx="0">
                  <c:v>SOM</c:v>
                </c:pt>
                <c:pt idx="1">
                  <c:v>OC</c:v>
                </c:pt>
                <c:pt idx="2">
                  <c:v>INT</c:v>
                </c:pt>
                <c:pt idx="3">
                  <c:v>DEP</c:v>
                </c:pt>
                <c:pt idx="4">
                  <c:v>ANX</c:v>
                </c:pt>
                <c:pt idx="5">
                  <c:v>HOS</c:v>
                </c:pt>
                <c:pt idx="6">
                  <c:v>PHOB</c:v>
                </c:pt>
                <c:pt idx="7">
                  <c:v>PAR</c:v>
                </c:pt>
                <c:pt idx="8">
                  <c:v>PSY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0.41000000000000009</c:v>
                </c:pt>
                <c:pt idx="1">
                  <c:v>0.33000000000000013</c:v>
                </c:pt>
                <c:pt idx="2">
                  <c:v>0.3000000000000001</c:v>
                </c:pt>
                <c:pt idx="3">
                  <c:v>0.29000000000000009</c:v>
                </c:pt>
                <c:pt idx="4">
                  <c:v>0.26</c:v>
                </c:pt>
                <c:pt idx="5">
                  <c:v>0.26</c:v>
                </c:pt>
                <c:pt idx="6">
                  <c:v>0.16</c:v>
                </c:pt>
                <c:pt idx="7">
                  <c:v>0.31000000000000011</c:v>
                </c:pt>
                <c:pt idx="8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DF-422E-8E66-D8239D6D3F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22225">
              <a:solidFill>
                <a:srgbClr val="D25050"/>
              </a:solidFill>
            </a:ln>
          </c:spPr>
          <c:marker>
            <c:symbol val="square"/>
            <c:size val="3"/>
            <c:spPr>
              <a:solidFill>
                <a:srgbClr val="D25050"/>
              </a:solidFill>
              <a:ln>
                <a:solidFill>
                  <a:srgbClr val="C0504D">
                    <a:lumMod val="50000"/>
                    <a:alpha val="72000"/>
                  </a:srgbClr>
                </a:solidFill>
              </a:ln>
            </c:spPr>
          </c:marker>
          <c:cat>
            <c:strRef>
              <c:f>Лист1!$A$2:$A$10</c:f>
              <c:strCache>
                <c:ptCount val="9"/>
                <c:pt idx="0">
                  <c:v>SOM</c:v>
                </c:pt>
                <c:pt idx="1">
                  <c:v>OC</c:v>
                </c:pt>
                <c:pt idx="2">
                  <c:v>INT</c:v>
                </c:pt>
                <c:pt idx="3">
                  <c:v>DEP</c:v>
                </c:pt>
                <c:pt idx="4">
                  <c:v>ANX</c:v>
                </c:pt>
                <c:pt idx="5">
                  <c:v>HOS</c:v>
                </c:pt>
                <c:pt idx="6">
                  <c:v>PHOB</c:v>
                </c:pt>
                <c:pt idx="7">
                  <c:v>PAR</c:v>
                </c:pt>
                <c:pt idx="8">
                  <c:v>PSY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0.65000000000000024</c:v>
                </c:pt>
                <c:pt idx="1">
                  <c:v>0.7200000000000002</c:v>
                </c:pt>
                <c:pt idx="2">
                  <c:v>0.64000000000000024</c:v>
                </c:pt>
                <c:pt idx="3">
                  <c:v>0.63000000000000023</c:v>
                </c:pt>
                <c:pt idx="4">
                  <c:v>0.5</c:v>
                </c:pt>
                <c:pt idx="5">
                  <c:v>0.52</c:v>
                </c:pt>
                <c:pt idx="6">
                  <c:v>0.25</c:v>
                </c:pt>
                <c:pt idx="7">
                  <c:v>0.47000000000000008</c:v>
                </c:pt>
                <c:pt idx="8">
                  <c:v>0.3000000000000001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DF-422E-8E66-D8239D6D3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60224"/>
        <c:axId val="51886336"/>
      </c:lineChart>
      <c:catAx>
        <c:axId val="5186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886336"/>
        <c:crosses val="autoZero"/>
        <c:auto val="1"/>
        <c:lblAlgn val="ctr"/>
        <c:lblOffset val="100"/>
        <c:noMultiLvlLbl val="0"/>
      </c:catAx>
      <c:valAx>
        <c:axId val="518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860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  <a:effectLst/>
          </c:spPr>
          <c:marker>
            <c:symbol val="square"/>
            <c:size val="3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2">
                    <a:lumMod val="75000"/>
                    <a:alpha val="78000"/>
                  </a:schemeClr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ИИВУ</c:v>
                </c:pt>
                <c:pt idx="1">
                  <c:v>ОСЭП*</c:v>
                </c:pt>
                <c:pt idx="2">
                  <c:v>ОДПИ</c:v>
                </c:pt>
                <c:pt idx="3">
                  <c:v>СГРД</c:v>
                </c:pt>
                <c:pt idx="4">
                  <c:v>ЭООВ*</c:v>
                </c:pt>
                <c:pt idx="5">
                  <c:v>СЗС</c:v>
                </c:pt>
                <c:pt idx="6">
                  <c:v>ИОФП*</c:v>
                </c:pt>
                <c:pt idx="7">
                  <c:v>ИСВ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14.02</c:v>
                </c:pt>
                <c:pt idx="1">
                  <c:v>10.119999999999999</c:v>
                </c:pt>
                <c:pt idx="2">
                  <c:v>9.32</c:v>
                </c:pt>
                <c:pt idx="3">
                  <c:v>8.82</c:v>
                </c:pt>
                <c:pt idx="4">
                  <c:v>22.65</c:v>
                </c:pt>
                <c:pt idx="5">
                  <c:v>8.24</c:v>
                </c:pt>
                <c:pt idx="6">
                  <c:v>13.21</c:v>
                </c:pt>
                <c:pt idx="7">
                  <c:v>12.79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6-4167-B4DC-CA627F71E7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38100">
              <a:solidFill>
                <a:srgbClr val="D25050"/>
              </a:solidFill>
            </a:ln>
            <a:effectLst/>
          </c:spPr>
          <c:marker>
            <c:symbol val="square"/>
            <c:size val="3"/>
            <c:spPr>
              <a:solidFill>
                <a:srgbClr val="D25050"/>
              </a:solidFill>
              <a:ln>
                <a:solidFill>
                  <a:srgbClr val="C0504D">
                    <a:lumMod val="50000"/>
                    <a:alpha val="83000"/>
                  </a:srgbClr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ИИВУ</c:v>
                </c:pt>
                <c:pt idx="1">
                  <c:v>ОСЭП*</c:v>
                </c:pt>
                <c:pt idx="2">
                  <c:v>ОДПИ</c:v>
                </c:pt>
                <c:pt idx="3">
                  <c:v>СГРД</c:v>
                </c:pt>
                <c:pt idx="4">
                  <c:v>ЭООВ*</c:v>
                </c:pt>
                <c:pt idx="5">
                  <c:v>СЗС</c:v>
                </c:pt>
                <c:pt idx="6">
                  <c:v>ИОФП*</c:v>
                </c:pt>
                <c:pt idx="7">
                  <c:v>ИСВ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</c:v>
                </c:pt>
                <c:pt idx="1">
                  <c:v>10.96</c:v>
                </c:pt>
                <c:pt idx="2">
                  <c:v>10.08</c:v>
                </c:pt>
                <c:pt idx="3">
                  <c:v>9.2899999999999991</c:v>
                </c:pt>
                <c:pt idx="4">
                  <c:v>25.04</c:v>
                </c:pt>
                <c:pt idx="5">
                  <c:v>9.16</c:v>
                </c:pt>
                <c:pt idx="6">
                  <c:v>14.62</c:v>
                </c:pt>
                <c:pt idx="7">
                  <c:v>13.55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16-4167-B4DC-CA627F71E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02176"/>
        <c:axId val="84404096"/>
      </c:lineChart>
      <c:catAx>
        <c:axId val="844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84404096"/>
        <c:crosses val="autoZero"/>
        <c:auto val="1"/>
        <c:lblAlgn val="ctr"/>
        <c:lblOffset val="100"/>
        <c:noMultiLvlLbl val="0"/>
      </c:catAx>
      <c:valAx>
        <c:axId val="8440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402176"/>
        <c:crosses val="autoZero"/>
        <c:crossBetween val="between"/>
        <c:minorUnit val="0.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D2505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Жизнеспособность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3-4D49-80FF-A1792F7CD8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Жизнеспособность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105.94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3-4D49-80FF-A1792F7CD8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Жизнеспособность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3-4D49-80FF-A1792F7CD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33192"/>
        <c:axId val="52235752"/>
      </c:barChart>
      <c:catAx>
        <c:axId val="5223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35752"/>
        <c:crosses val="autoZero"/>
        <c:auto val="1"/>
        <c:lblAlgn val="ctr"/>
        <c:lblOffset val="100"/>
        <c:noMultiLvlLbl val="0"/>
      </c:catAx>
      <c:valAx>
        <c:axId val="52235752"/>
        <c:scaling>
          <c:orientation val="minMax"/>
          <c:max val="137"/>
          <c:min val="6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3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1125C57F-BE7F-4AF6-82BC-45EF38CFF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773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42CEC8F1-BF10-4E4E-979E-15470A59E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105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9D7300AE-F219-46FF-84F9-68AE8A3325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810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56C2DF20-BA67-4376-B14E-0877801C80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04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ACF0815-4795-4562-A5E7-018EF3887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874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80E548-A031-4D6C-9DF9-BAD961123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793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FADE3-3B18-4B16-97ED-5952F8D0C5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732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4B18C-E8CE-4975-B372-79F90E997D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1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9798FF1-1F6A-4283-B895-02771D3322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5B559A5-F21A-4E17-B561-CF976CF770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761EBCF7-2F4D-4186-A4E6-6CF02FF4F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BC6162C4-1D99-494F-A56E-E1B8629D25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A1AD067E-3FDD-4AD6-83B3-A849DBD581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FEB50E2-07BA-4FE0-9CD5-7CD52C4736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30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523DB58-4260-4998-8D47-0093D386B3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FEF98E6-FA10-48C5-AD21-463AA53D0C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454158A7-365A-4567-A38D-B618794C342B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11278577" imgH="5054022" progId="Excel.Chart.8">
                  <p:embed/>
                </p:oleObj>
              </mc:Choice>
              <mc:Fallback>
                <p:oleObj name="Chart" r:id="rId4" imgW="11278577" imgH="5054022" progId="Excel.Char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69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FC4C03DC-3271-45D9-80C7-6F123EF78B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912AC858-01D0-4AC7-A458-B61036AE46D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479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7797978-0371-4569-BB14-2227B33C03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A8BB4AF-8202-40EC-A955-DBED6857B1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FA15D543-A865-43FD-A2F3-D50AC59912AD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3" imgW="8230313" imgH="5529551" progId="Excel.Chart.8">
                  <p:embed/>
                </p:oleObj>
              </mc:Choice>
              <mc:Fallback>
                <p:oleObj name="Chart" r:id="rId3" imgW="8230313" imgH="5529551" progId="Excel.Char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87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1CDD6AD3-EA17-4ABD-846A-2DF94AC3FE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06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B632F3BB-AE92-466C-A00E-BE58416225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442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4B2383-6810-46AE-92D8-17DACFB2CF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013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7A3778B-48FB-4ADA-AB17-E48D4C00E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BE1C0DFE-4EBA-4573-8D5D-549E77FFB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63" y="2713491"/>
            <a:ext cx="5919485" cy="1713366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altLang="ru-RU">
                <a:ea typeface="verdana" panose="020B0604030504040204" pitchFamily="34" charset="0"/>
                <a:cs typeface="verdana" panose="020B0604030504040204" pitchFamily="34" charset="0"/>
              </a:rPr>
              <a:t>Переживание вирусной угрозы и психологическая жизнеспособность человека</a:t>
            </a: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A26E2B4B-7BCB-49A1-AC8F-0E4BA980F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5143500"/>
            <a:ext cx="6075362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altLang="ru-RU" b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Н. Н. Казымова</a:t>
            </a:r>
          </a:p>
          <a:p>
            <a:r>
              <a:rPr lang="ru-RU" altLang="ru-RU" sz="120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наук, научный сотрудник Лаборатории психологии развития субъекта в нормальных и посттравматических состояниях</a:t>
            </a:r>
          </a:p>
          <a:p>
            <a:r>
              <a:rPr lang="ru-RU" altLang="ru-RU" sz="120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Институт психологии РАН</a:t>
            </a: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34ECE3B6-575B-4DF2-A39B-E3302BEEF7B3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dirty="0"/>
              <a:t>Март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CE6B9-C27D-4618-B7A2-DD523F0A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92" y="308936"/>
            <a:ext cx="7676706" cy="515719"/>
          </a:xfrm>
        </p:spPr>
        <p:txBody>
          <a:bodyPr/>
          <a:lstStyle/>
          <a:p>
            <a:r>
              <a:rPr lang="ru-RU" sz="1800" dirty="0"/>
              <a:t>Переживание вирусной угрозы в группах респондентов с разным уровнем жизнеспособности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E70CE31-77D8-48AC-B442-92DA7249E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13988"/>
              </p:ext>
            </p:extLst>
          </p:nvPr>
        </p:nvGraphicFramePr>
        <p:xfrm>
          <a:off x="1839432" y="978195"/>
          <a:ext cx="8320567" cy="520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833219-C840-40D5-A821-13A8B4F8E29A}"/>
              </a:ext>
            </a:extLst>
          </p:cNvPr>
          <p:cNvSpPr txBox="1"/>
          <p:nvPr/>
        </p:nvSpPr>
        <p:spPr>
          <a:xfrm rot="16200000">
            <a:off x="37183" y="3454461"/>
            <a:ext cx="310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Переживание вирусной угрозы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22876-7545-45C9-89F3-862F65A1FBBC}"/>
              </a:ext>
            </a:extLst>
          </p:cNvPr>
          <p:cNvSpPr txBox="1"/>
          <p:nvPr/>
        </p:nvSpPr>
        <p:spPr>
          <a:xfrm>
            <a:off x="2624753" y="6395175"/>
            <a:ext cx="694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Статистически значимых различий не</a:t>
            </a:r>
            <a:r>
              <a:rPr lang="en-US" sz="1400" i="1" dirty="0"/>
              <a:t> </a:t>
            </a:r>
            <a:r>
              <a:rPr lang="ru-RU" sz="1400" i="1" dirty="0"/>
              <a:t>обнаружено (</a:t>
            </a:r>
            <a:r>
              <a:rPr lang="en-US" sz="1400" i="1" dirty="0"/>
              <a:t>p&gt;0,05).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85428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809E657B-463A-414F-AEB5-73DA69167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8175"/>
              </p:ext>
            </p:extLst>
          </p:nvPr>
        </p:nvGraphicFramePr>
        <p:xfrm>
          <a:off x="457430" y="1182141"/>
          <a:ext cx="11128433" cy="396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67">
                  <a:extLst>
                    <a:ext uri="{9D8B030D-6E8A-4147-A177-3AD203B41FA5}">
                      <a16:colId xmlns:a16="http://schemas.microsoft.com/office/drawing/2014/main" val="591339385"/>
                    </a:ext>
                  </a:extLst>
                </a:gridCol>
                <a:gridCol w="72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837585719"/>
                    </a:ext>
                  </a:extLst>
                </a:gridCol>
                <a:gridCol w="641928">
                  <a:extLst>
                    <a:ext uri="{9D8B030D-6E8A-4147-A177-3AD203B41FA5}">
                      <a16:colId xmlns:a16="http://schemas.microsoft.com/office/drawing/2014/main" val="2552760783"/>
                    </a:ext>
                  </a:extLst>
                </a:gridCol>
                <a:gridCol w="675305">
                  <a:extLst>
                    <a:ext uri="{9D8B030D-6E8A-4147-A177-3AD203B41FA5}">
                      <a16:colId xmlns:a16="http://schemas.microsoft.com/office/drawing/2014/main" val="2134108938"/>
                    </a:ext>
                  </a:extLst>
                </a:gridCol>
                <a:gridCol w="699409">
                  <a:extLst>
                    <a:ext uri="{9D8B030D-6E8A-4147-A177-3AD203B41FA5}">
                      <a16:colId xmlns:a16="http://schemas.microsoft.com/office/drawing/2014/main" val="698132887"/>
                    </a:ext>
                  </a:extLst>
                </a:gridCol>
                <a:gridCol w="701262">
                  <a:extLst>
                    <a:ext uri="{9D8B030D-6E8A-4147-A177-3AD203B41FA5}">
                      <a16:colId xmlns:a16="http://schemas.microsoft.com/office/drawing/2014/main" val="4212966457"/>
                    </a:ext>
                  </a:extLst>
                </a:gridCol>
                <a:gridCol w="840329">
                  <a:extLst>
                    <a:ext uri="{9D8B030D-6E8A-4147-A177-3AD203B41FA5}">
                      <a16:colId xmlns:a16="http://schemas.microsoft.com/office/drawing/2014/main" val="1682572017"/>
                    </a:ext>
                  </a:extLst>
                </a:gridCol>
                <a:gridCol w="682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928">
                  <a:extLst>
                    <a:ext uri="{9D8B030D-6E8A-4147-A177-3AD203B41FA5}">
                      <a16:colId xmlns:a16="http://schemas.microsoft.com/office/drawing/2014/main" val="3680051405"/>
                    </a:ext>
                  </a:extLst>
                </a:gridCol>
                <a:gridCol w="651199">
                  <a:extLst>
                    <a:ext uri="{9D8B030D-6E8A-4147-A177-3AD203B41FA5}">
                      <a16:colId xmlns:a16="http://schemas.microsoft.com/office/drawing/2014/main" val="2494487177"/>
                    </a:ext>
                  </a:extLst>
                </a:gridCol>
                <a:gridCol w="679358">
                  <a:extLst>
                    <a:ext uri="{9D8B030D-6E8A-4147-A177-3AD203B41FA5}">
                      <a16:colId xmlns:a16="http://schemas.microsoft.com/office/drawing/2014/main" val="2518656591"/>
                    </a:ext>
                  </a:extLst>
                </a:gridCol>
              </a:tblGrid>
              <a:tr h="599440">
                <a:tc rowSpan="2"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Параметр </a:t>
                      </a:r>
                      <a:r>
                        <a:rPr lang="ru-RU" sz="12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жизнеспособ-ности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ПВУ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Психопатологическая симптоматика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SOM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O-C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INT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DEP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ANX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HOS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PHOB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PAR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PSY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GSI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PST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PSDI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8009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 err="1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Самоэффектив-ность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  <a:ea typeface="Verdana" panose="020B0604030504040204" pitchFamily="34" charset="0"/>
                        </a:rPr>
                        <a:t>-0,05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-0,20*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-0,21*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-0,23*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-0,19*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Настойчивость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+mn-lt"/>
                          <a:ea typeface="Verdana" panose="020B0604030504040204" pitchFamily="34" charset="0"/>
                        </a:rPr>
                        <a:t>0,11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-0,24*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-0,23*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-0,19*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Внутренний локус контроля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+mn-lt"/>
                          <a:ea typeface="Verdana" panose="020B0604030504040204" pitchFamily="34" charset="0"/>
                        </a:rPr>
                        <a:t>-0,01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Совладание и адаптация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+mn-lt"/>
                          <a:ea typeface="Verdana" panose="020B0604030504040204" pitchFamily="34" charset="0"/>
                        </a:rPr>
                        <a:t>-0,09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-0,27*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-0,21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-0,20*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-0,24*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-0,21*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-0,20*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-0,25*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-0,26*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-0,27*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Духовность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+mn-lt"/>
                          <a:ea typeface="Verdana" panose="020B0604030504040204" pitchFamily="34" charset="0"/>
                        </a:rPr>
                        <a:t>0,21*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Семейные и социальные взаимосвязи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  <a:ea typeface="Verdana" panose="020B0604030504040204" pitchFamily="34" charset="0"/>
                        </a:rPr>
                        <a:t>0,05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-0,25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-0,25*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-0,23*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-0,19*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-0,23*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-0,20*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-0,22*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-0,25*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-0,26*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997845D-7BB5-4E93-B464-4FF35CD2A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6264" y="309563"/>
            <a:ext cx="8354291" cy="514350"/>
          </a:xfrm>
        </p:spPr>
        <p:txBody>
          <a:bodyPr/>
          <a:lstStyle/>
          <a:p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Коэффициенты корреляции r-</a:t>
            </a:r>
            <a:r>
              <a:rPr lang="ru-RU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Спирмена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между параметрами жизнеспособности и психопатологической симптоматикой (n=108) 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BB9D4-380B-4E03-9929-90A09E530FC1}"/>
              </a:ext>
            </a:extLst>
          </p:cNvPr>
          <p:cNvSpPr txBox="1"/>
          <p:nvPr/>
        </p:nvSpPr>
        <p:spPr>
          <a:xfrm>
            <a:off x="457430" y="5667365"/>
            <a:ext cx="832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Примечание. Знаком * отмечены коэффициенты корреляции на статистически достоверном уровне значимости (p&lt;0,05).</a:t>
            </a:r>
          </a:p>
          <a:p>
            <a:r>
              <a:rPr lang="ru-RU" sz="1200" i="1" dirty="0">
                <a:latin typeface="Times New Roman" panose="02020603050405020304" pitchFamily="18" charset="0"/>
              </a:rPr>
              <a:t>ПВУ – переживание вирусной угрозы.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D6AC-7B2B-4968-A724-15CA88A8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4842DF-0EDA-47E1-A0F5-8275AD03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373081"/>
            <a:ext cx="10502466" cy="4601692"/>
          </a:xfrm>
        </p:spPr>
        <p:txBody>
          <a:bodyPr/>
          <a:lstStyle/>
          <a:p>
            <a:pPr indent="228600" algn="just">
              <a:spcBef>
                <a:spcPts val="0"/>
              </a:spcBef>
            </a:pPr>
            <a:r>
              <a:rPr lang="ru-RU" sz="1400" dirty="0"/>
              <a:t>Показано, что вирусная угроза является </a:t>
            </a:r>
            <a:r>
              <a:rPr lang="ru-RU" sz="1400" dirty="0" err="1"/>
              <a:t>стрессогенной</a:t>
            </a:r>
            <a:r>
              <a:rPr lang="ru-RU" sz="1400" dirty="0"/>
              <a:t> ситуацией и ее переживание сопряжено с возникновением и развитием широкого спектра психопатологических симптомов. </a:t>
            </a:r>
          </a:p>
          <a:p>
            <a:pPr indent="228600" algn="just">
              <a:spcBef>
                <a:spcPts val="0"/>
              </a:spcBef>
            </a:pPr>
            <a:r>
              <a:rPr lang="ru-RU" sz="1400" dirty="0"/>
              <a:t>Выявлены половые различия в переживании вирусной угрозы и психопатологической симптоматике. Показано, что женщины интенсивнее переживают текущую ситуацию вирусной угрозы, в частности, женщины демонстрируют более высокий уровень негативных эмоциональных переживаний и сообщают о большем изменении привычных форм поведения в связи с вирусной угрозой, по сравнению с мужчинами. Женщины острее воспринимают опасность заражения вирусом и выше оценивают негативные социальные и экономические последствия пандемии. </a:t>
            </a:r>
          </a:p>
          <a:p>
            <a:pPr indent="228600" algn="just">
              <a:spcBef>
                <a:spcPts val="0"/>
              </a:spcBef>
            </a:pPr>
            <a:r>
              <a:rPr lang="ru-RU" sz="1400" dirty="0"/>
              <a:t>Установлено, что переживание вирусной угрозы не различается у респондентов с разным уровнем жизнеспособности. </a:t>
            </a:r>
          </a:p>
          <a:p>
            <a:pPr indent="228600" algn="just">
              <a:spcBef>
                <a:spcPts val="0"/>
              </a:spcBef>
            </a:pPr>
            <a:r>
              <a:rPr lang="ru-RU" sz="1400" dirty="0"/>
              <a:t>Установлено, что параметр жизнеспособности «духовность» сопряжен с психопатологическими симптомами и высоким уровнем переживания вирусной угрозы. Определены параметры жизнеспособности (активное совладание и адаптация, семейные и социальные ценности), обладающие наибольшей </a:t>
            </a:r>
            <a:r>
              <a:rPr lang="ru-RU" sz="1400" dirty="0" err="1"/>
              <a:t>ресурсностью</a:t>
            </a:r>
            <a:r>
              <a:rPr lang="ru-RU" sz="1400" dirty="0"/>
              <a:t> в преодолении негативных психологических переживаний.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89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215861F5-3A64-469F-8FAD-C9FEAB677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en-US" dirty="0"/>
              <a:t>Заключение</a:t>
            </a:r>
            <a:endParaRPr lang="en-US" altLang="en-US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7472D67-2E2B-4CB9-929B-2D04925B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285750" algn="just"/>
            <a:r>
              <a:rPr lang="ru-RU" sz="1600" dirty="0"/>
              <a:t>Проведенное исследование позволило изучить особенности переживания вирусной угрозы и его взаимосвязь с психологической жизнеспособностью, с одной стороны, и признаками психологического неблагополучия (психопатологическими симптомами), с другой. Текущая эпидемиологическая ситуация, вызванная пандемией коронавируса, представляет собой серьезный вызов психологической устойчивости общества. Полученные результаты показали сопряженность переживания вирусной угрозы со всеми рассматриваемыми в исследовании признаками психологического неблагополучия. Эти данные свидетельствуют о высокой </a:t>
            </a:r>
            <a:r>
              <a:rPr lang="ru-RU" sz="1600" dirty="0" err="1"/>
              <a:t>стрессогенности</a:t>
            </a:r>
            <a:r>
              <a:rPr lang="ru-RU" sz="1600" dirty="0"/>
              <a:t> переживания вирусной угрозы и показывают вклад этого переживания в повышение психопатологической симптоматики у населения. Именно высокая </a:t>
            </a:r>
            <a:r>
              <a:rPr lang="ru-RU" sz="1600" dirty="0" err="1"/>
              <a:t>стрессогенность</a:t>
            </a:r>
            <a:r>
              <a:rPr lang="ru-RU" sz="1600" dirty="0"/>
              <a:t> этого переживания объясняет и обнаруженный в исследовании сходный уровень переживания вирусной угрозы в группах с высокой и низкой жизнеспособностью.</a:t>
            </a:r>
            <a:r>
              <a:rPr lang="ru-RU" sz="1600" b="1" dirty="0"/>
              <a:t> </a:t>
            </a:r>
            <a:r>
              <a:rPr lang="ru-RU" sz="1600" dirty="0"/>
              <a:t>По-видимому, можно предполагать разные варианты соотношения жизнеспособности и переживания различных, в том числе и вирусной, угроз в каждый данный момент времени. Дизайн исследования не позволяет дать прогноз относительно динамики переживания вирусной угрозы в этих группах. Однако, опираясь на теоретические и эмпирические данные, полученные в других исследованиях, можно предполагать, что лица с высокой жизнеспособностью вполне вероятно могут быстрее адаптироваться к изменившимся условиям и справляться со своими негативными состояниями, возвращаясь к нормальному состоянию и оптимальному функционированию в близком и отдаленном будущем.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712" y="1199073"/>
            <a:ext cx="10965152" cy="4941954"/>
          </a:xfrm>
        </p:spPr>
        <p:txBody>
          <a:bodyPr/>
          <a:lstStyle/>
          <a:p>
            <a:pPr marL="0" indent="228600" algn="just">
              <a:spcBef>
                <a:spcPts val="0"/>
              </a:spcBef>
              <a:buNone/>
            </a:pPr>
            <a:r>
              <a:rPr lang="ru-RU" sz="1400" dirty="0"/>
              <a:t>Большое количество исследований, проводимых с начала 2020 года, имеют своей целью изучение специфики восприятия и переживания различных аспектов текущей пандемии, вызванной распространением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инфекции. Новизна и уникальность данной ситуации, а также очевидная практическая значимость результатов проводимых исследований, представляет широкое предметное поле для исследований.</a:t>
            </a:r>
          </a:p>
          <a:p>
            <a:pPr marL="0" indent="228600" algn="just">
              <a:spcBef>
                <a:spcPts val="0"/>
              </a:spcBef>
              <a:buNone/>
            </a:pPr>
            <a:r>
              <a:rPr lang="ru-RU" sz="1400" dirty="0"/>
              <a:t>Ключевое место в психологических работах отводится на изучение стрессовых состояний, появившихся или усилившихся среди населения в период карантина и самоизоляции и продолжающихся в связи с переживанием угрозы заражения вирусом в настоящее время. </a:t>
            </a:r>
          </a:p>
          <a:p>
            <a:pPr marL="0" indent="228600" algn="just">
              <a:spcBef>
                <a:spcPts val="0"/>
              </a:spcBef>
              <a:buNone/>
            </a:pPr>
            <a:r>
              <a:rPr lang="ru-RU" sz="1400" dirty="0"/>
              <a:t>Другим подходом к изучению психологических и психических эффектов информационного воздействия угрозы заражения и последствий карантинных ограничений становится изучение механизмов </a:t>
            </a:r>
            <a:r>
              <a:rPr lang="ru-RU" sz="1400" dirty="0" err="1"/>
              <a:t>совладания</a:t>
            </a:r>
            <a:r>
              <a:rPr lang="ru-RU" sz="1400" dirty="0"/>
              <a:t> и поиск ресурсов, помогающих преодолеть этот этап в жизни общества. </a:t>
            </a:r>
          </a:p>
          <a:p>
            <a:pPr marL="0" indent="228600" algn="just">
              <a:spcBef>
                <a:spcPts val="0"/>
              </a:spcBef>
              <a:buNone/>
            </a:pPr>
            <a:r>
              <a:rPr lang="ru-RU" sz="1400" dirty="0"/>
              <a:t>Следует отметить, что несмотря на масштаб, серьезность и длительность этой проблемы, большая часть людей во всем мире проявляет устойчивость перед психологическим воздействием вируса. Современный этап можно охарактеризовать как активное накопление и формирование знаний об особенностях переживания вирусной угрозы и его последствиях.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Теоретико-методологические основания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712" y="1373080"/>
            <a:ext cx="10679892" cy="4691289"/>
          </a:xfrm>
        </p:spPr>
        <p:txBody>
          <a:bodyPr/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1200" dirty="0"/>
              <a:t>Ситуация пандемии рассматривается нами с точки зрения психической травматизации, провоцирующей развитие различных </a:t>
            </a:r>
            <a:r>
              <a:rPr lang="ru-RU" sz="1200" dirty="0" err="1"/>
              <a:t>дистрессовых</a:t>
            </a:r>
            <a:r>
              <a:rPr lang="ru-RU" sz="1200" dirty="0"/>
              <a:t> состояний у населения. В исследованиях, проводимых под руководством Н. В. </a:t>
            </a:r>
            <a:r>
              <a:rPr lang="ru-RU" sz="1200" dirty="0" err="1"/>
              <a:t>Тарабриной</a:t>
            </a:r>
            <a:r>
              <a:rPr lang="ru-RU" sz="1200" dirty="0"/>
              <a:t>, теоретически и эмпирически были выделены разные типы травматических стрессоров: событийные стрессоры (непосредственно переживаемое травматическое событие), «невидимые» стрессоры (напр., радиационная угроза, при которой само воздействие стрессора не ощутимо, а стресс вызван знанием о будущих последствиях облучения) и информационные стрессоры (стресс вызван восприятием информации об угрозе, напр., террористическая угроза). С этой точки зрения, угроза COVID-19 может рассматриваться как комплексный стрессор. С одной стороны, невозможность непосредственного (с помощью органов чувств) восприятия угрозы заражения </a:t>
            </a:r>
            <a:r>
              <a:rPr lang="ru-RU" sz="1200" dirty="0" err="1"/>
              <a:t>коронавирусом</a:t>
            </a:r>
            <a:r>
              <a:rPr lang="ru-RU" sz="1200" dirty="0"/>
              <a:t> позволяет отнести данный стрессор к числу информационных, а с другой стороны, вынужденные изменения привычной жизни в связи с карантинно-профилактическими мерами – к числу событийных. Уникальность и специфичность угрозы </a:t>
            </a:r>
            <a:r>
              <a:rPr lang="en-US" sz="1200" dirty="0"/>
              <a:t>COVID</a:t>
            </a:r>
            <a:r>
              <a:rPr lang="ru-RU" sz="1200" dirty="0"/>
              <a:t>-19 определяют также пролонгированный характер ее воздействия, высокий уровень неопределенности развития ситуации, возможность принятия превентивных мер для обеспечения собственной безопасности (Быховец, 2020).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1200" dirty="0"/>
              <a:t>Психологическая устойчивость к переживанию вирусной угрозы, с нашей точки зрения, может быть раскрыта с помощью понятия жизнеспособности – интегративной характеристики, отражающей способности и возможности человека противостоять внешним и внутренним угрозам посредством управления имеющихся в его распоряжении ресурсов для </a:t>
            </a:r>
            <a:r>
              <a:rPr lang="ru-RU" sz="1200" dirty="0" err="1"/>
              <a:t>совладания</a:t>
            </a:r>
            <a:r>
              <a:rPr lang="ru-RU" sz="1200" dirty="0"/>
              <a:t> с различными жизненными ситуациями (</a:t>
            </a:r>
            <a:r>
              <a:rPr lang="ru-RU" sz="1200" dirty="0" err="1"/>
              <a:t>Махнач</a:t>
            </a:r>
            <a:r>
              <a:rPr lang="ru-RU" sz="1200" dirty="0"/>
              <a:t>, 2017)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B47E-70D0-45C9-8AEE-3D57126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1600" b="1" dirty="0"/>
              <a:t>Цель исследования</a:t>
            </a:r>
            <a:r>
              <a:rPr lang="ru-RU" sz="1600" dirty="0"/>
              <a:t> – изучение специфики переживания угрозы вирусного заражения и психологических факторов устойчивости к информационному воздействию этой угрозы.</a:t>
            </a:r>
          </a:p>
          <a:p>
            <a:r>
              <a:rPr lang="ru-RU" sz="1600" dirty="0"/>
              <a:t>Объект исследования: переживание вирусной угрозы</a:t>
            </a:r>
          </a:p>
          <a:p>
            <a:r>
              <a:rPr lang="ru-RU" sz="1600" dirty="0"/>
              <a:t>Предмет исследования: связь переживания вирусной угрозы, психопатологических симптомов и психологической жизнеспособности</a:t>
            </a:r>
          </a:p>
          <a:p>
            <a:pPr marL="0" indent="0">
              <a:buNone/>
            </a:pPr>
            <a:r>
              <a:rPr lang="ru-RU" sz="1600" b="1" dirty="0"/>
              <a:t>Теоретическая гипотеза: </a:t>
            </a:r>
            <a:r>
              <a:rPr lang="ru-RU" sz="1600" dirty="0"/>
              <a:t>Негативное воздействие вирусной угрозы на психику человека имеет комплексный характер и опосредовано параметрами психологической жизнеспособности</a:t>
            </a:r>
          </a:p>
          <a:p>
            <a:pPr>
              <a:buNone/>
            </a:pPr>
            <a:r>
              <a:rPr lang="ru-RU" sz="1600" b="1" dirty="0"/>
              <a:t>Эмпирические гипотезы</a:t>
            </a:r>
            <a:r>
              <a:rPr lang="ru-RU" sz="1600" dirty="0"/>
              <a:t>: </a:t>
            </a:r>
          </a:p>
          <a:p>
            <a:pPr marL="342900" indent="-342900">
              <a:buAutoNum type="arabicParenR"/>
            </a:pPr>
            <a:r>
              <a:rPr lang="ru-RU" sz="1600" dirty="0"/>
              <a:t>Интенсивное переживание вирусной угрозы сопряжено с высоким уровнем психопатологической симптоматики</a:t>
            </a:r>
          </a:p>
          <a:p>
            <a:pPr marL="342900" indent="-342900">
              <a:buAutoNum type="arabicParenR"/>
            </a:pPr>
            <a:r>
              <a:rPr lang="ru-RU" sz="1600" dirty="0"/>
              <a:t>Переживание вирусной угрозы ниже в группе людей с высокой жизнеспособностью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Выборка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/>
              <a:t>Выборку исследования составили 108 человек в возрасте от 20 до 60 лет (средний возраст – 40,19 лет) из разных регионов РФ. Половой состав выборки распределился следующим образом: 74 женщины (средний возраст –39,47 лет) и 34 мужчины (средний возраст – 41,76 лет). Сбор данных был проведен в период с 1.10.2021 по 20.10.2021. </a:t>
            </a:r>
          </a:p>
          <a:p>
            <a:pPr>
              <a:buNone/>
            </a:pPr>
            <a:r>
              <a:rPr lang="ru-RU" sz="1800" dirty="0"/>
              <a:t>Все респонденты были информированы о целях проведения исследования и дали свое согласие на участие. Исследование было проведено </a:t>
            </a:r>
            <a:r>
              <a:rPr lang="ru-RU" sz="1800" dirty="0" err="1"/>
              <a:t>он-лайн</a:t>
            </a:r>
            <a:r>
              <a:rPr lang="ru-RU" sz="1800" dirty="0"/>
              <a:t> с помощью платного сервиса сбора данных (</a:t>
            </a:r>
            <a:r>
              <a:rPr lang="en-US" sz="1800" dirty="0" err="1"/>
              <a:t>anketolog</a:t>
            </a:r>
            <a:r>
              <a:rPr lang="ru-RU" sz="1800" dirty="0"/>
              <a:t>.</a:t>
            </a:r>
            <a:r>
              <a:rPr lang="en-US" sz="1800" dirty="0" err="1"/>
              <a:t>ru</a:t>
            </a:r>
            <a:r>
              <a:rPr lang="ru-RU" sz="1800" dirty="0"/>
              <a:t>) и все респонденты получили вознаграждение за участие в нем.</a:t>
            </a:r>
          </a:p>
          <a:p>
            <a:endParaRPr lang="ru-RU" sz="1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Методики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23" y="1043796"/>
            <a:ext cx="10946920" cy="5149970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1200" i="1" dirty="0" err="1"/>
              <a:t>Опросник</a:t>
            </a:r>
            <a:r>
              <a:rPr lang="ru-RU" sz="1200" i="1" dirty="0"/>
              <a:t> переживания вирусной угрозы (ОПВУ, </a:t>
            </a:r>
            <a:r>
              <a:rPr lang="ru-RU" sz="1200" dirty="0"/>
              <a:t>Быховец, 2020). Содержит 35 пунктов, направленных на выяснение отношения к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инфекции и учитывает следующие аспекты переживания вирусной угрозы: проявление интереса к информации о вирусной угрозе, субъективную оценку социально-экономических последствий угрозы вируса на общество, уровень доверия правительственным инициативам, субъективную готовность к решениям и действиям в условиях вирусной угрозы, эмоциональную оценку опасности вируса, субъективную значимость события, изменение обычных форм поведения, изменение в социальных взаимодействиях. Показатель методики – суммарный балл по всем пунктам </a:t>
            </a:r>
            <a:r>
              <a:rPr lang="ru-RU" sz="1200" dirty="0" err="1"/>
              <a:t>опросника</a:t>
            </a:r>
            <a:r>
              <a:rPr lang="ru-RU" sz="1200" dirty="0"/>
              <a:t>, отражающий уровень интенсивности переживания вирусной угрозы.</a:t>
            </a:r>
            <a:endParaRPr lang="ru-RU" sz="1200" i="1" dirty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1200" dirty="0"/>
              <a:t>Тест «</a:t>
            </a:r>
            <a:r>
              <a:rPr lang="ru-RU" sz="1200" i="1" dirty="0"/>
              <a:t>Жизнеспособность взрослого человека</a:t>
            </a:r>
            <a:r>
              <a:rPr lang="ru-RU" sz="1200" dirty="0"/>
              <a:t>» (</a:t>
            </a:r>
            <a:r>
              <a:rPr lang="ru-RU" sz="1200" dirty="0" err="1"/>
              <a:t>Махнач</a:t>
            </a:r>
            <a:r>
              <a:rPr lang="ru-RU" sz="1200" dirty="0"/>
              <a:t>, 2019). Методика содержит 120 вопросов и представлена следующими шкалами: </a:t>
            </a:r>
            <a:r>
              <a:rPr lang="ru-RU" sz="1200" dirty="0" err="1"/>
              <a:t>Самоэффективность</a:t>
            </a:r>
            <a:r>
              <a:rPr lang="ru-RU" sz="1200" dirty="0"/>
              <a:t>, Настойчивость, Внутренний локус контроля, </a:t>
            </a:r>
            <a:r>
              <a:rPr lang="ru-RU" sz="1200" dirty="0" err="1"/>
              <a:t>Совладание</a:t>
            </a:r>
            <a:r>
              <a:rPr lang="ru-RU" sz="1200" dirty="0"/>
              <a:t> и адаптация, Духовность, Семейные и социальные взаимосвязи.</a:t>
            </a:r>
            <a:endParaRPr lang="ru-RU" sz="1200" i="1" dirty="0"/>
          </a:p>
          <a:p>
            <a:pPr lvl="0" algn="just">
              <a:spcBef>
                <a:spcPts val="0"/>
              </a:spcBef>
            </a:pPr>
            <a:r>
              <a:rPr lang="ru-RU" sz="1200" i="1" dirty="0" err="1"/>
              <a:t>Опросник</a:t>
            </a:r>
            <a:r>
              <a:rPr lang="ru-RU" sz="1200" i="1" dirty="0"/>
              <a:t> психопатологической симптоматики SCL-90-r </a:t>
            </a:r>
            <a:r>
              <a:rPr lang="ru-RU" sz="1200" dirty="0"/>
              <a:t>(</a:t>
            </a:r>
            <a:r>
              <a:rPr lang="ru-RU" sz="1200" dirty="0" err="1"/>
              <a:t>Symptom</a:t>
            </a:r>
            <a:r>
              <a:rPr lang="ru-RU" sz="1200" dirty="0"/>
              <a:t> CheckList-90-revised; </a:t>
            </a:r>
            <a:r>
              <a:rPr lang="ru-RU" sz="1200" dirty="0" err="1"/>
              <a:t>Derogatis</a:t>
            </a:r>
            <a:r>
              <a:rPr lang="ru-RU" sz="1200" dirty="0"/>
              <a:t>, 1983, русскоязычная адаптация (</a:t>
            </a:r>
            <a:r>
              <a:rPr lang="ru-RU" sz="1200" dirty="0" err="1"/>
              <a:t>Тарабрина</a:t>
            </a:r>
            <a:r>
              <a:rPr lang="ru-RU" sz="1200" dirty="0"/>
              <a:t> с </a:t>
            </a:r>
            <a:r>
              <a:rPr lang="ru-RU" sz="1200" dirty="0" err="1"/>
              <a:t>соавт</a:t>
            </a:r>
            <a:r>
              <a:rPr lang="ru-RU" sz="1200" dirty="0"/>
              <a:t>., 2007)) состоит из 90 утверждений, отражающих наличие определенных соматических и психологических проблем. Включает в себя 9 основных симптоматическим </a:t>
            </a:r>
            <a:r>
              <a:rPr lang="ru-RU" sz="1200" dirty="0" err="1"/>
              <a:t>субшкал</a:t>
            </a:r>
            <a:r>
              <a:rPr lang="ru-RU" sz="1200" dirty="0"/>
              <a:t>: </a:t>
            </a:r>
            <a:r>
              <a:rPr lang="ru-RU" sz="1200" dirty="0" err="1"/>
              <a:t>соматизация</a:t>
            </a:r>
            <a:r>
              <a:rPr lang="ru-RU" sz="1200" dirty="0"/>
              <a:t>, </a:t>
            </a:r>
            <a:r>
              <a:rPr lang="ru-RU" sz="1200" dirty="0" err="1"/>
              <a:t>обсессивность-компульсивность</a:t>
            </a:r>
            <a:r>
              <a:rPr lang="ru-RU" sz="1200" dirty="0"/>
              <a:t>, межличностная </a:t>
            </a:r>
            <a:r>
              <a:rPr lang="ru-RU" sz="1200" dirty="0" err="1"/>
              <a:t>сензитивность</a:t>
            </a:r>
            <a:r>
              <a:rPr lang="ru-RU" sz="1200" dirty="0"/>
              <a:t>, депрессивность, тревожность, враждебность, </a:t>
            </a:r>
            <a:r>
              <a:rPr lang="ru-RU" sz="1200" dirty="0" err="1"/>
              <a:t>фобическая</a:t>
            </a:r>
            <a:r>
              <a:rPr lang="ru-RU" sz="1200" dirty="0"/>
              <a:t> тревожность, </a:t>
            </a:r>
            <a:r>
              <a:rPr lang="ru-RU" sz="1200" dirty="0" err="1"/>
              <a:t>паранойяльность</a:t>
            </a:r>
            <a:r>
              <a:rPr lang="ru-RU" sz="1200" dirty="0"/>
              <a:t>, </a:t>
            </a:r>
            <a:r>
              <a:rPr lang="ru-RU" sz="1200" dirty="0" err="1"/>
              <a:t>психотизм</a:t>
            </a:r>
            <a:r>
              <a:rPr lang="ru-RU" sz="1200" dirty="0"/>
              <a:t>, а также 3 обобщенные шкалы второго порядка: общий индекс тяжести симптомов, индекс наличного симптоматического </a:t>
            </a:r>
            <a:r>
              <a:rPr lang="ru-RU" sz="1200" dirty="0" err="1"/>
              <a:t>дистресса</a:t>
            </a:r>
            <a:r>
              <a:rPr lang="ru-RU" sz="1200" dirty="0"/>
              <a:t>, широта диапазона симптоматики индивида.	</a:t>
            </a:r>
            <a:endParaRPr lang="ru-RU" sz="1200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9BFE3-EFD0-47A3-AB28-DCB989C1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816" y="153533"/>
            <a:ext cx="8419039" cy="756159"/>
          </a:xfrm>
        </p:spPr>
        <p:txBody>
          <a:bodyPr/>
          <a:lstStyle/>
          <a:p>
            <a:pPr algn="r"/>
            <a:r>
              <a:rPr lang="ru-RU" sz="2000" dirty="0"/>
              <a:t>Корреляционная связь между переживанием вирусной угрозы и психопатологическими признаками</a:t>
            </a: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CFC26E22-8F61-4751-95BB-F5ECF769040E}"/>
              </a:ext>
            </a:extLst>
          </p:cNvPr>
          <p:cNvGrpSpPr/>
          <p:nvPr/>
        </p:nvGrpSpPr>
        <p:grpSpPr>
          <a:xfrm>
            <a:off x="2529534" y="1378141"/>
            <a:ext cx="7536969" cy="4459594"/>
            <a:chOff x="1900824" y="1663085"/>
            <a:chExt cx="7536969" cy="4459594"/>
          </a:xfrm>
        </p:grpSpPr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50479A38-61B2-462A-BC46-322F46457261}"/>
                </a:ext>
              </a:extLst>
            </p:cNvPr>
            <p:cNvCxnSpPr>
              <a:cxnSpLocks/>
              <a:endCxn id="24" idx="4"/>
            </p:cNvCxnSpPr>
            <p:nvPr/>
          </p:nvCxnSpPr>
          <p:spPr>
            <a:xfrm flipH="1" flipV="1">
              <a:off x="4628108" y="2350982"/>
              <a:ext cx="230026" cy="6819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CB141443-962A-45DF-AC7E-AD591F75E763}"/>
                </a:ext>
              </a:extLst>
            </p:cNvPr>
            <p:cNvGrpSpPr/>
            <p:nvPr/>
          </p:nvGrpSpPr>
          <p:grpSpPr>
            <a:xfrm>
              <a:off x="1900824" y="1663085"/>
              <a:ext cx="7536969" cy="4459594"/>
              <a:chOff x="1880043" y="1652695"/>
              <a:chExt cx="7536969" cy="4459594"/>
            </a:xfrm>
          </p:grpSpPr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3F64FB32-1F34-4E3F-8E8B-C4D3B054BA41}"/>
                  </a:ext>
                </a:extLst>
              </p:cNvPr>
              <p:cNvGrpSpPr/>
              <p:nvPr/>
            </p:nvGrpSpPr>
            <p:grpSpPr>
              <a:xfrm>
                <a:off x="8084313" y="1697283"/>
                <a:ext cx="1317295" cy="687897"/>
                <a:chOff x="5325959" y="4496987"/>
                <a:chExt cx="1317295" cy="687897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id="{9C30B27B-5B96-4C09-B2A4-98510BDE0821}"/>
                    </a:ext>
                  </a:extLst>
                </p:cNvPr>
                <p:cNvSpPr/>
                <p:nvPr/>
              </p:nvSpPr>
              <p:spPr>
                <a:xfrm>
                  <a:off x="5325959" y="4496987"/>
                  <a:ext cx="1317295" cy="68789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751A563-CCBA-443B-BCAD-A09728A1C9D8}"/>
                    </a:ext>
                  </a:extLst>
                </p:cNvPr>
                <p:cNvSpPr txBox="1"/>
                <p:nvPr/>
              </p:nvSpPr>
              <p:spPr>
                <a:xfrm>
                  <a:off x="5675697" y="4656269"/>
                  <a:ext cx="63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PAR</a:t>
                  </a:r>
                  <a:endParaRPr lang="ru-RU" dirty="0"/>
                </a:p>
              </p:txBody>
            </p:sp>
          </p:grpSp>
          <p:cxnSp>
            <p:nvCxnSpPr>
              <p:cNvPr id="47" name="Прямая со стрелкой 46">
                <a:extLst>
                  <a:ext uri="{FF2B5EF4-FFF2-40B4-BE49-F238E27FC236}">
                    <a16:creationId xmlns:a16="http://schemas.microsoft.com/office/drawing/2014/main" id="{6B91A819-2BD7-4AC7-AC27-13AB1342023F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7039852" y="2284440"/>
                <a:ext cx="1237374" cy="74199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8EEE18D-2435-42D3-8913-1F3522565317}"/>
                  </a:ext>
                </a:extLst>
              </p:cNvPr>
              <p:cNvSpPr txBox="1"/>
              <p:nvPr/>
            </p:nvSpPr>
            <p:spPr>
              <a:xfrm rot="19704716">
                <a:off x="7237375" y="2366499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0,28</a:t>
                </a:r>
              </a:p>
            </p:txBody>
          </p:sp>
          <p:grpSp>
            <p:nvGrpSpPr>
              <p:cNvPr id="128" name="Группа 127">
                <a:extLst>
                  <a:ext uri="{FF2B5EF4-FFF2-40B4-BE49-F238E27FC236}">
                    <a16:creationId xmlns:a16="http://schemas.microsoft.com/office/drawing/2014/main" id="{63560BF5-511C-484B-88AC-0F5556CF5C12}"/>
                  </a:ext>
                </a:extLst>
              </p:cNvPr>
              <p:cNvGrpSpPr/>
              <p:nvPr/>
            </p:nvGrpSpPr>
            <p:grpSpPr>
              <a:xfrm>
                <a:off x="1880043" y="1652695"/>
                <a:ext cx="7536969" cy="4459594"/>
                <a:chOff x="1880043" y="1652695"/>
                <a:chExt cx="7536969" cy="4459594"/>
              </a:xfrm>
            </p:grpSpPr>
            <p:grpSp>
              <p:nvGrpSpPr>
                <p:cNvPr id="33" name="Группа 32">
                  <a:extLst>
                    <a:ext uri="{FF2B5EF4-FFF2-40B4-BE49-F238E27FC236}">
                      <a16:creationId xmlns:a16="http://schemas.microsoft.com/office/drawing/2014/main" id="{11BC9311-59B2-4978-90FF-F823A6639EFF}"/>
                    </a:ext>
                  </a:extLst>
                </p:cNvPr>
                <p:cNvGrpSpPr/>
                <p:nvPr/>
              </p:nvGrpSpPr>
              <p:grpSpPr>
                <a:xfrm>
                  <a:off x="8090687" y="3827775"/>
                  <a:ext cx="1317295" cy="687897"/>
                  <a:chOff x="5325959" y="5381854"/>
                  <a:chExt cx="1317295" cy="687897"/>
                </a:xfrm>
              </p:grpSpPr>
              <p:sp>
                <p:nvSpPr>
                  <p:cNvPr id="14" name="Овал 13">
                    <a:extLst>
                      <a:ext uri="{FF2B5EF4-FFF2-40B4-BE49-F238E27FC236}">
                        <a16:creationId xmlns:a16="http://schemas.microsoft.com/office/drawing/2014/main" id="{1F21E14C-6F12-4089-940E-FBC0A84088EA}"/>
                      </a:ext>
                    </a:extLst>
                  </p:cNvPr>
                  <p:cNvSpPr/>
                  <p:nvPr/>
                </p:nvSpPr>
                <p:spPr>
                  <a:xfrm>
                    <a:off x="5325959" y="5381854"/>
                    <a:ext cx="1317295" cy="687897"/>
                  </a:xfrm>
                  <a:prstGeom prst="ellipse">
                    <a:avLst/>
                  </a:prstGeom>
                  <a:noFill/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F7D5123-4036-4BF6-8866-0184EDB44C90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093" y="5541136"/>
                    <a:ext cx="837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PHOB</a:t>
                    </a:r>
                    <a:endParaRPr lang="ru-RU" dirty="0"/>
                  </a:p>
                </p:txBody>
              </p:sp>
            </p:grpSp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98D422C1-C383-4BA1-9F5A-54E2C667062A}"/>
                    </a:ext>
                  </a:extLst>
                </p:cNvPr>
                <p:cNvGrpSpPr/>
                <p:nvPr/>
              </p:nvGrpSpPr>
              <p:grpSpPr>
                <a:xfrm>
                  <a:off x="8099717" y="4821180"/>
                  <a:ext cx="1317295" cy="687897"/>
                  <a:chOff x="7133118" y="4496986"/>
                  <a:chExt cx="1317295" cy="687897"/>
                </a:xfrm>
              </p:grpSpPr>
              <p:sp>
                <p:nvSpPr>
                  <p:cNvPr id="16" name="Овал 15">
                    <a:extLst>
                      <a:ext uri="{FF2B5EF4-FFF2-40B4-BE49-F238E27FC236}">
                        <a16:creationId xmlns:a16="http://schemas.microsoft.com/office/drawing/2014/main" id="{BEFF59AB-908F-4361-A24D-434F450FAB27}"/>
                      </a:ext>
                    </a:extLst>
                  </p:cNvPr>
                  <p:cNvSpPr/>
                  <p:nvPr/>
                </p:nvSpPr>
                <p:spPr>
                  <a:xfrm>
                    <a:off x="7133118" y="4496986"/>
                    <a:ext cx="1317295" cy="687897"/>
                  </a:xfrm>
                  <a:prstGeom prst="ellipse">
                    <a:avLst/>
                  </a:prstGeom>
                  <a:noFill/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FC572D9-257C-479A-9F3F-B27694E7DB62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23" y="4656269"/>
                    <a:ext cx="6238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PSY</a:t>
                    </a:r>
                    <a:endParaRPr lang="ru-RU" dirty="0"/>
                  </a:p>
                </p:txBody>
              </p:sp>
            </p:grpSp>
            <p:grpSp>
              <p:nvGrpSpPr>
                <p:cNvPr id="39" name="Группа 38">
                  <a:extLst>
                    <a:ext uri="{FF2B5EF4-FFF2-40B4-BE49-F238E27FC236}">
                      <a16:creationId xmlns:a16="http://schemas.microsoft.com/office/drawing/2014/main" id="{35942E1B-8B4F-4A30-87E0-E6040AAE30A6}"/>
                    </a:ext>
                  </a:extLst>
                </p:cNvPr>
                <p:cNvGrpSpPr/>
                <p:nvPr/>
              </p:nvGrpSpPr>
              <p:grpSpPr>
                <a:xfrm>
                  <a:off x="8090687" y="2751579"/>
                  <a:ext cx="1317295" cy="687897"/>
                  <a:chOff x="2114503" y="1711215"/>
                  <a:chExt cx="1317295" cy="687897"/>
                </a:xfrm>
              </p:grpSpPr>
              <p:sp>
                <p:nvSpPr>
                  <p:cNvPr id="4" name="Овал 3">
                    <a:extLst>
                      <a:ext uri="{FF2B5EF4-FFF2-40B4-BE49-F238E27FC236}">
                        <a16:creationId xmlns:a16="http://schemas.microsoft.com/office/drawing/2014/main" id="{A7FE0214-BD11-47E5-94E9-F745588562FC}"/>
                      </a:ext>
                    </a:extLst>
                  </p:cNvPr>
                  <p:cNvSpPr/>
                  <p:nvPr/>
                </p:nvSpPr>
                <p:spPr>
                  <a:xfrm>
                    <a:off x="2114503" y="1711215"/>
                    <a:ext cx="1317295" cy="687897"/>
                  </a:xfrm>
                  <a:prstGeom prst="ellipse">
                    <a:avLst/>
                  </a:prstGeom>
                  <a:noFill/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85BF4DB-D967-405D-B5FC-3914B4A36870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788" y="1875377"/>
                    <a:ext cx="6976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ADD</a:t>
                    </a:r>
                    <a:endParaRPr lang="ru-RU" dirty="0"/>
                  </a:p>
                </p:txBody>
              </p:sp>
            </p:grpSp>
            <p:cxnSp>
              <p:nvCxnSpPr>
                <p:cNvPr id="65" name="Прямая со стрелкой 64">
                  <a:extLst>
                    <a:ext uri="{FF2B5EF4-FFF2-40B4-BE49-F238E27FC236}">
                      <a16:creationId xmlns:a16="http://schemas.microsoft.com/office/drawing/2014/main" id="{BD719AED-6097-4CB1-B5B4-711E28309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9234" y="3095524"/>
                  <a:ext cx="983327" cy="18954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 стрелкой 71">
                  <a:extLst>
                    <a:ext uri="{FF2B5EF4-FFF2-40B4-BE49-F238E27FC236}">
                      <a16:creationId xmlns:a16="http://schemas.microsoft.com/office/drawing/2014/main" id="{64C17921-EF0A-4267-AFF6-34A70B8CB219}"/>
                    </a:ext>
                  </a:extLst>
                </p:cNvPr>
                <p:cNvCxnSpPr>
                  <a:cxnSpLocks/>
                  <a:endCxn id="16" idx="1"/>
                </p:cNvCxnSpPr>
                <p:nvPr/>
              </p:nvCxnSpPr>
              <p:spPr>
                <a:xfrm>
                  <a:off x="7062138" y="4019165"/>
                  <a:ext cx="1230492" cy="90275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 стрелкой 77">
                  <a:extLst>
                    <a:ext uri="{FF2B5EF4-FFF2-40B4-BE49-F238E27FC236}">
                      <a16:creationId xmlns:a16="http://schemas.microsoft.com/office/drawing/2014/main" id="{31D8BA7F-4204-4601-BC17-2ED3ADDCD404}"/>
                    </a:ext>
                  </a:extLst>
                </p:cNvPr>
                <p:cNvCxnSpPr>
                  <a:cxnSpLocks/>
                  <a:endCxn id="14" idx="2"/>
                </p:cNvCxnSpPr>
                <p:nvPr/>
              </p:nvCxnSpPr>
              <p:spPr>
                <a:xfrm>
                  <a:off x="7058303" y="3563278"/>
                  <a:ext cx="1032384" cy="60844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7477431-67AC-4997-BFA4-9CC8AA7139C3}"/>
                    </a:ext>
                  </a:extLst>
                </p:cNvPr>
                <p:cNvSpPr txBox="1"/>
                <p:nvPr/>
              </p:nvSpPr>
              <p:spPr>
                <a:xfrm rot="2360679">
                  <a:off x="7374601" y="4209547"/>
                  <a:ext cx="8370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0,34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BB20EF4-2289-4DC1-A29E-68789DC685ED}"/>
                    </a:ext>
                  </a:extLst>
                </p:cNvPr>
                <p:cNvSpPr txBox="1"/>
                <p:nvPr/>
              </p:nvSpPr>
              <p:spPr>
                <a:xfrm rot="1864995">
                  <a:off x="7261549" y="3573443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/>
                    <a:t>0,29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4A31EF74-8396-432D-BC9C-5B81336856EE}"/>
                    </a:ext>
                  </a:extLst>
                </p:cNvPr>
                <p:cNvSpPr txBox="1"/>
                <p:nvPr/>
              </p:nvSpPr>
              <p:spPr>
                <a:xfrm rot="20871828">
                  <a:off x="7184500" y="2878710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/>
                    <a:t>0,32</a:t>
                  </a:r>
                </a:p>
              </p:txBody>
            </p:sp>
            <p:grpSp>
              <p:nvGrpSpPr>
                <p:cNvPr id="127" name="Группа 126">
                  <a:extLst>
                    <a:ext uri="{FF2B5EF4-FFF2-40B4-BE49-F238E27FC236}">
                      <a16:creationId xmlns:a16="http://schemas.microsoft.com/office/drawing/2014/main" id="{5F807C55-A368-425F-9193-680A90840849}"/>
                    </a:ext>
                  </a:extLst>
                </p:cNvPr>
                <p:cNvGrpSpPr/>
                <p:nvPr/>
              </p:nvGrpSpPr>
              <p:grpSpPr>
                <a:xfrm>
                  <a:off x="1880043" y="1652695"/>
                  <a:ext cx="6070798" cy="4459594"/>
                  <a:chOff x="1880043" y="1652695"/>
                  <a:chExt cx="6070798" cy="4459594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568B309C-67E1-408C-9C31-6B1AEA4C5BC5}"/>
                      </a:ext>
                    </a:extLst>
                  </p:cNvPr>
                  <p:cNvGrpSpPr/>
                  <p:nvPr/>
                </p:nvGrpSpPr>
                <p:grpSpPr>
                  <a:xfrm>
                    <a:off x="1901967" y="1652695"/>
                    <a:ext cx="5511326" cy="2548198"/>
                    <a:chOff x="1901967" y="1652695"/>
                    <a:chExt cx="5511326" cy="2548198"/>
                  </a:xfrm>
                </p:grpSpPr>
                <p:grpSp>
                  <p:nvGrpSpPr>
                    <p:cNvPr id="18" name="Группа 17">
                      <a:extLst>
                        <a:ext uri="{FF2B5EF4-FFF2-40B4-BE49-F238E27FC236}">
                          <a16:creationId xmlns:a16="http://schemas.microsoft.com/office/drawing/2014/main" id="{4C58EDA5-B077-4F4A-A0B5-15E9BD0961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1967" y="1690486"/>
                      <a:ext cx="1317294" cy="687897"/>
                      <a:chOff x="1477862" y="2375483"/>
                      <a:chExt cx="1317294" cy="687897"/>
                    </a:xfrm>
                  </p:grpSpPr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26819D31-1F48-42A1-9DAB-9F5BFF8AE4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38779" y="2541478"/>
                        <a:ext cx="795460" cy="3695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SOM</a:t>
                        </a:r>
                        <a:endParaRPr lang="ru-RU" dirty="0"/>
                      </a:p>
                    </p:txBody>
                  </p:sp>
                  <p:sp>
                    <p:nvSpPr>
                      <p:cNvPr id="7" name="Овал 6">
                        <a:extLst>
                          <a:ext uri="{FF2B5EF4-FFF2-40B4-BE49-F238E27FC236}">
                            <a16:creationId xmlns:a16="http://schemas.microsoft.com/office/drawing/2014/main" id="{CBC5D704-F9AF-4A1B-9F8A-FF7827EFCB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7862" y="2375483"/>
                        <a:ext cx="1317294" cy="68789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0" name="Группа 19">
                      <a:extLst>
                        <a:ext uri="{FF2B5EF4-FFF2-40B4-BE49-F238E27FC236}">
                          <a16:creationId xmlns:a16="http://schemas.microsoft.com/office/drawing/2014/main" id="{F1302015-CFB5-45F5-8884-3171416FE2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95998" y="1656612"/>
                      <a:ext cx="1317295" cy="687897"/>
                      <a:chOff x="1966234" y="3270308"/>
                      <a:chExt cx="1459303" cy="687897"/>
                    </a:xfrm>
                  </p:grpSpPr>
                  <p:sp>
                    <p:nvSpPr>
                      <p:cNvPr id="11" name="Овал 10">
                        <a:extLst>
                          <a:ext uri="{FF2B5EF4-FFF2-40B4-BE49-F238E27FC236}">
                            <a16:creationId xmlns:a16="http://schemas.microsoft.com/office/drawing/2014/main" id="{DF2913DB-A53F-4D9C-AAAE-DEE52FCD84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66234" y="3270308"/>
                        <a:ext cx="1459303" cy="68789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61019EE6-B4DA-4D84-ADF5-A16B56F774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79933" y="3401649"/>
                        <a:ext cx="63190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O-C</a:t>
                        </a:r>
                        <a:endParaRPr lang="ru-RU" dirty="0"/>
                      </a:p>
                    </p:txBody>
                  </p:sp>
                </p:grpSp>
                <p:grpSp>
                  <p:nvGrpSpPr>
                    <p:cNvPr id="29" name="Группа 28">
                      <a:extLst>
                        <a:ext uri="{FF2B5EF4-FFF2-40B4-BE49-F238E27FC236}">
                          <a16:creationId xmlns:a16="http://schemas.microsoft.com/office/drawing/2014/main" id="{F0FB897A-FCB0-4086-AC73-381BCEFC61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8679" y="1652695"/>
                      <a:ext cx="1317295" cy="687897"/>
                      <a:chOff x="3334018" y="4197610"/>
                      <a:chExt cx="1317295" cy="687897"/>
                    </a:xfrm>
                  </p:grpSpPr>
                  <p:sp>
                    <p:nvSpPr>
                      <p:cNvPr id="24" name="Овал 23">
                        <a:extLst>
                          <a:ext uri="{FF2B5EF4-FFF2-40B4-BE49-F238E27FC236}">
                            <a16:creationId xmlns:a16="http://schemas.microsoft.com/office/drawing/2014/main" id="{D932FE56-99F8-4F3D-964A-7AD5446BD9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4018" y="4197610"/>
                        <a:ext cx="1317295" cy="68789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BF894574-0A26-42DB-B6EF-5A3FB8017B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5874" y="4356892"/>
                        <a:ext cx="67358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ANX</a:t>
                        </a:r>
                        <a:endParaRPr lang="ru-RU" dirty="0"/>
                      </a:p>
                    </p:txBody>
                  </p:sp>
                </p:grpSp>
                <p:grpSp>
                  <p:nvGrpSpPr>
                    <p:cNvPr id="46" name="Группа 45">
                      <a:extLst>
                        <a:ext uri="{FF2B5EF4-FFF2-40B4-BE49-F238E27FC236}">
                          <a16:creationId xmlns:a16="http://schemas.microsoft.com/office/drawing/2014/main" id="{6112F881-0D5C-470E-A592-282A1C6557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5592" y="3026434"/>
                      <a:ext cx="2860646" cy="1174459"/>
                      <a:chOff x="4205592" y="3026434"/>
                      <a:chExt cx="2860646" cy="1174459"/>
                    </a:xfrm>
                  </p:grpSpPr>
                  <p:sp>
                    <p:nvSpPr>
                      <p:cNvPr id="3" name="Прямоугольник 2">
                        <a:extLst>
                          <a:ext uri="{FF2B5EF4-FFF2-40B4-BE49-F238E27FC236}">
                            <a16:creationId xmlns:a16="http://schemas.microsoft.com/office/drawing/2014/main" id="{1D1CFE62-E9F7-483F-92B6-933973B1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5592" y="3026434"/>
                        <a:ext cx="2860646" cy="1174459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AAC1A45B-B0C6-4D89-A680-45C8A2E26F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31977" y="3187838"/>
                        <a:ext cx="280787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/>
                          <a:t>Переживание вирусной угрозы</a:t>
                        </a:r>
                      </a:p>
                    </p:txBody>
                  </p:sp>
                </p:grpSp>
                <p:cxnSp>
                  <p:nvCxnSpPr>
                    <p:cNvPr id="45" name="Прямая со стрелкой 44">
                      <a:extLst>
                        <a:ext uri="{FF2B5EF4-FFF2-40B4-BE49-F238E27FC236}">
                          <a16:creationId xmlns:a16="http://schemas.microsoft.com/office/drawing/2014/main" id="{1EC5B9E9-C6C0-4B6C-BB5B-B10BD2899DFC}"/>
                        </a:ext>
                      </a:extLst>
                    </p:cNvPr>
                    <p:cNvCxnSpPr>
                      <a:cxnSpLocks/>
                      <a:endCxn id="11" idx="4"/>
                    </p:cNvCxnSpPr>
                    <p:nvPr/>
                  </p:nvCxnSpPr>
                  <p:spPr>
                    <a:xfrm flipV="1">
                      <a:off x="6469440" y="2344509"/>
                      <a:ext cx="285206" cy="670381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 стрелкой 50">
                      <a:extLst>
                        <a:ext uri="{FF2B5EF4-FFF2-40B4-BE49-F238E27FC236}">
                          <a16:creationId xmlns:a16="http://schemas.microsoft.com/office/drawing/2014/main" id="{018F428A-F322-41A6-96EE-C8F2A44B2F64}"/>
                        </a:ext>
                      </a:extLst>
                    </p:cNvPr>
                    <p:cNvCxnSpPr>
                      <a:cxnSpLocks/>
                      <a:endCxn id="7" idx="5"/>
                    </p:cNvCxnSpPr>
                    <p:nvPr/>
                  </p:nvCxnSpPr>
                  <p:spPr>
                    <a:xfrm flipH="1" flipV="1">
                      <a:off x="3026348" y="2277643"/>
                      <a:ext cx="1179244" cy="748791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626AA5B8-7EDF-4427-8403-58745DB3F670}"/>
                        </a:ext>
                      </a:extLst>
                    </p:cNvPr>
                    <p:cNvSpPr txBox="1"/>
                    <p:nvPr/>
                  </p:nvSpPr>
                  <p:spPr>
                    <a:xfrm rot="1986823">
                      <a:off x="3381758" y="2399271"/>
                      <a:ext cx="7104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/>
                        <a:t>0,30</a:t>
                      </a:r>
                    </a:p>
                  </p:txBody>
                </p:sp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FB93C725-A192-48A2-B553-CA2DA9C266A9}"/>
                        </a:ext>
                      </a:extLst>
                    </p:cNvPr>
                    <p:cNvSpPr txBox="1"/>
                    <p:nvPr/>
                  </p:nvSpPr>
                  <p:spPr>
                    <a:xfrm rot="17494572">
                      <a:off x="6111250" y="2532267"/>
                      <a:ext cx="7104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/>
                        <a:t>0,36</a:t>
                      </a:r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3A4C7EBB-139F-4A67-A2DF-9AACF63982CB}"/>
                        </a:ext>
                      </a:extLst>
                    </p:cNvPr>
                    <p:cNvSpPr txBox="1"/>
                    <p:nvPr/>
                  </p:nvSpPr>
                  <p:spPr>
                    <a:xfrm rot="4264078">
                      <a:off x="4477355" y="2482787"/>
                      <a:ext cx="7104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/>
                        <a:t>0,32</a:t>
                      </a:r>
                    </a:p>
                  </p:txBody>
                </p:sp>
              </p:grpSp>
              <p:grpSp>
                <p:nvGrpSpPr>
                  <p:cNvPr id="126" name="Группа 125">
                    <a:extLst>
                      <a:ext uri="{FF2B5EF4-FFF2-40B4-BE49-F238E27FC236}">
                        <a16:creationId xmlns:a16="http://schemas.microsoft.com/office/drawing/2014/main" id="{2298A761-05C2-4466-B029-79F9645EF0D3}"/>
                      </a:ext>
                    </a:extLst>
                  </p:cNvPr>
                  <p:cNvGrpSpPr/>
                  <p:nvPr/>
                </p:nvGrpSpPr>
                <p:grpSpPr>
                  <a:xfrm>
                    <a:off x="1880043" y="2747164"/>
                    <a:ext cx="2351934" cy="2761913"/>
                    <a:chOff x="1880043" y="2747164"/>
                    <a:chExt cx="2351934" cy="2761913"/>
                  </a:xfrm>
                </p:grpSpPr>
                <p:grpSp>
                  <p:nvGrpSpPr>
                    <p:cNvPr id="27" name="Группа 26">
                      <a:extLst>
                        <a:ext uri="{FF2B5EF4-FFF2-40B4-BE49-F238E27FC236}">
                          <a16:creationId xmlns:a16="http://schemas.microsoft.com/office/drawing/2014/main" id="{BBFBCE0F-8E5A-4A04-A948-C16CE5542A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80043" y="3803842"/>
                      <a:ext cx="1317295" cy="687897"/>
                      <a:chOff x="1679259" y="5381855"/>
                      <a:chExt cx="1317295" cy="687897"/>
                    </a:xfrm>
                  </p:grpSpPr>
                  <p:sp>
                    <p:nvSpPr>
                      <p:cNvPr id="23" name="Овал 22">
                        <a:extLst>
                          <a:ext uri="{FF2B5EF4-FFF2-40B4-BE49-F238E27FC236}">
                            <a16:creationId xmlns:a16="http://schemas.microsoft.com/office/drawing/2014/main" id="{5DD699BA-5597-4048-9A20-2C9557D75D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79259" y="5381855"/>
                        <a:ext cx="1317295" cy="68789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3810ED95-CA71-4DFE-AFB8-2FBE748D0EA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13939" y="5541136"/>
                        <a:ext cx="64793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DEP</a:t>
                        </a:r>
                        <a:endParaRPr lang="ru-RU" dirty="0"/>
                      </a:p>
                    </p:txBody>
                  </p:sp>
                </p:grpSp>
                <p:grpSp>
                  <p:nvGrpSpPr>
                    <p:cNvPr id="31" name="Группа 30">
                      <a:extLst>
                        <a:ext uri="{FF2B5EF4-FFF2-40B4-BE49-F238E27FC236}">
                          <a16:creationId xmlns:a16="http://schemas.microsoft.com/office/drawing/2014/main" id="{3351A538-67E0-4893-AD20-491929020D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98278" y="4821180"/>
                      <a:ext cx="1317295" cy="687897"/>
                      <a:chOff x="3388928" y="5243120"/>
                      <a:chExt cx="1317295" cy="687897"/>
                    </a:xfrm>
                  </p:grpSpPr>
                  <p:sp>
                    <p:nvSpPr>
                      <p:cNvPr id="25" name="Овал 24">
                        <a:extLst>
                          <a:ext uri="{FF2B5EF4-FFF2-40B4-BE49-F238E27FC236}">
                            <a16:creationId xmlns:a16="http://schemas.microsoft.com/office/drawing/2014/main" id="{D00DDBA3-6411-48F7-9C77-B36C7D860B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8928" y="5243120"/>
                        <a:ext cx="1317295" cy="68789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A0A18183-3499-4487-86C1-886036693C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1787" y="5388737"/>
                        <a:ext cx="70950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HOS</a:t>
                        </a:r>
                        <a:endParaRPr lang="ru-RU" dirty="0"/>
                      </a:p>
                    </p:txBody>
                  </p:sp>
                </p:grpSp>
                <p:cxnSp>
                  <p:nvCxnSpPr>
                    <p:cNvPr id="69" name="Прямая со стрелкой 68">
                      <a:extLst>
                        <a:ext uri="{FF2B5EF4-FFF2-40B4-BE49-F238E27FC236}">
                          <a16:creationId xmlns:a16="http://schemas.microsoft.com/office/drawing/2014/main" id="{4FD7CD0A-7AB9-4474-8D71-5DC2DDFC45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159913" y="3997809"/>
                      <a:ext cx="1045679" cy="104244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 стрелкой 74">
                      <a:extLst>
                        <a:ext uri="{FF2B5EF4-FFF2-40B4-BE49-F238E27FC236}">
                          <a16:creationId xmlns:a16="http://schemas.microsoft.com/office/drawing/2014/main" id="{2C65D7B1-0A64-4917-A8E0-DA9AE2C68EB8}"/>
                        </a:ext>
                      </a:extLst>
                    </p:cNvPr>
                    <p:cNvCxnSpPr>
                      <a:cxnSpLocks/>
                      <a:stCxn id="3" idx="1"/>
                      <a:endCxn id="23" idx="6"/>
                    </p:cNvCxnSpPr>
                    <p:nvPr/>
                  </p:nvCxnSpPr>
                  <p:spPr>
                    <a:xfrm flipH="1">
                      <a:off x="3197338" y="3613664"/>
                      <a:ext cx="1008254" cy="534127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5" name="Группа 124">
                      <a:extLst>
                        <a:ext uri="{FF2B5EF4-FFF2-40B4-BE49-F238E27FC236}">
                          <a16:creationId xmlns:a16="http://schemas.microsoft.com/office/drawing/2014/main" id="{17D9F035-0047-4D2D-96B4-32135FD977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80300" y="2747164"/>
                      <a:ext cx="2351677" cy="687897"/>
                      <a:chOff x="1880300" y="2747164"/>
                      <a:chExt cx="2351677" cy="687897"/>
                    </a:xfrm>
                  </p:grpSpPr>
                  <p:grpSp>
                    <p:nvGrpSpPr>
                      <p:cNvPr id="22" name="Группа 21">
                        <a:extLst>
                          <a:ext uri="{FF2B5EF4-FFF2-40B4-BE49-F238E27FC236}">
                            <a16:creationId xmlns:a16="http://schemas.microsoft.com/office/drawing/2014/main" id="{D777555E-B99E-48F9-94D6-B464945B2E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80300" y="2747164"/>
                        <a:ext cx="1317295" cy="687897"/>
                        <a:chOff x="1526859" y="4234409"/>
                        <a:chExt cx="1317295" cy="687897"/>
                      </a:xfrm>
                    </p:grpSpPr>
                    <p:sp>
                      <p:nvSpPr>
                        <p:cNvPr id="13" name="Овал 12">
                          <a:extLst>
                            <a:ext uri="{FF2B5EF4-FFF2-40B4-BE49-F238E27FC236}">
                              <a16:creationId xmlns:a16="http://schemas.microsoft.com/office/drawing/2014/main" id="{0BA0E20F-421D-4D69-92C5-B9761E488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6859" y="4234409"/>
                          <a:ext cx="1317295" cy="68789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id="{09B2569E-FE20-4490-8FB1-509E9E89CA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86385" y="4393691"/>
                          <a:ext cx="598241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INT</a:t>
                          </a:r>
                          <a:endParaRPr lang="ru-RU" dirty="0"/>
                        </a:p>
                      </p:txBody>
                    </p:sp>
                  </p:grpSp>
                  <p:cxnSp>
                    <p:nvCxnSpPr>
                      <p:cNvPr id="61" name="Прямая со стрелкой 60">
                        <a:extLst>
                          <a:ext uri="{FF2B5EF4-FFF2-40B4-BE49-F238E27FC236}">
                            <a16:creationId xmlns:a16="http://schemas.microsoft.com/office/drawing/2014/main" id="{0AB64207-5FA9-4DE2-9151-F5C91E39EC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184977" y="3187838"/>
                        <a:ext cx="1047000" cy="105351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D85ACF43-E0C7-44C5-BBA7-482CC855502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76244">
                        <a:off x="3346368" y="2920022"/>
                        <a:ext cx="71045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ru-RU" dirty="0"/>
                          <a:t>0,29</a:t>
                        </a:r>
                      </a:p>
                    </p:txBody>
                  </p:sp>
                </p:grpSp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5C35018E-CF8F-4295-8F4C-8E66D473EF74}"/>
                        </a:ext>
                      </a:extLst>
                    </p:cNvPr>
                    <p:cNvSpPr txBox="1"/>
                    <p:nvPr/>
                  </p:nvSpPr>
                  <p:spPr>
                    <a:xfrm rot="19870033">
                      <a:off x="3185249" y="3617249"/>
                      <a:ext cx="7104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/>
                        <a:t>0,35</a:t>
                      </a:r>
                    </a:p>
                  </p:txBody>
                </p: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92C9A52-BEC7-41EA-A4D3-869B914133D3}"/>
                        </a:ext>
                      </a:extLst>
                    </p:cNvPr>
                    <p:cNvSpPr txBox="1"/>
                    <p:nvPr/>
                  </p:nvSpPr>
                  <p:spPr>
                    <a:xfrm rot="18982499">
                      <a:off x="3234995" y="4243635"/>
                      <a:ext cx="7104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dirty="0"/>
                        <a:t>0,31</a:t>
                      </a:r>
                    </a:p>
                  </p:txBody>
                </p:sp>
              </p:grpSp>
              <p:grpSp>
                <p:nvGrpSpPr>
                  <p:cNvPr id="103" name="Группа 102">
                    <a:extLst>
                      <a:ext uri="{FF2B5EF4-FFF2-40B4-BE49-F238E27FC236}">
                        <a16:creationId xmlns:a16="http://schemas.microsoft.com/office/drawing/2014/main" id="{2424EC3D-E1B6-45FD-82C4-7307733E95E7}"/>
                      </a:ext>
                    </a:extLst>
                  </p:cNvPr>
                  <p:cNvGrpSpPr/>
                  <p:nvPr/>
                </p:nvGrpSpPr>
                <p:grpSpPr>
                  <a:xfrm>
                    <a:off x="3364449" y="5424392"/>
                    <a:ext cx="1317295" cy="687897"/>
                    <a:chOff x="1966234" y="3270308"/>
                    <a:chExt cx="1459303" cy="687897"/>
                  </a:xfrm>
                </p:grpSpPr>
                <p:sp>
                  <p:nvSpPr>
                    <p:cNvPr id="104" name="Овал 103">
                      <a:extLst>
                        <a:ext uri="{FF2B5EF4-FFF2-40B4-BE49-F238E27FC236}">
                          <a16:creationId xmlns:a16="http://schemas.microsoft.com/office/drawing/2014/main" id="{423F51D1-8DA0-42C2-B3F0-474127DE78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234" y="3270308"/>
                      <a:ext cx="1459303" cy="68789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E1B8794A-9E7C-431A-BF4D-902B121071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79933" y="3401649"/>
                      <a:ext cx="6858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GSI</a:t>
                      </a:r>
                      <a:endParaRPr lang="ru-RU" dirty="0"/>
                    </a:p>
                  </p:txBody>
                </p:sp>
              </p:grpSp>
              <p:grpSp>
                <p:nvGrpSpPr>
                  <p:cNvPr id="106" name="Группа 105">
                    <a:extLst>
                      <a:ext uri="{FF2B5EF4-FFF2-40B4-BE49-F238E27FC236}">
                        <a16:creationId xmlns:a16="http://schemas.microsoft.com/office/drawing/2014/main" id="{5FEE3F65-B852-489C-A779-B484C59657EE}"/>
                      </a:ext>
                    </a:extLst>
                  </p:cNvPr>
                  <p:cNvGrpSpPr/>
                  <p:nvPr/>
                </p:nvGrpSpPr>
                <p:grpSpPr>
                  <a:xfrm>
                    <a:off x="4977267" y="5424391"/>
                    <a:ext cx="1317295" cy="687897"/>
                    <a:chOff x="1966234" y="3270308"/>
                    <a:chExt cx="1459303" cy="687897"/>
                  </a:xfrm>
                </p:grpSpPr>
                <p:sp>
                  <p:nvSpPr>
                    <p:cNvPr id="107" name="Овал 106">
                      <a:extLst>
                        <a:ext uri="{FF2B5EF4-FFF2-40B4-BE49-F238E27FC236}">
                          <a16:creationId xmlns:a16="http://schemas.microsoft.com/office/drawing/2014/main" id="{79CFEACF-7B16-4C33-A915-FD2B7FD8BE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234" y="3270308"/>
                      <a:ext cx="1459303" cy="68789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D4247831-A880-4FD7-95F9-F655A3A5F0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79933" y="3401649"/>
                      <a:ext cx="6911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PST</a:t>
                      </a:r>
                      <a:endParaRPr lang="ru-RU" dirty="0"/>
                    </a:p>
                  </p:txBody>
                </p:sp>
              </p:grpSp>
              <p:grpSp>
                <p:nvGrpSpPr>
                  <p:cNvPr id="109" name="Группа 108">
                    <a:extLst>
                      <a:ext uri="{FF2B5EF4-FFF2-40B4-BE49-F238E27FC236}">
                        <a16:creationId xmlns:a16="http://schemas.microsoft.com/office/drawing/2014/main" id="{75D604E9-9BD1-4E6E-BF11-0A40217A5F91}"/>
                      </a:ext>
                    </a:extLst>
                  </p:cNvPr>
                  <p:cNvGrpSpPr/>
                  <p:nvPr/>
                </p:nvGrpSpPr>
                <p:grpSpPr>
                  <a:xfrm>
                    <a:off x="6633546" y="5424392"/>
                    <a:ext cx="1317295" cy="687897"/>
                    <a:chOff x="1966234" y="3270308"/>
                    <a:chExt cx="1459303" cy="687897"/>
                  </a:xfrm>
                </p:grpSpPr>
                <p:sp>
                  <p:nvSpPr>
                    <p:cNvPr id="110" name="Овал 109">
                      <a:extLst>
                        <a:ext uri="{FF2B5EF4-FFF2-40B4-BE49-F238E27FC236}">
                          <a16:creationId xmlns:a16="http://schemas.microsoft.com/office/drawing/2014/main" id="{A004A190-EC87-41C0-B9E3-FE071AB29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234" y="3270308"/>
                      <a:ext cx="1459303" cy="68789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A56E3F45-606D-4F67-B769-B14EF930E1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90887" y="3387855"/>
                      <a:ext cx="8385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PSDI</a:t>
                      </a:r>
                      <a:endParaRPr lang="ru-RU" dirty="0"/>
                    </a:p>
                  </p:txBody>
                </p:sp>
              </p:grpSp>
              <p:cxnSp>
                <p:nvCxnSpPr>
                  <p:cNvPr id="112" name="Прямая со стрелкой 111">
                    <a:extLst>
                      <a:ext uri="{FF2B5EF4-FFF2-40B4-BE49-F238E27FC236}">
                        <a16:creationId xmlns:a16="http://schemas.microsoft.com/office/drawing/2014/main" id="{7860EFD9-39F5-4B6C-A088-1D59B1D63CE5}"/>
                      </a:ext>
                    </a:extLst>
                  </p:cNvPr>
                  <p:cNvCxnSpPr>
                    <a:cxnSpLocks/>
                    <a:stCxn id="3" idx="2"/>
                    <a:endCxn id="107" idx="0"/>
                  </p:cNvCxnSpPr>
                  <p:nvPr/>
                </p:nvCxnSpPr>
                <p:spPr>
                  <a:xfrm>
                    <a:off x="5635915" y="4200893"/>
                    <a:ext cx="0" cy="1223498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 стрелкой 114">
                    <a:extLst>
                      <a:ext uri="{FF2B5EF4-FFF2-40B4-BE49-F238E27FC236}">
                        <a16:creationId xmlns:a16="http://schemas.microsoft.com/office/drawing/2014/main" id="{B3ADD599-86BE-4245-B4FB-050081E746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81888" y="4200893"/>
                    <a:ext cx="954170" cy="1223499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 стрелкой 116">
                    <a:extLst>
                      <a:ext uri="{FF2B5EF4-FFF2-40B4-BE49-F238E27FC236}">
                        <a16:creationId xmlns:a16="http://schemas.microsoft.com/office/drawing/2014/main" id="{FC6E12E0-C8A4-48C3-85A6-DBF89E5E33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52269" y="4195491"/>
                    <a:ext cx="798836" cy="122890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658932FF-9517-4CFE-93FB-62FE59D5E9D8}"/>
                      </a:ext>
                    </a:extLst>
                  </p:cNvPr>
                  <p:cNvSpPr txBox="1"/>
                  <p:nvPr/>
                </p:nvSpPr>
                <p:spPr>
                  <a:xfrm rot="18646826">
                    <a:off x="3986663" y="4557207"/>
                    <a:ext cx="7104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/>
                      <a:t>0,</a:t>
                    </a:r>
                    <a:r>
                      <a:rPr lang="en-US" dirty="0"/>
                      <a:t>39</a:t>
                    </a:r>
                    <a:endParaRPr lang="ru-RU" dirty="0"/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45F8191-D3DD-496D-9F50-1BB839528A9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135860" y="4782130"/>
                    <a:ext cx="7104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/>
                      <a:t>0,</a:t>
                    </a:r>
                    <a:r>
                      <a:rPr lang="en-US" dirty="0"/>
                      <a:t>37</a:t>
                    </a:r>
                    <a:endParaRPr lang="ru-RU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8A3FF69F-C2FE-49DD-A101-45F4B26C07A5}"/>
                      </a:ext>
                    </a:extLst>
                  </p:cNvPr>
                  <p:cNvSpPr txBox="1"/>
                  <p:nvPr/>
                </p:nvSpPr>
                <p:spPr>
                  <a:xfrm rot="3347652">
                    <a:off x="6642829" y="4592443"/>
                    <a:ext cx="7104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/>
                      <a:t>0,</a:t>
                    </a:r>
                    <a:r>
                      <a:rPr lang="en-US" dirty="0"/>
                      <a:t>20</a:t>
                    </a:r>
                    <a:endParaRPr lang="ru-RU" dirty="0"/>
                  </a:p>
                </p:txBody>
              </p:sp>
            </p:grpSp>
          </p:grp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0E6F43A-03B2-4FD6-94C9-23F96BC01858}"/>
              </a:ext>
            </a:extLst>
          </p:cNvPr>
          <p:cNvSpPr txBox="1"/>
          <p:nvPr/>
        </p:nvSpPr>
        <p:spPr>
          <a:xfrm>
            <a:off x="0" y="5837735"/>
            <a:ext cx="994144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Указаны статистически значимые коэффициенты корреляции </a:t>
            </a:r>
            <a:r>
              <a:rPr lang="en-US" sz="1050" dirty="0"/>
              <a:t>r-</a:t>
            </a:r>
            <a:r>
              <a:rPr lang="ru-RU" sz="1050" dirty="0" err="1"/>
              <a:t>Спирмена</a:t>
            </a:r>
            <a:r>
              <a:rPr lang="ru-RU" sz="1050" dirty="0"/>
              <a:t> (</a:t>
            </a:r>
            <a:r>
              <a:rPr lang="en-US" sz="1050" dirty="0"/>
              <a:t>p&lt;0,05)</a:t>
            </a:r>
            <a:endParaRPr lang="ru-RU" sz="1050" dirty="0"/>
          </a:p>
          <a:p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психопатологической симптоматики: SOM –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соматизация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OC –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обсессивность-компульсивность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 – межличностная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сензитивность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DEP – депрессивность, ANX – тревожность, HOS – враждебность, PHOB –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фобическая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тревожность, PAR –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паранойяльность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PSY –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GSI – общий индекс тяжести симптомов, PST – количество симптомов, PSDI – индекс наличного симптоматического дистресса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8366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308936"/>
            <a:ext cx="7027178" cy="515719"/>
          </a:xfrm>
        </p:spPr>
        <p:txBody>
          <a:bodyPr/>
          <a:lstStyle/>
          <a:p>
            <a:pPr algn="just"/>
            <a:r>
              <a:rPr lang="ru-RU" sz="2000" dirty="0"/>
              <a:t>Половые различия в интенсивности психопатологической симптоматики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15143" y="1828799"/>
          <a:ext cx="9405257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9CF4AF-DC82-4153-8401-94682900EFDC}"/>
              </a:ext>
            </a:extLst>
          </p:cNvPr>
          <p:cNvSpPr txBox="1"/>
          <p:nvPr/>
        </p:nvSpPr>
        <p:spPr>
          <a:xfrm>
            <a:off x="1709352" y="6364398"/>
            <a:ext cx="6965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Полученные различия обладают статистической значимостью (</a:t>
            </a:r>
            <a:r>
              <a:rPr lang="en-US" sz="1400" i="1" dirty="0"/>
              <a:t>p&lt;0,05).</a:t>
            </a:r>
            <a:endParaRPr lang="ru-RU" sz="1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B0845B18-F9C9-4917-88B2-B00A02EA0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2430" y="309563"/>
            <a:ext cx="8268834" cy="702808"/>
          </a:xfrm>
        </p:spPr>
        <p:txBody>
          <a:bodyPr/>
          <a:lstStyle/>
          <a:p>
            <a:r>
              <a:rPr lang="ru-RU" altLang="en-US" dirty="0"/>
              <a:t>Половые различия в переживании вирусной угрозы</a:t>
            </a:r>
            <a:endParaRPr lang="en-US" altLang="en-US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5064448"/>
              </p:ext>
            </p:extLst>
          </p:nvPr>
        </p:nvGraphicFramePr>
        <p:xfrm>
          <a:off x="1526874" y="1259458"/>
          <a:ext cx="8945593" cy="38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49582" y="5302044"/>
            <a:ext cx="7741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Примечание: ИИВУ – интерес к информации о вирусной угрозе, ОСЭП – оценка социально-экономических последствий, ОДПИ – оценка доверия правительственным инициативам, СГРД – субъективная готовность к решениям и действиям, ЭООВ – эмоциональная оценка опасности вируса, СЗС – субъективная значимость события, ИОФП – изменение обычных форм поведения, ИСВ – изменение в социальных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 * отмечены группы вопросов, по которым различия достигают уровня статистической значимости (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p&lt;0,05).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1666</Words>
  <Application>Microsoft Office PowerPoint</Application>
  <PresentationFormat>Широкоэкранный</PresentationFormat>
  <Paragraphs>183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verdana</vt:lpstr>
      <vt:lpstr>Calibri</vt:lpstr>
      <vt:lpstr>Arial</vt:lpstr>
      <vt:lpstr>verdana</vt:lpstr>
      <vt:lpstr>Times New Roman</vt:lpstr>
      <vt:lpstr>Тема Office</vt:lpstr>
      <vt:lpstr>Chart</vt:lpstr>
      <vt:lpstr>Переживание вирусной угрозы и психологическая жизнеспособность человека</vt:lpstr>
      <vt:lpstr>Актуальность исследования</vt:lpstr>
      <vt:lpstr>Теоретико-методологические основания исследования</vt:lpstr>
      <vt:lpstr>Цель исследования</vt:lpstr>
      <vt:lpstr>Выборка исследования</vt:lpstr>
      <vt:lpstr>Методики исследования</vt:lpstr>
      <vt:lpstr>Корреляционная связь между переживанием вирусной угрозы и психопатологическими признаками</vt:lpstr>
      <vt:lpstr>Половые различия в интенсивности психопатологической симптоматики</vt:lpstr>
      <vt:lpstr>Половые различия в переживании вирусной угрозы</vt:lpstr>
      <vt:lpstr>Переживание вирусной угрозы в группах респондентов с разным уровнем жизнеспособности</vt:lpstr>
      <vt:lpstr>Коэффициенты корреляции r-Спирмена между параметрами жизнеспособности и психопатологической симптоматикой (n=108) </vt:lpstr>
      <vt:lpstr>Выводы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н н</cp:lastModifiedBy>
  <cp:revision>63</cp:revision>
  <dcterms:created xsi:type="dcterms:W3CDTF">2021-02-03T09:12:52Z</dcterms:created>
  <dcterms:modified xsi:type="dcterms:W3CDTF">2022-03-02T08:03:19Z</dcterms:modified>
</cp:coreProperties>
</file>