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3" r:id="rId3"/>
    <p:sldId id="273" r:id="rId4"/>
    <p:sldId id="264" r:id="rId5"/>
    <p:sldId id="265" r:id="rId6"/>
    <p:sldId id="276" r:id="rId7"/>
    <p:sldId id="266" r:id="rId8"/>
    <p:sldId id="268" r:id="rId9"/>
    <p:sldId id="270" r:id="rId10"/>
    <p:sldId id="271" r:id="rId11"/>
    <p:sldId id="275" r:id="rId12"/>
    <p:sldId id="272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4BA"/>
    <a:srgbClr val="696847"/>
    <a:srgbClr val="4A8779"/>
    <a:srgbClr val="A5CFC6"/>
    <a:srgbClr val="498779"/>
    <a:srgbClr val="D8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0-450E-8B14-00E62B89AF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98779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\О\с\н\о\в\н\о\й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0-450E-8B14-00E62B89AF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\О\с\н\о\в\н\о\й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20-450E-8B14-00E62B89A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352080"/>
        <c:axId val="1"/>
        <c:axId val="0"/>
      </c:bar3DChart>
      <c:catAx>
        <c:axId val="12035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52080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40081967213114761"/>
          <c:y val="0.93209876543209869"/>
          <c:w val="0.19918032786885242"/>
          <c:h val="5.2469135802469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E2C-4380-9ED0-E51885C892A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E2C-4380-9ED0-E51885C892A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E2C-4380-9ED0-E51885C892A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E2C-4380-9ED0-E51885C892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08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2C-4380-9ED0-E51885C89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5">
          <a:noFill/>
        </a:ln>
      </c:spPr>
    </c:plotArea>
    <c:legend>
      <c:legendPos val="r"/>
      <c:layout>
        <c:manualLayout>
          <c:xMode val="edge"/>
          <c:yMode val="edge"/>
          <c:x val="0.36116322701688558"/>
          <c:y val="0.93811533052039398"/>
          <c:w val="0.27861163227016894"/>
          <c:h val="4.7819971870604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презент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79425"/>
            <a:ext cx="40227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03" y="3429000"/>
            <a:ext cx="526415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403" y="4992688"/>
            <a:ext cx="5264150" cy="1249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7591788" y="4822631"/>
            <a:ext cx="1695904" cy="464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348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076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91" y="314792"/>
            <a:ext cx="6691108" cy="6079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7993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57012"/>
            <a:ext cx="3932237" cy="10003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3511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63" y="993338"/>
            <a:ext cx="3932237" cy="1069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63" y="2424869"/>
            <a:ext cx="3932237" cy="3436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818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709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54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54680" y="308936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8639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4603750" y="187325"/>
            <a:ext cx="6967538" cy="96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Группы концепций психологического анализа деятельности</a:t>
            </a:r>
          </a:p>
        </p:txBody>
      </p:sp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547688" y="1401763"/>
            <a:ext cx="384175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Текст для набора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Бихевиоризм, согласно традиционным представлениям, вызывает депрессивный интеллект. </a:t>
            </a:r>
            <a:r>
              <a:rPr lang="ru-RU" altLang="ru-RU" sz="1600" dirty="0" err="1"/>
              <a:t>Эриксоновский</a:t>
            </a:r>
            <a:r>
              <a:rPr lang="ru-RU" altLang="ru-RU" sz="1600" dirty="0"/>
              <a:t> гипноз вызывает гендер. Самонаблюдение осознаёт архетип. Индивидуальность, как принято считать, наблюдаема.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Бессознательное постоянно. Стимул, конечно, неустойчив. </a:t>
            </a:r>
            <a:r>
              <a:rPr lang="ru-RU" altLang="ru-RU" sz="1600" dirty="0" err="1"/>
              <a:t>Компульсивность</a:t>
            </a:r>
            <a:r>
              <a:rPr lang="ru-RU" altLang="ru-RU" sz="1600" dirty="0"/>
              <a:t> недоступно понимает </a:t>
            </a:r>
            <a:r>
              <a:rPr lang="ru-RU" altLang="ru-RU" sz="1600" dirty="0" err="1"/>
              <a:t>филосовский</a:t>
            </a:r>
            <a:r>
              <a:rPr lang="ru-RU" altLang="ru-RU" sz="1600" dirty="0"/>
              <a:t> стресс, как и предсказывают практические аспекты использования принципов </a:t>
            </a:r>
            <a:r>
              <a:rPr lang="ru-RU" altLang="ru-RU" sz="1600" dirty="0" err="1"/>
              <a:t>гештальпсихологии</a:t>
            </a:r>
            <a:r>
              <a:rPr lang="ru-RU" altLang="ru-RU" sz="1600" dirty="0"/>
              <a:t> в области восприятия, обучения, развития психики, социальных взаимоотношений. 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/>
          <a:stretch>
            <a:fillRect/>
          </a:stretch>
        </p:blipFill>
        <p:spPr bwMode="auto">
          <a:xfrm>
            <a:off x="4703763" y="1401763"/>
            <a:ext cx="7488237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3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Список актуальных вопросов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731838" y="1220788"/>
            <a:ext cx="11004550" cy="4905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295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 userDrawn="1"/>
        </p:nvGraphicFramePr>
        <p:xfrm>
          <a:off x="474663" y="1568450"/>
          <a:ext cx="11168062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928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10"/>
          <p:cNvGraphicFramePr>
            <a:graphicFrameLocks noGrp="1"/>
          </p:cNvGraphicFramePr>
          <p:nvPr userDrawn="1"/>
        </p:nvGraphicFramePr>
        <p:xfrm>
          <a:off x="620712" y="1223705"/>
          <a:ext cx="10885488" cy="330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4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448">
                <a:tc>
                  <a:txBody>
                    <a:bodyPr/>
                    <a:lstStyle/>
                    <a:p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Заголовок 1</a:t>
                      </a:r>
                    </a:p>
                    <a:p>
                      <a:endParaRPr lang="ru-RU" sz="12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  <a:p>
                      <a:endParaRPr lang="ru-RU" sz="1100" b="0" cap="none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cap="none" spc="0" dirty="0">
                          <a:ln>
                            <a:noFill/>
                          </a:ln>
                          <a:solidFill>
                            <a:srgbClr val="498779"/>
                          </a:solidFill>
                          <a:effectLst/>
                        </a:rPr>
                        <a:t>Данные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cap="none" spc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значение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1" y="308936"/>
            <a:ext cx="5761860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2378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 userDrawn="1"/>
        </p:nvSpPr>
        <p:spPr bwMode="auto">
          <a:xfrm>
            <a:off x="4603750" y="339725"/>
            <a:ext cx="6967538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ru-RU" altLang="ru-RU" sz="2400" b="1">
                <a:solidFill>
                  <a:srgbClr val="49877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Графики и списки</a:t>
            </a:r>
          </a:p>
        </p:txBody>
      </p:sp>
      <p:graphicFrame>
        <p:nvGraphicFramePr>
          <p:cNvPr id="5" name="Диаграмма 6"/>
          <p:cNvGraphicFramePr>
            <a:graphicFrameLocks/>
          </p:cNvGraphicFramePr>
          <p:nvPr userDrawn="1"/>
        </p:nvGraphicFramePr>
        <p:xfrm>
          <a:off x="2032000" y="1098550"/>
          <a:ext cx="8128000" cy="541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08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000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680" y="791947"/>
            <a:ext cx="3769453" cy="726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5500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044238" y="6394450"/>
            <a:ext cx="954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 dirty="0">
                <a:solidFill>
                  <a:srgbClr val="4987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ipran.ru</a:t>
            </a:r>
            <a:endParaRPr lang="ru-RU" altLang="ru-RU" sz="1200" dirty="0">
              <a:solidFill>
                <a:srgbClr val="4987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680" y="258602"/>
            <a:ext cx="6715897" cy="5157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712" y="137308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98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4654550" y="309563"/>
            <a:ext cx="67167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49877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98779"/>
          </a:solidFill>
          <a:latin typeface="verdan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5143500"/>
            <a:ext cx="6075362" cy="124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Т.С. Князева</a:t>
            </a:r>
          </a:p>
          <a:p>
            <a:pPr eaLnBrk="1" hangingPunct="1"/>
            <a:r>
              <a:rPr lang="ru-RU" altLang="ru-RU" sz="1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Кандидат психологических наук, Институт психологии РАН </a:t>
            </a:r>
            <a:br>
              <a:rPr lang="ru-RU" altLang="ru-RU" sz="1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>
                <a:solidFill>
                  <a:srgbClr val="40404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лаборатория психологии и психофизиологии творчества</a:t>
            </a:r>
          </a:p>
        </p:txBody>
      </p:sp>
      <p:sp>
        <p:nvSpPr>
          <p:cNvPr id="18435" name="Текст 3"/>
          <p:cNvSpPr>
            <a:spLocks noGrp="1" noChangeArrowheads="1"/>
          </p:cNvSpPr>
          <p:nvPr>
            <p:ph type="body" idx="10"/>
          </p:nvPr>
        </p:nvSpPr>
        <p:spPr bwMode="auto">
          <a:xfrm>
            <a:off x="7591425" y="4822825"/>
            <a:ext cx="1697038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/>
              <a:t>Декабрь 2021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563" y="2527300"/>
            <a:ext cx="5264150" cy="178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ЕГЭ предсказывает успешность обучения в вузе.  Но почему прогноз ухудшается в выборке музыкантов?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54550" y="309563"/>
            <a:ext cx="6716713" cy="514350"/>
          </a:xfrm>
        </p:spPr>
        <p:txBody>
          <a:bodyPr/>
          <a:lstStyle/>
          <a:p>
            <a:r>
              <a:rPr lang="ru-RU" altLang="ru-RU"/>
              <a:t>РЕЗУЛЬТАТЫ</a:t>
            </a:r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282222" y="993190"/>
            <a:ext cx="1150337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выборками выявлены различия в особенностях интеллекта, которые проявились, во-первых, в силе связи между кристаллизованным и флюидным интеллектом и, во-вторых. в значениях факторов флюидный и кристаллизованный интеллект (табл.1, табл. 2). </a:t>
            </a:r>
          </a:p>
          <a:p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790223" y="1988574"/>
            <a:ext cx="108147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музыкантов связь между кристаллизованным и флюидным интеллектом значимо слабее, чем в группе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- 4,0602;	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0,000).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флюидного интеллекта в дисперсию переменной кристаллизованный интеллект в группе музыкантов составляет 8% (R2 = 0, 080;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=10,008;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=0,002), а в выборке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45,1% (R2 = 0,451;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=82,266;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=0,000).  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671689" y="3429000"/>
            <a:ext cx="108486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средних значений показателей показывает, что выборки музыкантов и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значимо отличаются только по показателям  кристаллизованного интеллекта: в выборке  музыкантов его значения достоверно  меньше, чем в выборке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-3,672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0,000).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913" y="4826675"/>
            <a:ext cx="11503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ситуации музыкального обучения интеллектуальный потенциал инвестируется в механизмы музыкальных компетенций, что в целом ограничивает развитие общеобразовательной части кристаллизованного опыта. В наших прошлых исследованиях показано, что общий интеллект «встроен» в механизмы музыкальной деятельности и является необходимым фактором для формирования музыкально-специфичных компетенций (Князева, 2020; Князева. 2017).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9585" y="318689"/>
            <a:ext cx="2630310" cy="515719"/>
          </a:xfrm>
        </p:spPr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4445" y="3213556"/>
            <a:ext cx="1122059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Известно, что при прочих равных условиях, люди с высоким интеллектом способны лучше учиться и в большем числе областей (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Cattell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1987). В тех случаях, когда компетенции складываются параллельно в нескольких областях, как в случае музыкальной специализации, общий интеллект дает возможность полноценно овладевать как музыкальным, так и общеобразовательным опытом.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ограниченности  когнитивного ресурса интеллектуальные инвестиции могут быть направлены только в одно предметное русло.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85036" y="1120676"/>
            <a:ext cx="45719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prstClr val="white"/>
                </a:solidFill>
              </a:rPr>
              <a:t>в механизмы музыкального опыта, что в.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445" y="1120676"/>
            <a:ext cx="11108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выборке музыкантов фактор флюидный интеллект оказывает более выраженное влияние на связь между успеваемостью в вузе и школьными оценками, чем в группе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немузыкантов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контроле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Равена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корреляция между Марк и ЕГЭ в выборке музыкантов стала незначимой (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=0,155;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=0,097).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низком уровне фактора в выборке музыкантов (M = 14, 2; SD = 2,9; N = 32)  корреляция между переменными достоверна (r = 0,411; p = 0,01), на высоком уровне фактора (M = 30,3; SD = 2,8; N = 33) связь между переменными не прослеживается (r = -0,049; p = 0,393).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88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862161" y="343253"/>
            <a:ext cx="2644950" cy="515938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altLang="ru-RU" dirty="0"/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316706" y="758478"/>
            <a:ext cx="11558587" cy="50167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Успеваемость студента в вузе зависит от многих факторов – личностных, интеллектуальных и социальных. В нашем исследовании был сделан акцент на изучении динамики прогностической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валидности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школьных оценок. Школьная успеваемость в настоящее время признается лучшим предиктором в прогнозе успеваемости в вузе, однако эффект профессионального профиля вуза на предсказательную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валидность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школьных оценок изучен пока недостаточно.  Сравнительный анализ выборок, принадлежащих к удаленным предметным областям</a:t>
            </a:r>
            <a:r>
              <a:rPr lang="ru-RU" alt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слабо пересекающихся по своим профессиональным компетенциям,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позволил уточнить представления о вкладе интеллекта и общеобразовательного школьного опыта в успешность обучения в вузе. 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Показано, что школьная успеваемость вносит значимый вклад в прогноз вузовской успеваемости только в выборке студентов немузыкальных вузов.   В музыкальной выборке параллельное обучение в двух альтернативных по своим задачам образовательных системах приводит к перераспределению интеллектуальных инвестиций, и отражается   в появлении наблюдаемых закономерностей, таких как «расщепление» флюидного и кристаллизованного интеллекта, различие в связи между успешностью обучения и интеллектом, изменение предсказательной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валидности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школьных оценок.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 релевантности сложившегося общеобразовательного опыта требованиям учебно-профессиональной среды отражается в отношении между школьной и вузовской успеваемостью.</a:t>
            </a:r>
            <a:endParaRPr lang="ru-RU" alt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6707" y="5682629"/>
            <a:ext cx="11558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Результаты поддерживают исходные предположения и гипотезы исследования и позволяют более осмысленно взглянуть на механизмы, определяющие соотношение успешности обучения на разных ступенях образования.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409950" y="309563"/>
            <a:ext cx="6716713" cy="514350"/>
          </a:xfrm>
        </p:spPr>
        <p:txBody>
          <a:bodyPr/>
          <a:lstStyle/>
          <a:p>
            <a:pPr eaLnBrk="1" hangingPunct="1"/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Предпосылки исследования</a:t>
            </a:r>
            <a:b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198438" y="912813"/>
            <a:ext cx="115014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Многочисленные и многолетние исследования свидетельствуют о том, что успеваемость в средней школе является хорошим предиктором успешности последующего обучения в вузе (Смык,2019;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Raju &amp;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Schumacker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Chanlekha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Niramitranon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Vulperhorst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Hoffait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Schyns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 и др.)</a:t>
            </a: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остается открытым вопрос о возможной изменчивости прогностической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валидности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школьных оценок в зависимости от профессиональной специализации вуза. </a:t>
            </a:r>
          </a:p>
        </p:txBody>
      </p:sp>
      <p:sp>
        <p:nvSpPr>
          <p:cNvPr id="19460" name="Прямоугольник 8"/>
          <p:cNvSpPr>
            <a:spLocks noChangeArrowheads="1"/>
          </p:cNvSpPr>
          <p:nvPr/>
        </p:nvSpPr>
        <p:spPr bwMode="auto">
          <a:xfrm>
            <a:off x="198438" y="2754130"/>
            <a:ext cx="11501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среда, в которой происходит формирование общеобразовательного опыта,  оказывает существенное влияние на отношение между успешностью обучения в школе и в вузе. В частности, это было продемонстрировано на выборках с разной этнической принадлежностью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Schwager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al.,2015;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Zwick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Himelfarb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2011)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изменчивости прогностических оценок в зависимости от предшествующих  образовательных условий имеет значение не только для практики психологии образования, но прежде всего для прояснения когнитивных механизмов этой изменчивости.  </a:t>
            </a:r>
            <a:endParaRPr lang="ru-RU" altLang="ru-RU" sz="2000" dirty="0"/>
          </a:p>
        </p:txBody>
      </p:sp>
      <p:sp>
        <p:nvSpPr>
          <p:cNvPr id="19461" name="Прямоугольник 9"/>
          <p:cNvSpPr>
            <a:spLocks noChangeArrowheads="1"/>
          </p:cNvSpPr>
          <p:nvPr/>
        </p:nvSpPr>
        <p:spPr bwMode="auto">
          <a:xfrm>
            <a:off x="200025" y="5009211"/>
            <a:ext cx="11499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Флюидный и кристаллизованный интеллект значимы для приобретения профессиональных компетенций и в совокупном единстве обеспечивают эффективность деятельности, включая успешность обучения (см. мета-анализ,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Postlethwaite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601157" y="264746"/>
            <a:ext cx="5249332" cy="514350"/>
          </a:xfrm>
        </p:spPr>
        <p:txBody>
          <a:bodyPr/>
          <a:lstStyle/>
          <a:p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Предпосылки исследования</a:t>
            </a:r>
            <a:b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462756" y="2472424"/>
            <a:ext cx="11368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структурно-динамической теории эмпирически наблюдаемая структура интеллекта зависит от процессов его формирования. Культурная среда оказывает влияние на силу взаимосвязей между факторами и на результаты по отдельным входящим в структуру интеллекта факторам. Культурная востребованность когнитивных функций влечет за собой особенности распределения интеллектуального потенциала в разные виды деятельности. При наличии альтернативных сценариев социализации структура   интеллекта может изменяться от выборки к выборке (Ушаков, 2011).</a:t>
            </a:r>
            <a:endParaRPr lang="ru-RU" altLang="ru-RU" sz="2000" dirty="0"/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462755" y="4650236"/>
            <a:ext cx="112889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Подавляющее большинство исследований, в которых демонстрировалась высокая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валидность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школьных оценок, проведено на выборках, не имеющих отношения к искусству.   Сохранится ли высокая предсказательная способность школьной успеваемости в далеких от науки и техники предметных областях, например, в области музыкального искусства? Сравнительный анализ выборок, принадлежащих к удаленным предметным областям, позволяет уточнить представления о вкладе интеллекта и общеобразовательных компетенций в успешность обучения в вузе.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2756" y="968361"/>
            <a:ext cx="112889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Увеличение разнородности среды в процессе жизни приводит к дифференциации    факторов, относящихся к приобретенному содержанию и навыкам (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Cattell</a:t>
            </a: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,1987; </a:t>
            </a:r>
            <a:r>
              <a:rPr lang="ru-RU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Carroll</a:t>
            </a: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1993; </a:t>
            </a:r>
            <a:r>
              <a:rPr lang="ru-RU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Schalke</a:t>
            </a: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et</a:t>
            </a: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al</a:t>
            </a: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., 2013) .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специализация ухудшает наблюдаемость отношений между флюидным и кристаллизованным интеллектом </a:t>
            </a: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Ackerman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2000;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Horn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Blankson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2005;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Schweizer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Koch,2002</a:t>
            </a:r>
            <a:r>
              <a:rPr 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187700" y="298450"/>
            <a:ext cx="6716713" cy="514350"/>
          </a:xfrm>
        </p:spPr>
        <p:txBody>
          <a:bodyPr/>
          <a:lstStyle/>
          <a:p>
            <a:r>
              <a:rPr lang="ru-RU" altLang="ru-RU" dirty="0"/>
              <a:t>Построение исследования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61244" y="895430"/>
            <a:ext cx="11464219" cy="529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 </a:t>
            </a:r>
          </a:p>
          <a:p>
            <a:pPr algn="just">
              <a:spcAft>
                <a:spcPts val="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отношения между школьной и профессионально-учебной успешностью в выборках студентов музыкальных и немузыкальных вузов. </a:t>
            </a:r>
          </a:p>
          <a:p>
            <a:pPr algn="just">
              <a:spcAft>
                <a:spcPts val="0"/>
              </a:spcAft>
            </a:pPr>
            <a:endParaRPr lang="ru-RU" alt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ТЕОРЕТИЧЕКАЯ ГИПОТЕЗА 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Выборки, принадлежащие к удаленным друг от друга предметным областям и слабо пересекающиеся по своим профессиональным задачам и необходимым для их решения компетенциям, отличаются по особенностям интеллекта. Эти различия влияют на отношение между успешностью обучения в высшей и средней школе. </a:t>
            </a:r>
          </a:p>
          <a:p>
            <a:pPr algn="just"/>
            <a:endParaRPr lang="ru-RU" alt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ЭМПИРИЧЕСКИЕ ГИПОТЕЗЫ 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вклад ЕГЭ в успешность обучения в группе музыкантов значимо меньше, чем в группе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2) выборки музыкантов и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различаются по уровню кристаллизованного интеллекта и по силе связи между флюидным и кристаллизованным интеллектом; 3) в выборках музыкантов и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можно ожидать разный опосредующий эффект фактора флюидный интеллект на связь между успеваемостью в школе и в вузе. </a:t>
            </a:r>
          </a:p>
          <a:p>
            <a:pPr algn="just"/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435350" y="309563"/>
            <a:ext cx="6716713" cy="514350"/>
          </a:xfrm>
        </p:spPr>
        <p:txBody>
          <a:bodyPr/>
          <a:lstStyle/>
          <a:p>
            <a:r>
              <a:rPr lang="ru-RU" altLang="ru-RU" dirty="0"/>
              <a:t>Построение исследования</a:t>
            </a:r>
          </a:p>
        </p:txBody>
      </p: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261938" y="823913"/>
            <a:ext cx="1130935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приняли участие студенты музыкальных и немузыкальных вузов г. Москвы общей численностью 219 человек. Из них 117 участников являлись студентами музыкальных вузов, средний возраст составил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23,1 (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3,4), 80% - женщины. В выборку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=102) вошли студенты вузов, не связанных по профессиональному профилю с искусством, средний возраст студентов составил М = 22,9 (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2,6), 75% - женщины. </a:t>
            </a:r>
          </a:p>
        </p:txBody>
      </p:sp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261938" y="2970389"/>
            <a:ext cx="1130935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r>
              <a:rPr lang="ru-RU" alt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диагностики флюидного интеллекта применялись Продвинутые Прогрессивные матрицы Дж.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Равена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(Равен 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1998). Тест включает 36 матриц 3х3, в которых пропущен один элемент. Необходимо выявить логическую последовательность элементов и выбрать среди предложенных вариантов один правильный;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для диагностики кристаллизованного интеллекта использовалась вербальная шкала теста структуры интеллекта Р.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Амтхауэра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включающая задания на общую осведомленность, вербальные аналогии и обобщение. 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 качестве показателей успешности обучения в вузе и в школе использовались, соответственно, средний балл студенческой успеваемости по специальным предметам (МАРК) и средний балл ЕГЭ. Сведения о школьной и студенческой успеваемости были представлены администрациями вузов.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8014" y="342803"/>
            <a:ext cx="6715897" cy="515719"/>
          </a:xfrm>
        </p:spPr>
        <p:txBody>
          <a:bodyPr/>
          <a:lstStyle/>
          <a:p>
            <a:r>
              <a:rPr lang="ru-RU" altLang="ru-RU" dirty="0"/>
              <a:t>Построение исследования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290" y="1513091"/>
            <a:ext cx="10950222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ИССЛЕДОВАНИЯ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Процедура 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сследование включала 1) сбор данных по успеваемости участников в школе и в вузе; 2) прохождение участниками в течение 1- 1,5 ч. компьютерных вариантов методик - тестов на флюидный и кристаллизованный интеллект. </a:t>
            </a:r>
          </a:p>
          <a:p>
            <a:pPr>
              <a:lnSpc>
                <a:spcPct val="15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ДАННЫХ. </a:t>
            </a:r>
          </a:p>
          <a:p>
            <a:pPr algn="just"/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осуществлялась с помощью статистического пакета SPSS v. 23 и включала такие методы анализа данных как описательные статистики, сравнение средних, корреляционный и регрессионный анализ.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45762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742832" y="354013"/>
            <a:ext cx="2626959" cy="515937"/>
          </a:xfrm>
        </p:spPr>
        <p:txBody>
          <a:bodyPr/>
          <a:lstStyle/>
          <a:p>
            <a:r>
              <a:rPr lang="ru-RU" altLang="ru-RU" dirty="0"/>
              <a:t>РЕЗУЛЬТАТЫ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01600" y="869950"/>
            <a:ext cx="11909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Описательные статистики и сравнение показателей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1 представлены описательные статистики для всех переменных в выборках музыкантов и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результаты сравнения групп и проверки предположения о равенстве дисперсий показателей.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1919288"/>
          <a:ext cx="10544176" cy="3670302"/>
        </p:xfrm>
        <a:graphic>
          <a:graphicData uri="http://schemas.openxmlformats.org/drawingml/2006/table">
            <a:tbl>
              <a:tblPr/>
              <a:tblGrid>
                <a:gridCol w="2536781">
                  <a:extLst>
                    <a:ext uri="{9D8B030D-6E8A-4147-A177-3AD203B41FA5}">
                      <a16:colId xmlns:a16="http://schemas.microsoft.com/office/drawing/2014/main" val="122102645"/>
                    </a:ext>
                  </a:extLst>
                </a:gridCol>
                <a:gridCol w="2100301">
                  <a:extLst>
                    <a:ext uri="{9D8B030D-6E8A-4147-A177-3AD203B41FA5}">
                      <a16:colId xmlns:a16="http://schemas.microsoft.com/office/drawing/2014/main" val="21902054"/>
                    </a:ext>
                  </a:extLst>
                </a:gridCol>
                <a:gridCol w="2100301">
                  <a:extLst>
                    <a:ext uri="{9D8B030D-6E8A-4147-A177-3AD203B41FA5}">
                      <a16:colId xmlns:a16="http://schemas.microsoft.com/office/drawing/2014/main" val="1464745882"/>
                    </a:ext>
                  </a:extLst>
                </a:gridCol>
                <a:gridCol w="1993340">
                  <a:extLst>
                    <a:ext uri="{9D8B030D-6E8A-4147-A177-3AD203B41FA5}">
                      <a16:colId xmlns:a16="http://schemas.microsoft.com/office/drawing/2014/main" val="1702454317"/>
                    </a:ext>
                  </a:extLst>
                </a:gridCol>
                <a:gridCol w="1813453">
                  <a:extLst>
                    <a:ext uri="{9D8B030D-6E8A-4147-A177-3AD203B41FA5}">
                      <a16:colId xmlns:a16="http://schemas.microsoft.com/office/drawing/2014/main" val="3914058671"/>
                    </a:ext>
                  </a:extLst>
                </a:gridCol>
              </a:tblGrid>
              <a:tr h="846992">
                <a:tc rowSpan="2"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(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ст.отклонение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для независимых выборок*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768212"/>
                  </a:ext>
                </a:extLst>
              </a:tr>
              <a:tr h="564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МУЗЫКАНТЫ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117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НЕМУЗЫКАНТЫ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1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Levene's Test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(p)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t-критерий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(p)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56771"/>
                  </a:ext>
                </a:extLst>
              </a:tr>
              <a:tr h="564662"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4,71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,23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 (0,21)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,152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,697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1,254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(0,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04075"/>
                  </a:ext>
                </a:extLst>
              </a:tr>
              <a:tr h="564662"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71,33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73,92 (10,48)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1,158 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,283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-1,752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,81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828674"/>
                  </a:ext>
                </a:extLst>
              </a:tr>
              <a:tr h="564662"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РАВЕН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22,42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6,66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23,92 (6,24)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,786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(0,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-1,715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,088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72630"/>
                  </a:ext>
                </a:extLst>
              </a:tr>
              <a:tr h="564662"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АМТХАУЭР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35,83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11,16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41,51 (11,67)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,205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,651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-3,672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(0,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69467"/>
                  </a:ext>
                </a:extLst>
              </a:tr>
            </a:tbl>
          </a:graphicData>
        </a:graphic>
      </p:graphicFrame>
      <p:sp>
        <p:nvSpPr>
          <p:cNvPr id="23600" name="Прямоугольник 5"/>
          <p:cNvSpPr>
            <a:spLocks noChangeArrowheads="1"/>
          </p:cNvSpPr>
          <p:nvPr/>
        </p:nvSpPr>
        <p:spPr bwMode="auto">
          <a:xfrm>
            <a:off x="9652000" y="1608138"/>
            <a:ext cx="204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01" name="Прямоугольник 6"/>
          <p:cNvSpPr>
            <a:spLocks noChangeArrowheads="1"/>
          </p:cNvSpPr>
          <p:nvPr/>
        </p:nvSpPr>
        <p:spPr bwMode="auto">
          <a:xfrm>
            <a:off x="214489" y="5614988"/>
            <a:ext cx="11655249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Примечания.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Здесь и далее: МАРК -  успеваемость в вузе по специальным предметам; ЕГЭ – успеваемость в школе, РАВЕН – прогрессивные матрицы </a:t>
            </a:r>
            <a:r>
              <a:rPr lang="ru-RU" alt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Равена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 АМТХАУЭР -  тест </a:t>
            </a:r>
            <a:r>
              <a:rPr lang="ru-RU" alt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Амтхауэра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В двух первых двух столбцах указаны средние значения, в скобках – стандартные отклонения, в последующих столбцах – значения критерия </a:t>
            </a:r>
            <a:r>
              <a:rPr lang="ru-RU" alt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Levene's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t-критерия Стьюдента, в скобках -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уровни значимости (</a:t>
            </a:r>
            <a:r>
              <a:rPr lang="en-US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). * - в обеих выборках распределение анализируемых переменных по критерию Колмогорова-Смирнова соответствует нормальному виду (</a:t>
            </a:r>
            <a:r>
              <a:rPr lang="ru-RU" alt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Assimp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Sig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.&gt; 0,05)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849282" y="361722"/>
            <a:ext cx="2691696" cy="514350"/>
          </a:xfrm>
        </p:spPr>
        <p:txBody>
          <a:bodyPr/>
          <a:lstStyle/>
          <a:p>
            <a:r>
              <a:rPr lang="ru-RU" altLang="ru-RU" dirty="0"/>
              <a:t>РЕЗУЛЬТАТЫ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64219"/>
              </p:ext>
            </p:extLst>
          </p:nvPr>
        </p:nvGraphicFramePr>
        <p:xfrm>
          <a:off x="948268" y="1604724"/>
          <a:ext cx="9934220" cy="4601302"/>
        </p:xfrm>
        <a:graphic>
          <a:graphicData uri="http://schemas.openxmlformats.org/drawingml/2006/table">
            <a:tbl>
              <a:tblPr/>
              <a:tblGrid>
                <a:gridCol w="2134919">
                  <a:extLst>
                    <a:ext uri="{9D8B030D-6E8A-4147-A177-3AD203B41FA5}">
                      <a16:colId xmlns:a16="http://schemas.microsoft.com/office/drawing/2014/main" val="2829676447"/>
                    </a:ext>
                  </a:extLst>
                </a:gridCol>
                <a:gridCol w="2178024">
                  <a:extLst>
                    <a:ext uri="{9D8B030D-6E8A-4147-A177-3AD203B41FA5}">
                      <a16:colId xmlns:a16="http://schemas.microsoft.com/office/drawing/2014/main" val="2539842810"/>
                    </a:ext>
                  </a:extLst>
                </a:gridCol>
                <a:gridCol w="1650632">
                  <a:extLst>
                    <a:ext uri="{9D8B030D-6E8A-4147-A177-3AD203B41FA5}">
                      <a16:colId xmlns:a16="http://schemas.microsoft.com/office/drawing/2014/main" val="4165118135"/>
                    </a:ext>
                  </a:extLst>
                </a:gridCol>
                <a:gridCol w="1985323">
                  <a:extLst>
                    <a:ext uri="{9D8B030D-6E8A-4147-A177-3AD203B41FA5}">
                      <a16:colId xmlns:a16="http://schemas.microsoft.com/office/drawing/2014/main" val="1241185879"/>
                    </a:ext>
                  </a:extLst>
                </a:gridCol>
                <a:gridCol w="1985322">
                  <a:extLst>
                    <a:ext uri="{9D8B030D-6E8A-4147-A177-3AD203B41FA5}">
                      <a16:colId xmlns:a16="http://schemas.microsoft.com/office/drawing/2014/main" val="3466095246"/>
                    </a:ext>
                  </a:extLst>
                </a:gridCol>
              </a:tblGrid>
              <a:tr h="335310">
                <a:tc rowSpan="2"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МУЗЫКАН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 (N =117)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084725"/>
                  </a:ext>
                </a:extLst>
              </a:tr>
              <a:tr h="352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</a:t>
                      </a:r>
                    </a:p>
                  </a:txBody>
                  <a:tcPr marL="68576" marR="68576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РАВЕН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АМТХАУЭР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05820"/>
                  </a:ext>
                </a:extLst>
              </a:tr>
              <a:tr h="609654"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5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0,258 (0,005)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A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0,499 (0,000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A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0,059 (0,519)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765839"/>
                  </a:ext>
                </a:extLst>
              </a:tr>
              <a:tr h="528685"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0,719 (0,000)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5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0,257 (0,005)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A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0,081 (0,386)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73080"/>
                  </a:ext>
                </a:extLst>
              </a:tr>
              <a:tr h="549324"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РАВЕН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0,590 (0,000)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0,623 (0,000)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5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0,283 (0,002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53893"/>
                  </a:ext>
                </a:extLst>
              </a:tr>
              <a:tr h="485818"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АМТХАУЭР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0,380 (0,000)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0,382 (0,000)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0,672 (0,000)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648372"/>
                  </a:ext>
                </a:extLst>
              </a:tr>
              <a:tr h="365793">
                <a:tc rowSpan="2"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ЕГЭ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РАВЕН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АМТХАУЭР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397985"/>
                  </a:ext>
                </a:extLst>
              </a:tr>
              <a:tr h="335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lnSpc>
                          <a:spcPct val="15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lnSpc>
                          <a:spcPct val="15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НЕМУЗЫКАНТЫ (</a:t>
                      </a: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= 1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87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252356"/>
                  </a:ext>
                </a:extLst>
              </a:tr>
            </a:tbl>
          </a:graphicData>
        </a:graphic>
      </p:graphicFrame>
      <p:sp>
        <p:nvSpPr>
          <p:cNvPr id="25654" name="Прямоугольник 4"/>
          <p:cNvSpPr>
            <a:spLocks noChangeArrowheads="1"/>
          </p:cNvSpPr>
          <p:nvPr/>
        </p:nvSpPr>
        <p:spPr bwMode="auto">
          <a:xfrm>
            <a:off x="1038578" y="995845"/>
            <a:ext cx="10013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Корреляционная матрица для четырех переменных в выборках музыкантов и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немузыкантов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55" name="Прямоугольник 5"/>
          <p:cNvSpPr>
            <a:spLocks noChangeArrowheads="1"/>
          </p:cNvSpPr>
          <p:nvPr/>
        </p:nvSpPr>
        <p:spPr bwMode="auto">
          <a:xfrm>
            <a:off x="9636477" y="741326"/>
            <a:ext cx="115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56" name="Прямоугольник 6"/>
          <p:cNvSpPr>
            <a:spLocks noChangeArrowheads="1"/>
          </p:cNvSpPr>
          <p:nvPr/>
        </p:nvSpPr>
        <p:spPr bwMode="auto">
          <a:xfrm>
            <a:off x="389466" y="6206026"/>
            <a:ext cx="113114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Примечания.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верхнем треугольнике корреляционной матрицы представлены значения корреляций в выборке музыкантов,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нижнем треугольнике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корреляции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выборке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Жирным шрифтом выделены значимые корреляции. В скобках указаны уровни значимости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788253" y="490538"/>
            <a:ext cx="2615494" cy="514350"/>
          </a:xfrm>
        </p:spPr>
        <p:txBody>
          <a:bodyPr/>
          <a:lstStyle/>
          <a:p>
            <a:r>
              <a:rPr lang="ru-RU" altLang="ru-RU" dirty="0"/>
              <a:t>РЕЗУЛЬТАТЫ</a:t>
            </a:r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389063"/>
            <a:ext cx="5891212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192088" y="1304925"/>
            <a:ext cx="572293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algn="just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Подтвердилась основная гипотеза исследования. Корреляции нулевого порядка между переменными МАРК и ЕГЭ положительны и значимы в обеих выборках, однако их сравнение показывает, что в группе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коэффициент корреляции выше, чем в группе музыкантов, и это различие достоверно  (t = - 4,0602;	p = 0,000). </a:t>
            </a:r>
          </a:p>
          <a:p>
            <a:pPr marL="0" indent="0"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школьной успеваемости в прогноз успеваемости в вузе в выборке музыкантов существенно меньше, чем в выборке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(рис.1). Доля дисперсии зависимой МАРК, объясняемая независимой переменной ЕГЭ в группах музыкантов 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немузыкантов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составила соответственно, 6,6% (R2 = 0, 066;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=8,190;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=0,005) и 51,7% (R2 = 0, 517;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=107,146;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=0,000).  </a:t>
            </a: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6223000" y="5946775"/>
            <a:ext cx="609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 1</a:t>
            </a: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.   Диаграмма рассеяния корреляционных отношений между переменными МАРК и ЕГЭ в группах музыкантов и немузыкантов </a:t>
            </a:r>
            <a:endParaRPr lang="ru-RU" altLang="ru-RU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498779"/>
      </a:accent1>
      <a:accent2>
        <a:srgbClr val="91D1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</TotalTime>
  <Words>1803</Words>
  <Application>Microsoft Office PowerPoint</Application>
  <PresentationFormat>Widescreen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verdana</vt:lpstr>
      <vt:lpstr>verdana</vt:lpstr>
      <vt:lpstr>Wingdings</vt:lpstr>
      <vt:lpstr>Arial</vt:lpstr>
      <vt:lpstr>Times New Roman</vt:lpstr>
      <vt:lpstr>Calibri</vt:lpstr>
      <vt:lpstr>Тема Office</vt:lpstr>
      <vt:lpstr>ЕГЭ предсказывает успешность обучения в вузе.  Но почему прогноз ухудшается в выборке музыкантов? </vt:lpstr>
      <vt:lpstr>Предпосылки исследования </vt:lpstr>
      <vt:lpstr>Предпосылки исследования </vt:lpstr>
      <vt:lpstr>Построение исследования</vt:lpstr>
      <vt:lpstr>Построение исследования</vt:lpstr>
      <vt:lpstr>Построение исследования</vt:lpstr>
      <vt:lpstr>РЕЗУЛЬТАТЫ</vt:lpstr>
      <vt:lpstr>РЕЗУЛЬТАТЫ</vt:lpstr>
      <vt:lpstr>РЕЗУЛЬТАТЫ</vt:lpstr>
      <vt:lpstr>РЕЗУЛЬТАТЫ</vt:lpstr>
      <vt:lpstr>РЕЗУЛЬТАТЫ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Sonya</cp:lastModifiedBy>
  <cp:revision>120</cp:revision>
  <dcterms:created xsi:type="dcterms:W3CDTF">2021-02-03T09:12:52Z</dcterms:created>
  <dcterms:modified xsi:type="dcterms:W3CDTF">2022-03-01T19:56:03Z</dcterms:modified>
</cp:coreProperties>
</file>