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9" r:id="rId2"/>
    <p:sldId id="270" r:id="rId3"/>
    <p:sldId id="288" r:id="rId4"/>
    <p:sldId id="272" r:id="rId5"/>
    <p:sldId id="273" r:id="rId6"/>
    <p:sldId id="274" r:id="rId7"/>
    <p:sldId id="289" r:id="rId8"/>
    <p:sldId id="290" r:id="rId9"/>
    <p:sldId id="291" r:id="rId10"/>
    <p:sldId id="258" r:id="rId11"/>
    <p:sldId id="278" r:id="rId12"/>
    <p:sldId id="277" r:id="rId13"/>
    <p:sldId id="292" r:id="rId14"/>
    <p:sldId id="293" r:id="rId15"/>
    <p:sldId id="279" r:id="rId16"/>
    <p:sldId id="284" r:id="rId17"/>
  </p:sldIdLst>
  <p:sldSz cx="12192000" cy="6858000"/>
  <p:notesSz cx="6858000" cy="9144000"/>
  <p:embeddedFontLst>
    <p:embeddedFont>
      <p:font typeface="verdana" pitchFamily="34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98779"/>
    <a:srgbClr val="4A8779"/>
    <a:srgbClr val="D8EE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99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9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E4961-09BC-4E9B-B96B-99230F4AE4D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E83D7-E686-4A03-9D4F-9B347E57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презентации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3" y="479425"/>
            <a:ext cx="40227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03" y="3429000"/>
            <a:ext cx="526415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403" y="4992688"/>
            <a:ext cx="5264150" cy="124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7591788" y="4822631"/>
            <a:ext cx="1695904" cy="464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91" y="314792"/>
            <a:ext cx="6691108" cy="6079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57012"/>
            <a:ext cx="3932237" cy="10003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63" y="993338"/>
            <a:ext cx="3932237" cy="1069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563" y="2424869"/>
            <a:ext cx="3932237" cy="3436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itchFamily="34" charset="0"/>
                <a:cs typeface="verdana" pitchFamily="34" charset="0"/>
              </a:rPr>
              <a:t>Группы концепций психологического анализа деятельности</a:t>
            </a:r>
          </a:p>
        </p:txBody>
      </p:sp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Текст для набора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Бихевиоризм, согласно традиционным представлениям, вызывает депрессивный интеллект. </a:t>
            </a:r>
            <a:r>
              <a:rPr lang="ru-RU" altLang="ru-RU" sz="1600" dirty="0" err="1"/>
              <a:t>Эриксоновский</a:t>
            </a:r>
            <a:r>
              <a:rPr lang="ru-RU" altLang="ru-RU" sz="1600" dirty="0"/>
              <a:t> гипноз вызывает гендер. Самонаблюдение осознаёт архетип. Индивидуальность, как принято считать, наблюдаема.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Бессознательное постоянно. Стимул, конечно, неустойчив. </a:t>
            </a:r>
            <a:r>
              <a:rPr lang="ru-RU" altLang="ru-RU" sz="1600" dirty="0" err="1"/>
              <a:t>Компульсивность</a:t>
            </a:r>
            <a:r>
              <a:rPr lang="ru-RU" altLang="ru-RU" sz="1600" dirty="0"/>
              <a:t> недоступно понимает </a:t>
            </a:r>
            <a:r>
              <a:rPr lang="ru-RU" altLang="ru-RU" sz="1600" dirty="0" err="1"/>
              <a:t>филосовский</a:t>
            </a:r>
            <a:r>
              <a:rPr lang="ru-RU" altLang="ru-RU" sz="1600" dirty="0"/>
              <a:t> стресс, как и предсказывают практические аспекты использования принципов </a:t>
            </a:r>
            <a:r>
              <a:rPr lang="ru-RU" altLang="ru-RU" sz="1600" dirty="0" err="1"/>
              <a:t>гештальпсихологии</a:t>
            </a:r>
            <a:r>
              <a:rPr lang="ru-RU" altLang="ru-RU" sz="1600" dirty="0"/>
              <a:t> в области восприятия, обучения, развития психики, социальных взаимоотношений. </a:t>
            </a:r>
          </a:p>
        </p:txBody>
      </p:sp>
      <p:pic>
        <p:nvPicPr>
          <p:cNvPr id="4" name="Рисунок 1"/>
          <p:cNvPicPr>
            <a:picLocks noChangeAspect="1" noChangeArrowheads="1"/>
          </p:cNvPicPr>
          <p:nvPr userDrawn="1"/>
        </p:nvPicPr>
        <p:blipFill>
          <a:blip r:embed="rId3" cstate="print"/>
          <a:srcRect l="8659"/>
          <a:stretch>
            <a:fillRect/>
          </a:stretch>
        </p:blipFill>
        <p:spPr bwMode="auto">
          <a:xfrm>
            <a:off x="4703763" y="1401763"/>
            <a:ext cx="7488237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itchFamily="34" charset="0"/>
                <a:cs typeface="verdana" pitchFamily="34" charset="0"/>
              </a:rPr>
              <a:t>Список актуальных вопросов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731838" y="1220788"/>
            <a:ext cx="1100455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itchFamily="34" charset="0"/>
                <a:cs typeface="verdana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/>
        </p:nvGraphicFramePr>
        <p:xfrm>
          <a:off x="423863" y="1517650"/>
          <a:ext cx="11269662" cy="5051425"/>
        </p:xfrm>
        <a:graphic>
          <a:graphicData uri="http://schemas.openxmlformats.org/presentationml/2006/ole">
            <p:oleObj spid="_x0000_s27650" name="Chart" r:id="rId4" imgW="11278577" imgH="5054022" progId="Excel.Sheet.8">
              <p:embed/>
            </p:oleObj>
          </a:graphicData>
        </a:graphic>
      </p:graphicFrame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10"/>
          <p:cNvGraphicFramePr>
            <a:graphicFrameLocks noGrp="1"/>
          </p:cNvGraphicFramePr>
          <p:nvPr userDrawn="1"/>
        </p:nvGraphicFramePr>
        <p:xfrm>
          <a:off x="620712" y="1223705"/>
          <a:ext cx="10885488" cy="33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48"/>
                <a:gridCol w="1814248"/>
                <a:gridCol w="1814248"/>
                <a:gridCol w="1814248"/>
                <a:gridCol w="1814248"/>
                <a:gridCol w="1814248"/>
              </a:tblGrid>
              <a:tr h="531448">
                <a:tc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1" y="308936"/>
            <a:ext cx="5761860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itchFamily="34" charset="0"/>
                <a:cs typeface="verdana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6"/>
          <p:cNvGraphicFramePr>
            <a:graphicFrameLocks/>
          </p:cNvGraphicFramePr>
          <p:nvPr/>
        </p:nvGraphicFramePr>
        <p:xfrm>
          <a:off x="1981200" y="1047750"/>
          <a:ext cx="8229600" cy="5519738"/>
        </p:xfrm>
        <a:graphic>
          <a:graphicData uri="http://schemas.openxmlformats.org/presentationml/2006/ole">
            <p:oleObj spid="_x0000_s28674" name="Chart" r:id="rId3" imgW="8230313" imgH="5529551" progId="Excel.Sheet.8">
              <p:embed/>
            </p:oleObj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680" y="791947"/>
            <a:ext cx="3769453" cy="726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4654550" y="309563"/>
            <a:ext cx="67167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49877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itchFamily="34" charset="0"/>
        </a:defRPr>
      </a:lvl9pPr>
    </p:titleStyle>
    <p:bodyStyle>
      <a:lvl1pPr marL="228600" indent="-228600" algn="l" rtl="0" fontAlgn="base">
        <a:lnSpc>
          <a:spcPct val="15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16267" y="2884159"/>
            <a:ext cx="6341734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dirty="0" smtClean="0"/>
              <a:t>Психологические корреляты </a:t>
            </a:r>
            <a:r>
              <a:rPr lang="ru-RU" dirty="0" err="1" smtClean="0"/>
              <a:t>кинопредпочтений</a:t>
            </a:r>
            <a:r>
              <a:rPr lang="ru-RU" dirty="0" smtClean="0"/>
              <a:t> в ситуации пандемии КОВИД-19</a:t>
            </a:r>
            <a:endParaRPr lang="ru-RU" altLang="ru-RU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5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797" y="5608637"/>
            <a:ext cx="6075362" cy="1249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altLang="ru-RU" b="1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Т.А. </a:t>
            </a:r>
            <a:r>
              <a:rPr lang="ru-RU" altLang="ru-RU" b="1" dirty="0" err="1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Кубрак</a:t>
            </a:r>
            <a:endParaRPr lang="ru-RU" altLang="ru-RU" b="1" dirty="0" smtClean="0">
              <a:solidFill>
                <a:srgbClr val="404040"/>
              </a:solidFill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200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кандидат психологических наук </a:t>
            </a:r>
          </a:p>
          <a:p>
            <a:pPr>
              <a:lnSpc>
                <a:spcPct val="110000"/>
              </a:lnSpc>
            </a:pPr>
            <a:r>
              <a:rPr lang="ru-RU" altLang="ru-RU" sz="1200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ru-RU" altLang="ru-RU" sz="1200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</a:br>
            <a:endParaRPr lang="ru-RU" altLang="ru-RU" sz="1200" dirty="0" smtClean="0">
              <a:solidFill>
                <a:srgbClr val="40404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0"/>
          </p:nvPr>
        </p:nvSpPr>
        <p:spPr>
          <a:xfrm>
            <a:off x="7389760" y="4769466"/>
            <a:ext cx="4008333" cy="174829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«Актуальные вопросы психологической </a:t>
            </a:r>
            <a:r>
              <a:rPr lang="ru-RU" sz="1600" dirty="0" smtClean="0"/>
              <a:t>науки»</a:t>
            </a:r>
            <a:endParaRPr lang="ru-RU" sz="1600" dirty="0" smtClean="0"/>
          </a:p>
          <a:p>
            <a:pPr algn="ctr"/>
            <a:r>
              <a:rPr lang="ru-RU" sz="1600" dirty="0" smtClean="0"/>
              <a:t>Институт психологии РАН</a:t>
            </a:r>
          </a:p>
          <a:p>
            <a:pPr algn="ctr"/>
            <a:r>
              <a:rPr lang="ru-RU" dirty="0" smtClean="0"/>
              <a:t>28-31 </a:t>
            </a:r>
            <a:r>
              <a:rPr lang="ru-RU" dirty="0" smtClean="0"/>
              <a:t>марта 2022 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10"/>
          <p:cNvGraphicFramePr>
            <a:graphicFrameLocks noGrp="1"/>
          </p:cNvGraphicFramePr>
          <p:nvPr/>
        </p:nvGraphicFramePr>
        <p:xfrm>
          <a:off x="78824" y="208100"/>
          <a:ext cx="7945821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381"/>
                <a:gridCol w="1024759"/>
                <a:gridCol w="993228"/>
                <a:gridCol w="1040524"/>
                <a:gridCol w="1024758"/>
                <a:gridCol w="1040525"/>
                <a:gridCol w="1166646"/>
              </a:tblGrid>
              <a:tr h="229422">
                <a:tc>
                  <a:txBody>
                    <a:bodyPr/>
                    <a:lstStyle/>
                    <a:p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Жанры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Фактор 1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Фактор</a:t>
                      </a:r>
                      <a:r>
                        <a:rPr lang="ru-RU" sz="12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2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Фактор 3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Фактор</a:t>
                      </a:r>
                      <a:r>
                        <a:rPr lang="ru-RU" sz="12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4</a:t>
                      </a:r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Фактор 5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Фактор 6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Авторское кино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-,121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,758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,156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Анимация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,626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,403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Анимэ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670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Биография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,7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Боевик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719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Вестерн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726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Военный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635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Документальный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621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Драма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-,1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Исторический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745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Классика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мирового кино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586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Комедия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693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Криминал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521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532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-,1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Мелодрама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782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Мистика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684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Немое кино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692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Психологическая драма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,3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Романтическая комедия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838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Триллер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783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Фильм-катастрофа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599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-,1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Фильм ужасов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675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,2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Фантастика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706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Фэнтези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763</a:t>
                      </a:r>
                      <a:r>
                        <a:rPr lang="ru-RU" sz="110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i="1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103476" y="341094"/>
            <a:ext cx="3831022" cy="1377347"/>
          </a:xfrm>
        </p:spPr>
        <p:txBody>
          <a:bodyPr/>
          <a:lstStyle/>
          <a:p>
            <a:r>
              <a:rPr lang="ru-RU" dirty="0" smtClean="0"/>
              <a:t>Факторная структура жанровых </a:t>
            </a:r>
            <a:r>
              <a:rPr lang="ru-RU" dirty="0" err="1" smtClean="0"/>
              <a:t>кинопредпочтений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796440" y="120374"/>
            <a:ext cx="6716713" cy="514350"/>
          </a:xfrm>
        </p:spPr>
        <p:txBody>
          <a:bodyPr/>
          <a:lstStyle/>
          <a:p>
            <a:r>
              <a:rPr lang="ru-RU" dirty="0" smtClean="0"/>
              <a:t>Факторная структура жанровых </a:t>
            </a:r>
            <a:r>
              <a:rPr lang="ru-RU" dirty="0" err="1" smtClean="0"/>
              <a:t>кинопредпочтений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481341" y="335558"/>
            <a:ext cx="11453155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200000"/>
              </a:lnSpc>
            </a:pPr>
            <a:r>
              <a:rPr lang="ru-RU" sz="2400" dirty="0" smtClean="0"/>
              <a:t>	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«Эмоциональная напряженность» (триллер, мистика, фильм ужасов, фильм-катастрофа, криминал) - повышенная напряженность и эмоциональность, атмосфера тревожной неопределенности и напряженного ожидания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«Сила» (боевик, вестерн, криминал, военный) - сила, активность, жесткость, «мужское» кино, острота и динамичность сюжета, «героизм» действующих лиц, фильмы-действия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«Легкость» (романтическая комедия, мелодрама, комедия) - развлекательный характер, несложный сюжет, позитивная эмоциональная окраска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«</a:t>
            </a:r>
            <a:r>
              <a:rPr lang="ru-RU" sz="1400" dirty="0" err="1" smtClean="0"/>
              <a:t>Фантазийность</a:t>
            </a:r>
            <a:r>
              <a:rPr lang="ru-RU" sz="1400" dirty="0" smtClean="0"/>
              <a:t>» (</a:t>
            </a:r>
            <a:r>
              <a:rPr lang="ru-RU" sz="1400" dirty="0" err="1" smtClean="0"/>
              <a:t>фэнтези</a:t>
            </a:r>
            <a:r>
              <a:rPr lang="ru-RU" sz="1400" dirty="0" smtClean="0"/>
              <a:t>, фантастика, </a:t>
            </a:r>
            <a:r>
              <a:rPr lang="ru-RU" sz="1400" dirty="0" err="1" smtClean="0"/>
              <a:t>аниме</a:t>
            </a:r>
            <a:r>
              <a:rPr lang="ru-RU" sz="1400" dirty="0" smtClean="0"/>
              <a:t>, анимация) - определенная вымышленность, даже сказочность сюжета, условность формы представления 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«</a:t>
            </a:r>
            <a:r>
              <a:rPr lang="ru-RU" sz="1400" dirty="0" err="1" smtClean="0"/>
              <a:t>Арт</a:t>
            </a:r>
            <a:r>
              <a:rPr lang="ru-RU" sz="1400" dirty="0" smtClean="0"/>
              <a:t>» (авторское кино, немое, классика мирового кино, психологическая драма) - художественный уровень, оригинальность, сложность и драматичность повествования, </a:t>
            </a:r>
            <a:r>
              <a:rPr lang="ru-RU" sz="1400" dirty="0" err="1" smtClean="0"/>
              <a:t>проблемность</a:t>
            </a:r>
            <a:r>
              <a:rPr lang="ru-RU" sz="1400" dirty="0" smtClean="0"/>
              <a:t> и смысловая нагрузка сюжета, зачастую образцы киноискусства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«Реализм» (исторические, документальные, биографические фильмы) - повествование о  конкретных событиях и людях, реальные факты</a:t>
            </a:r>
          </a:p>
          <a:p>
            <a:pPr marL="285750" indent="-285750" eaLnBrk="1" hangingPunct="1">
              <a:lnSpc>
                <a:spcPct val="200000"/>
              </a:lnSpc>
            </a:pP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dirty="0" smtClean="0"/>
              <a:t>Результаты регрессионного анализа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3243" y="6539355"/>
            <a:ext cx="102265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atin typeface="Calibri" pitchFamily="34" charset="0"/>
                <a:cs typeface="Calibri" pitchFamily="34" charset="0"/>
              </a:rPr>
              <a:t>Примечание:</a:t>
            </a:r>
            <a:r>
              <a:rPr lang="ru-RU" sz="1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i="1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*** </a:t>
            </a:r>
            <a:r>
              <a:rPr lang="ru-RU" sz="1000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 &lt; 0,001, ** </a:t>
            </a:r>
            <a:r>
              <a:rPr lang="ru-RU" sz="1000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 &lt; 0,01, * </a:t>
            </a:r>
            <a:r>
              <a:rPr lang="ru-RU" sz="1000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 &lt; 0,05</a:t>
            </a:r>
            <a:endParaRPr lang="ru-RU" sz="1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14400" y="865354"/>
          <a:ext cx="10357946" cy="5585070"/>
        </p:xfrm>
        <a:graphic>
          <a:graphicData uri="http://schemas.openxmlformats.org/drawingml/2006/table">
            <a:tbl>
              <a:tblPr/>
              <a:tblGrid>
                <a:gridCol w="2504468"/>
                <a:gridCol w="845454"/>
                <a:gridCol w="845454"/>
                <a:gridCol w="845454"/>
                <a:gridCol w="845454"/>
                <a:gridCol w="949768"/>
                <a:gridCol w="949768"/>
                <a:gridCol w="845454"/>
                <a:gridCol w="863336"/>
                <a:gridCol w="863336"/>
              </a:tblGrid>
              <a:tr h="37085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Переменные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Эмоциональная напряженность</a:t>
                      </a: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Сила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Легкость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SE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B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SE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B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 err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SE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B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-,198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,081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-,095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-1,001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,071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-,478</a:t>
                      </a:r>
                      <a:r>
                        <a:rPr lang="ru-RU" sz="1200" i="1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,343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,076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,164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Черты личности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Экстравертность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,049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,140</a:t>
                      </a:r>
                      <a:r>
                        <a:rPr lang="ru-RU" sz="1200" i="1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,035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,100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Дружелюбие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-,051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,077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,164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i="0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обросовестность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-,017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,078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Эмоциональная стабильность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-,044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Открытость новому опыту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-,007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-,033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-,087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-,035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Стратегии </a:t>
                      </a:r>
                      <a:r>
                        <a:rPr lang="ru-RU" sz="1200" i="0" dirty="0" err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совладания</a:t>
                      </a: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 со стрессом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Разрешение проблем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,055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-,045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-,005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Поиск социальной поддержки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-,045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,030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,167</a:t>
                      </a:r>
                      <a:r>
                        <a:rPr lang="ru-RU" sz="1200" i="1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Избегание проблем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,088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,043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Тревожность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-,001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-,007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-,079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-,122</a:t>
                      </a:r>
                      <a:r>
                        <a:rPr lang="ru-RU" sz="1200" i="1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Отношение к пандемии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Тревога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,035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,037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,035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,032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-,071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,034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-,071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1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u-RU" sz="1200" baseline="300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,032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268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158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2,415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616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596</a:t>
                      </a:r>
                      <a:r>
                        <a:rPr lang="ru-RU" sz="1200" i="1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dirty="0" smtClean="0"/>
              <a:t>Результаты регрессионного анализа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3275" y="6469917"/>
            <a:ext cx="102265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latin typeface="Calibri" pitchFamily="34" charset="0"/>
                <a:cs typeface="Calibri" pitchFamily="34" charset="0"/>
              </a:rPr>
              <a:t>Примечание: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i="1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*** </a:t>
            </a:r>
            <a:r>
              <a:rPr lang="ru-RU" sz="1000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 &lt; 0,001, ** </a:t>
            </a:r>
            <a:r>
              <a:rPr lang="ru-RU" sz="1000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 &lt; 0,01, * </a:t>
            </a:r>
            <a:r>
              <a:rPr lang="ru-RU" sz="1000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 &lt; 0,05</a:t>
            </a:r>
            <a:endParaRPr lang="ru-RU" sz="1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7239" y="869132"/>
          <a:ext cx="10385106" cy="5544082"/>
        </p:xfrm>
        <a:graphic>
          <a:graphicData uri="http://schemas.openxmlformats.org/drawingml/2006/table">
            <a:tbl>
              <a:tblPr/>
              <a:tblGrid>
                <a:gridCol w="2353902"/>
                <a:gridCol w="672462"/>
                <a:gridCol w="887765"/>
                <a:gridCol w="887765"/>
                <a:gridCol w="887765"/>
                <a:gridCol w="997299"/>
                <a:gridCol w="997299"/>
                <a:gridCol w="887765"/>
                <a:gridCol w="906542"/>
                <a:gridCol w="906542"/>
              </a:tblGrid>
              <a:tr h="36558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i="0" dirty="0" smtClean="0">
                        <a:solidFill>
                          <a:srgbClr val="333333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Переменные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 err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Фантазийность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 err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Арт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Реализм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 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 err="1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β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 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 err="1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β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 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β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Пол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-,231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,080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-,110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**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,031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,080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,015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,215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,080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,103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**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Черты личности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Экстравертность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-,026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-,074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-,047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-,133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***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,039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,014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,111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**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Дружелюбие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,045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,017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,097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**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,021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,017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,045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,008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,017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,018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Д</a:t>
                      </a:r>
                      <a:r>
                        <a:rPr lang="ru-RU" sz="1200" i="0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обросовестность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-,035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-,096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-,028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-,079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,010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,028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Эмоциональная стабильность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,018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,014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,056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-,009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-,028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-,004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-,011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Открытость новому опыту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,034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,090</a:t>
                      </a:r>
                      <a:r>
                        <a:rPr lang="ru-RU" sz="1200" i="1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,086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,226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***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,032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,085</a:t>
                      </a:r>
                      <a:r>
                        <a:rPr lang="ru-RU" sz="1200" i="1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Стратегии </a:t>
                      </a:r>
                      <a:r>
                        <a:rPr lang="ru-RU" sz="1200" i="0" dirty="0" err="1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совладания</a:t>
                      </a: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со стрессом 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Разрешение проблем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-,004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,009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-,017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,000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,009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,000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,009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96005" algn="l"/>
                        </a:tabLst>
                        <a:defRPr/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</a:t>
                      </a:r>
                      <a:r>
                        <a:rPr lang="en-US" sz="1200" i="0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063</a:t>
                      </a:r>
                      <a:r>
                        <a:rPr lang="ru-RU" sz="1200" i="1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</a:t>
                      </a:r>
                      <a:endParaRPr lang="ru-RU" sz="1200" dirty="0" smtClean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Поиск социальной поддержки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,009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,007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,048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-,004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,007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-,020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-,017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,007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-,093</a:t>
                      </a:r>
                      <a:r>
                        <a:rPr lang="ru-RU" sz="1200" i="1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Избегание проблем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,008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,009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,034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,009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,009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,037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,010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,009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,040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Тревожность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-,004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-,046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-,002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,004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-,025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-,004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,004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-,049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Отношение к пандемии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 smtClean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Тревога (обратная шкала)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-,071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,037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-,071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-,002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,036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-,002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-,099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,037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-,099</a:t>
                      </a:r>
                      <a:r>
                        <a:rPr lang="ru-RU" sz="1200" i="1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**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1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u-RU" sz="1200" baseline="300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,048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</a:t>
                      </a: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061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</a:t>
                      </a: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052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0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3,367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***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r>
                        <a:rPr lang="ru-RU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</a:t>
                      </a:r>
                      <a:r>
                        <a:rPr lang="en-US" sz="1200" i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726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***</a:t>
                      </a:r>
                      <a:endParaRPr lang="ru-RU" sz="12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tabLst>
                          <a:tab pos="3596005" algn="l"/>
                        </a:tabLst>
                      </a:pP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r>
                        <a:rPr lang="ru-RU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</a:t>
                      </a:r>
                      <a:r>
                        <a:rPr lang="en-US" sz="1200" i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023</a:t>
                      </a:r>
                      <a:r>
                        <a:rPr lang="ru-RU" sz="1200" i="1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***</a:t>
                      </a:r>
                      <a:endParaRPr lang="ru-RU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7553" marR="27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481341" y="524021"/>
            <a:ext cx="1145315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200000"/>
              </a:lnSpc>
            </a:pPr>
            <a:r>
              <a:rPr lang="ru-RU" sz="2400" dirty="0" smtClean="0"/>
              <a:t>	</a:t>
            </a: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Пол. Мужской пол является предиктором выбора фильмов, относящихся к факторам жанровых предпочтений «Эмоциональная напряженность», «Сила» и «</a:t>
            </a:r>
            <a:r>
              <a:rPr lang="ru-RU" sz="1400" dirty="0" err="1" smtClean="0"/>
              <a:t>Фантазийность</a:t>
            </a:r>
            <a:r>
              <a:rPr lang="ru-RU" sz="1400" dirty="0" smtClean="0"/>
              <a:t>», а женский – «Легкость» и «Реализм». </a:t>
            </a: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Черты личности. </a:t>
            </a:r>
            <a:r>
              <a:rPr lang="ru-RU" sz="1400" dirty="0" err="1" smtClean="0"/>
              <a:t>Экстравертность</a:t>
            </a:r>
            <a:r>
              <a:rPr lang="ru-RU" sz="1400" dirty="0" smtClean="0"/>
              <a:t> - положительный предиктор выбора фильмов, относящихся к жанрам «Сила», «Легкость», «Реализм», и отрицательный - «</a:t>
            </a:r>
            <a:r>
              <a:rPr lang="ru-RU" sz="1400" dirty="0" err="1" smtClean="0"/>
              <a:t>Арт</a:t>
            </a:r>
            <a:r>
              <a:rPr lang="ru-RU" sz="1400" dirty="0" smtClean="0"/>
              <a:t>». Дружелюбие положительно связано с «Легкостью» и «</a:t>
            </a:r>
            <a:r>
              <a:rPr lang="ru-RU" sz="1400" dirty="0" err="1" smtClean="0"/>
              <a:t>Фантазийностью</a:t>
            </a:r>
            <a:r>
              <a:rPr lang="ru-RU" sz="1400" dirty="0" smtClean="0"/>
              <a:t>», а Добросовестность положительно – с «Легкостью», но отрицательно – с «</a:t>
            </a:r>
            <a:r>
              <a:rPr lang="ru-RU" sz="1400" dirty="0" err="1" smtClean="0"/>
              <a:t>Фантазийностью</a:t>
            </a:r>
            <a:r>
              <a:rPr lang="ru-RU" sz="1400" dirty="0" smtClean="0"/>
              <a:t>». Открытость новому опыту - отрицательный предиктор предпочтений жанров «Сила» и позитивный – «</a:t>
            </a:r>
            <a:r>
              <a:rPr lang="ru-RU" sz="1400" dirty="0" err="1" smtClean="0"/>
              <a:t>Фантазийность</a:t>
            </a:r>
            <a:r>
              <a:rPr lang="ru-RU" sz="1400" dirty="0" smtClean="0"/>
              <a:t>», «</a:t>
            </a:r>
            <a:r>
              <a:rPr lang="ru-RU" sz="1400" dirty="0" err="1" smtClean="0"/>
              <a:t>Арт</a:t>
            </a:r>
            <a:r>
              <a:rPr lang="ru-RU" sz="1400" dirty="0" smtClean="0"/>
              <a:t>» и «Реализм». </a:t>
            </a: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Стратегии </a:t>
            </a:r>
            <a:r>
              <a:rPr lang="ru-RU" sz="1400" dirty="0" err="1" smtClean="0"/>
              <a:t>совладания</a:t>
            </a:r>
            <a:r>
              <a:rPr lang="ru-RU" sz="1400" dirty="0" smtClean="0"/>
              <a:t> со стрессом. Разрешение проблем положительно связано с «Реализмом», а Избегание проблем – с «Силой». Поиск социальной поддержки - положительный предиктор фактора «Легкость» и отрицательный – «Реализм».</a:t>
            </a: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Тревожность. Высокий уровень тревожности отрицательно связан с выбором фильмов жанров «Сила» и «Легкость». Тревога, отражающая выраженность опасений в отношении пандемии, связана с фактором «Реализм».   </a:t>
            </a: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ru-RU" sz="14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algn="ctr"/>
            <a:r>
              <a:rPr lang="ru-RU" dirty="0" smtClean="0"/>
              <a:t>          Обсуждение результатов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241300" y="583715"/>
            <a:ext cx="11677431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200" dirty="0" smtClean="0"/>
              <a:t>В период введения первых карантинных ограничений люди в целом чаще стали смотреть фильмы и сериалы. Более частый просмотр отмечали те, кто высказывал большие опасения в отношении пандемии и обнаруживал выраженность такой стратегии </a:t>
            </a:r>
            <a:r>
              <a:rPr lang="ru-RU" sz="1200" dirty="0" err="1" smtClean="0"/>
              <a:t>совладания</a:t>
            </a:r>
            <a:r>
              <a:rPr lang="ru-RU" sz="1200" dirty="0" smtClean="0"/>
              <a:t> со стрессом, как избегание проблем. Вероятно, фильмы помогали справляться с негативным опытом, позволяя уходить от пугающей реальности. Более частый совместный просмотр не обнаружил связи с эмоциональным состоянием и скорее объясняется изменениями привычной жизнедеятельности.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200" dirty="0" smtClean="0"/>
              <a:t>Стабильные психологические характеристики (черты личности), относительно стабильные (стратегии </a:t>
            </a:r>
            <a:r>
              <a:rPr lang="ru-RU" sz="1200" dirty="0" err="1" smtClean="0"/>
              <a:t>совладания</a:t>
            </a:r>
            <a:r>
              <a:rPr lang="ru-RU" sz="1200" dirty="0" smtClean="0"/>
              <a:t> со стрессом), динамические (эмоциональное состояние, установки в отношении пандемии) явились значимыми предикторами </a:t>
            </a:r>
            <a:r>
              <a:rPr lang="ru-RU" sz="1200" dirty="0" err="1" smtClean="0"/>
              <a:t>кинопредпочтений</a:t>
            </a:r>
            <a:r>
              <a:rPr lang="ru-RU" sz="1200" dirty="0" smtClean="0"/>
              <a:t>. Однако их влияние на обращение к тем или иным фильмам было различным. В то же время сильным предиктором являлся пол: обнаружена его значимая связь с пятью из шести факторов жанровых предпочтений.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200" dirty="0" smtClean="0"/>
              <a:t>Эмоционально напряженные фильмы, вероятно, позволяли пережить и отреагировать в безопасной среде сильные эмоции, в том числе связанные с тревожной неопределенностью, страхом или ожиданием катастрофы. Выбор динамичных и даже жестких фильмов в ситуации пандемии делался людьми достаточно </a:t>
            </a:r>
            <a:r>
              <a:rPr lang="ru-RU" sz="1200" dirty="0" err="1" smtClean="0"/>
              <a:t>стрессоустойчивыми</a:t>
            </a:r>
            <a:r>
              <a:rPr lang="ru-RU" sz="1200" dirty="0" smtClean="0"/>
              <a:t>. Развлекательное кино давало эмоциональную поддержку, а его легкая атмосфера привлекала людей менее тревожных, больше соответствуя их эмоциональному состоянию. Направленность на разрешение проблем, а также высокая выраженность опасений, связанных с пандемией, влияли на выбор документальных и игровых фильмов реалистичного содержания, которые могли дать ответы на актуальные вопросы. В то же время ситуация пандемии, вероятно, не повлияла на аудиторию фантазийных и «</a:t>
            </a:r>
            <a:r>
              <a:rPr lang="ru-RU" sz="1200" dirty="0" err="1" smtClean="0"/>
              <a:t>арт</a:t>
            </a:r>
            <a:r>
              <a:rPr lang="ru-RU" sz="1200" dirty="0" smtClean="0"/>
              <a:t>»-фильмов, привлекательность которых определялась устойчивыми  психологическими характеристиками.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endParaRPr lang="ru-RU" sz="1200" dirty="0" smtClean="0"/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endParaRPr lang="ru-RU" sz="1200" dirty="0" smtClean="0"/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algn="ctr"/>
            <a:r>
              <a:rPr lang="ru-RU" dirty="0" smtClean="0"/>
              <a:t>                  Выводы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368300" y="526858"/>
            <a:ext cx="112141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200000"/>
              </a:lnSpc>
            </a:pPr>
            <a:r>
              <a:rPr lang="ru-RU" sz="2400" dirty="0" smtClean="0"/>
              <a:t>	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В ситуации распространения пандемии КОВИД-19 и введения карантинных ограничений, повлиявших на все аспекты жизнедеятельности людей, обращение к просмотру фильмов определялось как социальными, так и психологическими факторами. Люди стали смотреть фильмы чаще не только потому, что появилось больше времени, но и стремясь избежать пугающей реальности.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Выбор конкретных фильмов во многом определялся </a:t>
            </a:r>
            <a:r>
              <a:rPr lang="ru-RU" sz="1400" dirty="0" smtClean="0"/>
              <a:t>стабильными </a:t>
            </a:r>
            <a:r>
              <a:rPr lang="ru-RU" sz="1400" dirty="0" smtClean="0"/>
              <a:t>характеристиками </a:t>
            </a:r>
            <a:r>
              <a:rPr lang="ru-RU" sz="1400" dirty="0" smtClean="0"/>
              <a:t>и меньше был подвержен ситуативному влиянию. Пол и черты личности являлись сильными предикторами большинства жанровых предпочтений. Так, боевики, прежде всего, выбирались мужчинами, а авторское и классическое кино – людьми, открытыми новому опыту и </a:t>
            </a:r>
            <a:r>
              <a:rPr lang="ru-RU" sz="1400" dirty="0" err="1" smtClean="0"/>
              <a:t>интровертными</a:t>
            </a:r>
            <a:r>
              <a:rPr lang="ru-RU" sz="1400" dirty="0" smtClean="0"/>
              <a:t>. Однако выбор реалистичных и развлекательных фильмов определялся и менее устойчивыми характеристиками и был связан со стратегиями </a:t>
            </a:r>
            <a:r>
              <a:rPr lang="ru-RU" sz="1400" dirty="0" err="1" smtClean="0"/>
              <a:t>совладания</a:t>
            </a:r>
            <a:r>
              <a:rPr lang="ru-RU" sz="1400" dirty="0" smtClean="0"/>
              <a:t> со стрессом и показателями тревоги. В период карантина люди обращались к таким жанрам не только в силу своих индивидуально-психологических особенностей, но и исходя из актуальных потребностей.</a:t>
            </a:r>
          </a:p>
          <a:p>
            <a:pPr marL="285750" indent="-285750" eaLnBrk="1" hangingPunct="1">
              <a:lnSpc>
                <a:spcPct val="200000"/>
              </a:lnSpc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567559" y="4603530"/>
            <a:ext cx="113669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20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Цель исследования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выявление психологических коррелятов </a:t>
            </a:r>
            <a:r>
              <a:rPr lang="ru-RU" sz="2000" dirty="0" err="1" smtClean="0"/>
              <a:t>кинопредпочтений</a:t>
            </a:r>
            <a:r>
              <a:rPr lang="ru-RU" sz="2000" dirty="0" smtClean="0"/>
              <a:t> в ситуации распространения пандемии КОВИД-19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40924" y="1623849"/>
            <a:ext cx="3484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dirty="0" smtClean="0"/>
              <a:t>В период распространения пандемии </a:t>
            </a:r>
            <a:r>
              <a:rPr lang="en-US" dirty="0" smtClean="0"/>
              <a:t>COVID-19 </a:t>
            </a:r>
            <a:r>
              <a:rPr lang="ru-RU" dirty="0" smtClean="0"/>
              <a:t>и введения ограничительных мер многие люди значительную часть свободного времени стали уделять просмотру фильмов и сериалов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covid-19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3423" y="655637"/>
            <a:ext cx="2857244" cy="1535769"/>
          </a:xfrm>
          <a:prstGeom prst="rect">
            <a:avLst/>
          </a:prstGeom>
          <a:noFill/>
        </p:spPr>
      </p:pic>
      <p:pic>
        <p:nvPicPr>
          <p:cNvPr id="47108" name="Picture 4" descr="Многие люди предпочитают отдыхать после тяжелых рабочих часов именно за про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67" y="1293774"/>
            <a:ext cx="3482098" cy="2169058"/>
          </a:xfrm>
          <a:prstGeom prst="rect">
            <a:avLst/>
          </a:prstGeom>
          <a:noFill/>
        </p:spPr>
      </p:pic>
      <p:pic>
        <p:nvPicPr>
          <p:cNvPr id="47112" name="Picture 8" descr="Мотивирующие фильмы для женщин, которые стоит посмотреть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2662" y="3011214"/>
            <a:ext cx="3182913" cy="212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algn="ctr"/>
            <a:r>
              <a:rPr lang="ru-RU" dirty="0" smtClean="0"/>
              <a:t>     Участники исследования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528638" y="1272023"/>
            <a:ext cx="111347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dirty="0" smtClean="0"/>
              <a:t>всего – 1109 респондентов</a:t>
            </a:r>
          </a:p>
          <a:p>
            <a:pPr marL="285750" indent="-285750" algn="just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dirty="0" smtClean="0"/>
              <a:t>отобрано - 811: </a:t>
            </a:r>
            <a:r>
              <a:rPr lang="ru-RU" altLang="ru-RU" sz="2000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34,9 % мужчин и 65,1 % женщин (283 мужчин и 528 женщин)</a:t>
            </a:r>
          </a:p>
          <a:p>
            <a:pPr marL="285750" indent="-285750" algn="just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в</a:t>
            </a:r>
            <a:r>
              <a:rPr lang="ru-RU" altLang="ru-RU" sz="2000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озраст: от 18 до</a:t>
            </a:r>
            <a:r>
              <a:rPr lang="en-US" altLang="ru-RU" sz="2000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2000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59 лет </a:t>
            </a:r>
            <a:endParaRPr lang="en-US" altLang="ru-RU" sz="2000" dirty="0" smtClean="0">
              <a:solidFill>
                <a:srgbClr val="404040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</a:pPr>
            <a:r>
              <a:rPr lang="en-US" altLang="ru-RU" sz="2000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   </a:t>
            </a:r>
            <a:r>
              <a:rPr lang="ru-RU" altLang="ru-RU" sz="2000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(средний возраст – 36 лет (M=36), стандартное отклонение SD=10,2)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Использованы данные </a:t>
            </a:r>
            <a:r>
              <a:rPr lang="en-US" sz="2000" dirty="0" smtClean="0"/>
              <a:t>on-line</a:t>
            </a:r>
            <a:r>
              <a:rPr lang="ru-RU" sz="2000" dirty="0" smtClean="0"/>
              <a:t> опроса респондентов только из России и проживающих только в крупных города и их агломерациях, где были установлены относительно сходные ограничительные правила во время первой волны пандемии </a:t>
            </a:r>
            <a:r>
              <a:rPr lang="ru-RU" sz="2000" dirty="0" err="1" smtClean="0"/>
              <a:t>коронавируса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algn="ctr"/>
            <a:r>
              <a:rPr lang="ru-RU" dirty="0" smtClean="0"/>
              <a:t>        Методики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528638" y="1051309"/>
            <a:ext cx="11134725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оригинальная методика «</a:t>
            </a:r>
            <a:r>
              <a:rPr lang="ru-RU" altLang="ru-RU" dirty="0" err="1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Кинопредпочтения</a:t>
            </a:r>
            <a:r>
              <a:rPr lang="ru-RU" altLang="ru-RU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», направленная на выявление жанровых предпочтений (</a:t>
            </a:r>
            <a:r>
              <a:rPr lang="ru-RU" altLang="ru-RU" dirty="0" err="1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Кубрак</a:t>
            </a:r>
            <a:r>
              <a:rPr lang="ru-RU" altLang="ru-RU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 и др., 2017).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т</a:t>
            </a:r>
            <a:r>
              <a:rPr lang="ru-RU" dirty="0" smtClean="0"/>
              <a:t>ест Большой пятерки TIPI-RU (Сергеева и др., 2016) для определения выраженности черт личности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/>
              <a:t> методика “Индикатор </a:t>
            </a:r>
            <a:r>
              <a:rPr lang="ru-RU" dirty="0" err="1" smtClean="0"/>
              <a:t>копинг-стратегий</a:t>
            </a:r>
            <a:r>
              <a:rPr lang="ru-RU" dirty="0" smtClean="0"/>
              <a:t>” </a:t>
            </a:r>
            <a:r>
              <a:rPr lang="ru-RU" dirty="0" err="1" smtClean="0"/>
              <a:t>Д.Амирхана</a:t>
            </a:r>
            <a:r>
              <a:rPr lang="ru-RU" dirty="0" smtClean="0"/>
              <a:t> для выявления доминирующих стратегий </a:t>
            </a:r>
            <a:r>
              <a:rPr lang="ru-RU" dirty="0" err="1" smtClean="0"/>
              <a:t>совладания</a:t>
            </a:r>
            <a:r>
              <a:rPr lang="ru-RU" dirty="0" smtClean="0"/>
              <a:t> со стрессом (Ильин, 2004; Психодиагностика стресса, 2012)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/>
              <a:t>методика самооценки уровня тревожности </a:t>
            </a:r>
            <a:r>
              <a:rPr lang="ru-RU" dirty="0" err="1" smtClean="0"/>
              <a:t>Спилбергера</a:t>
            </a:r>
            <a:r>
              <a:rPr lang="ru-RU" dirty="0" smtClean="0"/>
              <a:t> – Ханина (Практическая психодиагностика, 2011)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/>
              <a:t>блок вопросов «Отношение к пандемии», направленный на выявление различных психологических реакций, связанных с пандемией КОВИД-19</a:t>
            </a:r>
            <a:endParaRPr lang="ru-RU" altLang="ru-RU" dirty="0" smtClean="0">
              <a:solidFill>
                <a:srgbClr val="404040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ru-RU" altLang="ru-RU" sz="2200" dirty="0">
              <a:solidFill>
                <a:srgbClr val="404040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algn="ctr"/>
            <a:r>
              <a:rPr lang="ru-RU" dirty="0" smtClean="0"/>
              <a:t>           Процедура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544404" y="989349"/>
            <a:ext cx="11134725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50000"/>
              </a:lnSpc>
            </a:pPr>
            <a:r>
              <a:rPr lang="ru-RU" altLang="ru-RU" sz="2200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	</a:t>
            </a:r>
            <a:r>
              <a:rPr lang="ru-RU" dirty="0" smtClean="0"/>
              <a:t>Сбор данных осуществлялся посредством </a:t>
            </a:r>
            <a:r>
              <a:rPr lang="en-US" dirty="0" smtClean="0"/>
              <a:t>on</a:t>
            </a:r>
            <a:r>
              <a:rPr lang="ru-RU" dirty="0" smtClean="0"/>
              <a:t>-</a:t>
            </a:r>
            <a:r>
              <a:rPr lang="en-US" dirty="0" smtClean="0"/>
              <a:t>line</a:t>
            </a:r>
            <a:r>
              <a:rPr lang="ru-RU" dirty="0" smtClean="0"/>
              <a:t> опроса респондентов «Фильмы и их роль в ситуации эпидемии», представляющего собой электронную версию используемых методик, разработанную на платформе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en-US" dirty="0" smtClean="0"/>
              <a:t>Forms</a:t>
            </a:r>
            <a:endParaRPr lang="ru-RU" dirty="0" smtClean="0"/>
          </a:p>
          <a:p>
            <a:pPr marL="285750" indent="-285750" eaLnBrk="1" hangingPunct="1">
              <a:lnSpc>
                <a:spcPct val="200000"/>
              </a:lnSpc>
            </a:pPr>
            <a:endParaRPr lang="ru-RU" altLang="ru-RU" sz="1600" dirty="0">
              <a:solidFill>
                <a:srgbClr val="404040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	Фрагмент </a:t>
            </a:r>
            <a:r>
              <a:rPr lang="ru-RU" altLang="ru-RU" sz="1600" dirty="0" err="1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он-лайн</a:t>
            </a:r>
            <a:endParaRPr lang="ru-RU" altLang="ru-RU" sz="1600" dirty="0" smtClean="0">
              <a:solidFill>
                <a:srgbClr val="404040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rgbClr val="404040"/>
                </a:solidFill>
                <a:ea typeface="verdana" pitchFamily="34" charset="0"/>
                <a:cs typeface="verdana" pitchFamily="34" charset="0"/>
              </a:rPr>
              <a:t> 	опроса: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881" y="2748851"/>
            <a:ext cx="8123333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algn="ctr"/>
            <a:r>
              <a:rPr lang="ru-RU" dirty="0" smtClean="0"/>
              <a:t>Методы анализа данных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528638" y="1513490"/>
            <a:ext cx="11134725" cy="44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altLang="ru-RU" sz="2400" dirty="0" smtClean="0">
                <a:ea typeface="verdana" pitchFamily="34" charset="0"/>
                <a:cs typeface="verdana" pitchFamily="34" charset="0"/>
              </a:rPr>
              <a:t>факторный анализ методом главных компонент с последующим </a:t>
            </a:r>
            <a:r>
              <a:rPr lang="ru-RU" altLang="ru-RU" sz="2400" dirty="0" err="1" smtClean="0">
                <a:ea typeface="verdana" pitchFamily="34" charset="0"/>
                <a:cs typeface="verdana" pitchFamily="34" charset="0"/>
              </a:rPr>
              <a:t>Varimax</a:t>
            </a:r>
            <a:r>
              <a:rPr lang="ru-RU" altLang="ru-RU" sz="2400" dirty="0" smtClean="0">
                <a:ea typeface="verdana" pitchFamily="34" charset="0"/>
                <a:cs typeface="verdana" pitchFamily="34" charset="0"/>
              </a:rPr>
              <a:t> вращением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/>
              <a:t>критерий различия Стьюдента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/>
              <a:t>множественный регрессионный анализ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altLang="ru-RU" sz="2400" dirty="0" smtClean="0">
                <a:ea typeface="verdana" pitchFamily="34" charset="0"/>
                <a:cs typeface="verdana" pitchFamily="34" charset="0"/>
              </a:rPr>
              <a:t>при обработке данных использовался пакет статистических программ IBM SPSS </a:t>
            </a:r>
            <a:r>
              <a:rPr lang="ru-RU" altLang="ru-RU" sz="2400" dirty="0" err="1" smtClean="0">
                <a:ea typeface="verdana" pitchFamily="34" charset="0"/>
                <a:cs typeface="verdana" pitchFamily="34" charset="0"/>
              </a:rPr>
              <a:t>Statistics</a:t>
            </a:r>
            <a:r>
              <a:rPr lang="ru-RU" altLang="ru-RU" sz="2400" dirty="0" smtClean="0">
                <a:ea typeface="verdana" pitchFamily="34" charset="0"/>
                <a:cs typeface="verdana" pitchFamily="34" charset="0"/>
              </a:rPr>
              <a:t> 23</a:t>
            </a:r>
            <a:endParaRPr lang="ru-RU" altLang="ru-RU" sz="2400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10"/>
          <p:cNvGraphicFramePr>
            <a:graphicFrameLocks noGrp="1"/>
          </p:cNvGraphicFramePr>
          <p:nvPr/>
        </p:nvGraphicFramePr>
        <p:xfrm>
          <a:off x="318974" y="1138641"/>
          <a:ext cx="11557592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651"/>
                <a:gridCol w="1238681"/>
                <a:gridCol w="1138247"/>
                <a:gridCol w="1406070"/>
                <a:gridCol w="1406070"/>
                <a:gridCol w="1124789"/>
                <a:gridCol w="1651084"/>
              </a:tblGrid>
              <a:tr h="711420">
                <a:tc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N=811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en-US" sz="1400" b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Мужчины</a:t>
                      </a:r>
                      <a:r>
                        <a:rPr lang="ru-RU" sz="1400" b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 </a:t>
                      </a:r>
                      <a:r>
                        <a:rPr lang="en-US" sz="1400" b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N=</a:t>
                      </a:r>
                      <a:r>
                        <a:rPr lang="ru-RU" sz="14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400" b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Женщины,  </a:t>
                      </a:r>
                      <a:r>
                        <a:rPr lang="en-US" sz="1400" b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N=</a:t>
                      </a:r>
                      <a:r>
                        <a:rPr lang="ru-RU" sz="1400" b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528</a:t>
                      </a:r>
                    </a:p>
                    <a:p>
                      <a:endParaRPr lang="ru-RU" sz="1400" b="0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Неполное среднее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Среднее специальное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Незаконченное высшее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ысшее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657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0,1%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3,0%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4,7%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11,2%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81,0%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197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0,4%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4,9%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8,5%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16,6%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69,6%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1,9%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2,7%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8,3%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87,1%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Как часто Вы смотрите фильмы / сериалы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Несколько раз в неделю и чаще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Несколько раз в месяц и реже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76,2 %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23,8 %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73,1 %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26,9 %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77,8 %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22,2 %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Стали ли Вы чаще смотреть фильмы / сериалы в ситуации эпидемии?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Нет, ничего не изменилось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Наоборот, смотрю реже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374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346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46,1 %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42,7 %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11,2 %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41 %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49,1 %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9,9 %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258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48,9 %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39,2 %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11,9 %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Обычно Вы смотрите фильмы / сериалы в одиночестве или с другими людьми?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Один / одна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С другими людьми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динаково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447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164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55,1 %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20,2 %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24,7 %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50,9 %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24,0 %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25,1 %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303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129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57,4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18,2 %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24,4 %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algn="r"/>
            <a:r>
              <a:rPr lang="ru-RU" dirty="0" smtClean="0"/>
              <a:t>Описательная статистика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10"/>
          <p:cNvGraphicFramePr>
            <a:graphicFrameLocks noGrp="1"/>
          </p:cNvGraphicFramePr>
          <p:nvPr/>
        </p:nvGraphicFramePr>
        <p:xfrm>
          <a:off x="189186" y="807246"/>
          <a:ext cx="11650716" cy="5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598"/>
                <a:gridCol w="1248662"/>
                <a:gridCol w="1147418"/>
                <a:gridCol w="1417398"/>
                <a:gridCol w="1417400"/>
                <a:gridCol w="1133852"/>
                <a:gridCol w="1664388"/>
              </a:tblGrid>
              <a:tr h="478604">
                <a:tc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N=811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en-US" sz="1400" b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Мужчины</a:t>
                      </a:r>
                      <a:r>
                        <a:rPr lang="ru-RU" sz="1400" b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 </a:t>
                      </a:r>
                      <a:r>
                        <a:rPr lang="en-US" sz="1400" b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N=</a:t>
                      </a:r>
                      <a:r>
                        <a:rPr lang="ru-RU" sz="14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400" b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Женщины, </a:t>
                      </a:r>
                      <a:r>
                        <a:rPr lang="en-US" sz="1400" b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N=</a:t>
                      </a:r>
                      <a:r>
                        <a:rPr lang="ru-RU" sz="1400" b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528</a:t>
                      </a:r>
                    </a:p>
                    <a:p>
                      <a:endParaRPr lang="ru-RU" sz="1400" b="0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В последнее время Вы смотрите фильмы / сериалы чаще в одиночестве или с другими людьми?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Один / одна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С другими людьми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динаково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442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147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54,5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27,4 %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18,1 %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149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52,7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30,0 %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17,3 %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293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137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55,5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%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25,9 %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18,6 %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Я испытываю тревогу из-за угрозы вируса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Верно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До некоторой степени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Неверно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17,1 %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58,0 %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24,9 %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13,1 %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54,1 %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32,9 %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19,3 %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60,0 %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20,6 %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Эпидемия является чрезвычайным событием в моей жизни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Верно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До некоторой степени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Неверно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26,8 %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44,8 %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28,5 %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22,6 %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45,2 %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32,2 %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29,0 %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44,5 %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26,5 %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Я не верю информации об эпидемиологической ситуации из официальных источников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Верно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До некоторой степени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Неверно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251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387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173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30,9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47,7 %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21,3 %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138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32,5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48,8 %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18,7 %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159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249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30,1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47,2 %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22,7 %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7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Я соблюдаю рекомендованные правила для защиты от вируса (ограничения выхода из дома, использование 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масок</a:t>
                      </a:r>
                      <a:r>
                        <a:rPr lang="ru-RU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т.д.)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Верно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До некоторой степени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Неверно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497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281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61,3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34,6 %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4,1 %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152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53,7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39,6 %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6,7 %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345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169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65,3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32,0 %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96005" algn="l"/>
                        </a:tabLs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2,7 %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5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algn="r"/>
            <a:r>
              <a:rPr lang="ru-RU" dirty="0" smtClean="0"/>
              <a:t>Описательная статистика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481341" y="183765"/>
            <a:ext cx="11453155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200000"/>
              </a:lnSpc>
            </a:pPr>
            <a:r>
              <a:rPr lang="ru-RU" sz="2400" dirty="0" smtClean="0"/>
              <a:t>	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большинство опрошенных (76,2 %) смотрят фильмы или сериалы несколько раз в неделю и чаще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в ситуации пандемии почти половина респондентов (46,1 %) стали смотреть фильмы чаще, в особенности женщины (48,9 % по сравнению с 41 % мужчин)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в период введения ограничительных мер респонденты стали больше смотреть фильмы / сериалы с другими людьми (27,4 % по сравнению с 20,2 % в обычных условиях)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факторный анализ выявил два фактора отношения к пандемии: «Тревога» (рефлексия респондента по поводу угроз </a:t>
            </a:r>
            <a:r>
              <a:rPr lang="ru-RU" sz="1400" dirty="0" err="1" smtClean="0"/>
              <a:t>коронавируса</a:t>
            </a:r>
            <a:r>
              <a:rPr lang="ru-RU" sz="1400" dirty="0" smtClean="0"/>
              <a:t>) и «Доверие»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среди тех, кто стал смотреть фильмы чаще в ситуации пандемии, выраженность опасений («Тревога») и выраженность такой стратегии </a:t>
            </a:r>
            <a:r>
              <a:rPr lang="ru-RU" sz="1400" dirty="0" err="1" smtClean="0"/>
              <a:t>совладания</a:t>
            </a:r>
            <a:r>
              <a:rPr lang="ru-RU" sz="1400" dirty="0" smtClean="0"/>
              <a:t>, как избегание проблем, оказались выше (критерий Стьюдента, критерий </a:t>
            </a:r>
            <a:r>
              <a:rPr lang="ru-RU" sz="1400" dirty="0" err="1" smtClean="0"/>
              <a:t>Ливена</a:t>
            </a:r>
            <a:r>
              <a:rPr lang="ru-RU" sz="1400" dirty="0" smtClean="0"/>
              <a:t> &gt; 0.05, p=0.007 и p=0.003)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400" dirty="0" smtClean="0"/>
              <a:t> не обнаружено связи показателей тревоги и ситуации просмотра фильмов - один/одна или совместно с другими людьми - в период распространения пандемии, что соответствует и данным, относящимся к обычной ситуации просмотра (критерий Стьюдента, </a:t>
            </a:r>
            <a:r>
              <a:rPr lang="ru-RU" sz="1400" dirty="0" err="1" smtClean="0"/>
              <a:t>p</a:t>
            </a:r>
            <a:r>
              <a:rPr lang="ru-RU" sz="1400" dirty="0" smtClean="0"/>
              <a:t> &gt; 0.05)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Результаты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98779"/>
      </a:accent1>
      <a:accent2>
        <a:srgbClr val="91D1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10030</TotalTime>
  <Words>1772</Words>
  <Application>Microsoft Office PowerPoint</Application>
  <PresentationFormat>Произвольный</PresentationFormat>
  <Paragraphs>759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verdana</vt:lpstr>
      <vt:lpstr>Calibri</vt:lpstr>
      <vt:lpstr>Times New Roman</vt:lpstr>
      <vt:lpstr>Тема Office</vt:lpstr>
      <vt:lpstr>Chart</vt:lpstr>
      <vt:lpstr>Психологические корреляты кинопредпочтений в ситуации пандемии КОВИД-19</vt:lpstr>
      <vt:lpstr>Слайд 2</vt:lpstr>
      <vt:lpstr>     Участники исследования</vt:lpstr>
      <vt:lpstr>        Методики</vt:lpstr>
      <vt:lpstr>           Процедура</vt:lpstr>
      <vt:lpstr>Методы анализа данных</vt:lpstr>
      <vt:lpstr>Описательная статистика</vt:lpstr>
      <vt:lpstr>Описательная статистика</vt:lpstr>
      <vt:lpstr>            Результаты</vt:lpstr>
      <vt:lpstr>Факторная структура жанровых кинопредпочтений</vt:lpstr>
      <vt:lpstr>Факторная структура жанровых кинопредпочтений </vt:lpstr>
      <vt:lpstr>Результаты регрессионного анализа</vt:lpstr>
      <vt:lpstr>Результаты регрессионного анализа</vt:lpstr>
      <vt:lpstr>Слайд 14</vt:lpstr>
      <vt:lpstr>          Обсуждение результатов</vt:lpstr>
      <vt:lpstr>                  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kubra</cp:lastModifiedBy>
  <cp:revision>134</cp:revision>
  <dcterms:created xsi:type="dcterms:W3CDTF">2021-02-03T09:12:52Z</dcterms:created>
  <dcterms:modified xsi:type="dcterms:W3CDTF">2022-02-21T11:37:06Z</dcterms:modified>
</cp:coreProperties>
</file>