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6" r:id="rId11"/>
    <p:sldId id="265" r:id="rId12"/>
    <p:sldId id="285" r:id="rId13"/>
    <p:sldId id="286" r:id="rId14"/>
    <p:sldId id="287" r:id="rId15"/>
    <p:sldId id="283" r:id="rId16"/>
    <p:sldId id="267" r:id="rId17"/>
    <p:sldId id="291" r:id="rId18"/>
    <p:sldId id="288" r:id="rId19"/>
    <p:sldId id="289" r:id="rId20"/>
    <p:sldId id="29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E675-AE49-4B22-BB66-ED1A0D10FE3E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2BCC-2A01-49B4-AD8F-4FE1065C4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53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E675-AE49-4B22-BB66-ED1A0D10FE3E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2BCC-2A01-49B4-AD8F-4FE1065C4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050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E675-AE49-4B22-BB66-ED1A0D10FE3E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2BCC-2A01-49B4-AD8F-4FE1065C4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000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E675-AE49-4B22-BB66-ED1A0D10FE3E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2BCC-2A01-49B4-AD8F-4FE1065C4E0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827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E675-AE49-4B22-BB66-ED1A0D10FE3E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2BCC-2A01-49B4-AD8F-4FE1065C4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044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E675-AE49-4B22-BB66-ED1A0D10FE3E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2BCC-2A01-49B4-AD8F-4FE1065C4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081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E675-AE49-4B22-BB66-ED1A0D10FE3E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2BCC-2A01-49B4-AD8F-4FE1065C4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579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E675-AE49-4B22-BB66-ED1A0D10FE3E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2BCC-2A01-49B4-AD8F-4FE1065C4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340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E675-AE49-4B22-BB66-ED1A0D10FE3E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2BCC-2A01-49B4-AD8F-4FE1065C4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76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E675-AE49-4B22-BB66-ED1A0D10FE3E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2BCC-2A01-49B4-AD8F-4FE1065C4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93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E675-AE49-4B22-BB66-ED1A0D10FE3E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2BCC-2A01-49B4-AD8F-4FE1065C4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66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E675-AE49-4B22-BB66-ED1A0D10FE3E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2BCC-2A01-49B4-AD8F-4FE1065C4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07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E675-AE49-4B22-BB66-ED1A0D10FE3E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2BCC-2A01-49B4-AD8F-4FE1065C4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65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E675-AE49-4B22-BB66-ED1A0D10FE3E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2BCC-2A01-49B4-AD8F-4FE1065C4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59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E675-AE49-4B22-BB66-ED1A0D10FE3E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2BCC-2A01-49B4-AD8F-4FE1065C4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94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E675-AE49-4B22-BB66-ED1A0D10FE3E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2BCC-2A01-49B4-AD8F-4FE1065C4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7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E675-AE49-4B22-BB66-ED1A0D10FE3E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2BCC-2A01-49B4-AD8F-4FE1065C4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4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304E675-AE49-4B22-BB66-ED1A0D10FE3E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52BCC-2A01-49B4-AD8F-4FE1065C4E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5412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adaread.com/?book=4761" TargetMode="External"/><Relationship Id="rId2" Type="http://schemas.openxmlformats.org/officeDocument/2006/relationships/hyperlink" Target="http://www.voppsy.ru/issues/1991/915/915139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BEC1BD-A348-43FE-A1FC-A2A98DA7B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6736"/>
            <a:ext cx="9144000" cy="634314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Институт психологии</a:t>
            </a:r>
            <a:br>
              <a:rPr lang="ru-RU" sz="2400" dirty="0"/>
            </a:br>
            <a:r>
              <a:rPr lang="ru-RU" sz="2400" dirty="0"/>
              <a:t>Российской академии наук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060926A-5F49-47D2-930A-10711CD06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05231"/>
            <a:ext cx="9144000" cy="3937687"/>
          </a:xfrm>
        </p:spPr>
        <p:txBody>
          <a:bodyPr/>
          <a:lstStyle/>
          <a:p>
            <a:r>
              <a:rPr lang="ru-RU" b="1" dirty="0"/>
              <a:t>ПОСТУПОК КАК </a:t>
            </a:r>
            <a:r>
              <a:rPr lang="ru-RU" b="1" dirty="0" err="1"/>
              <a:t>СИсТЕМООБРАЗУЮЩИЙ</a:t>
            </a:r>
            <a:r>
              <a:rPr lang="ru-RU" b="1" dirty="0"/>
              <a:t> ФАКТОР </a:t>
            </a:r>
          </a:p>
          <a:p>
            <a:r>
              <a:rPr lang="ru-RU" b="1" dirty="0"/>
              <a:t>В СТРУКТУРНО-ДИНАМИЧЕСКОЙ МОДЕЛИ ИСТОРИЧЕСКОЙ ЛИЧНОСТИ</a:t>
            </a:r>
          </a:p>
          <a:p>
            <a:endParaRPr lang="ru-RU" b="1" dirty="0"/>
          </a:p>
          <a:p>
            <a:r>
              <a:rPr lang="ru-RU" dirty="0"/>
              <a:t>___________________________________</a:t>
            </a:r>
          </a:p>
          <a:p>
            <a:r>
              <a:rPr lang="ru-RU" dirty="0"/>
              <a:t>Е.Н. </a:t>
            </a:r>
            <a:r>
              <a:rPr lang="ru-RU" dirty="0" err="1"/>
              <a:t>Холондович</a:t>
            </a:r>
            <a:endParaRPr lang="ru-RU" dirty="0"/>
          </a:p>
          <a:p>
            <a:r>
              <a:rPr lang="ru-RU" dirty="0"/>
              <a:t>Кандидат психологических наук</a:t>
            </a:r>
          </a:p>
          <a:p>
            <a:r>
              <a:rPr lang="ru-RU" dirty="0"/>
              <a:t>Лаборатория истории психологии </a:t>
            </a:r>
          </a:p>
          <a:p>
            <a:r>
              <a:rPr lang="ru-RU" dirty="0"/>
              <a:t>и исторической психологии</a:t>
            </a:r>
          </a:p>
        </p:txBody>
      </p:sp>
    </p:spTree>
    <p:extLst>
      <p:ext uri="{BB962C8B-B14F-4D97-AF65-F5344CB8AC3E}">
        <p14:creationId xmlns:p14="http://schemas.microsoft.com/office/powerpoint/2010/main" val="366075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AF4AB7-1469-4418-B563-BF3E10905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8757"/>
            <a:ext cx="10515600" cy="2718486"/>
          </a:xfrm>
        </p:spPr>
        <p:txBody>
          <a:bodyPr/>
          <a:lstStyle/>
          <a:p>
            <a:pPr algn="ctr"/>
            <a:r>
              <a:rPr lang="ru-RU" dirty="0"/>
              <a:t>Структурно-динамическая модель исторической личности</a:t>
            </a:r>
            <a:br>
              <a:rPr lang="ru-RU" dirty="0"/>
            </a:br>
            <a:r>
              <a:rPr lang="ru-RU" dirty="0"/>
              <a:t>(Б.Г. Ананьев. С.Л. Рубинштейн, </a:t>
            </a:r>
            <a:br>
              <a:rPr lang="ru-RU" dirty="0"/>
            </a:br>
            <a:r>
              <a:rPr lang="ru-RU" dirty="0"/>
              <a:t>Б.Ф. Ломов)</a:t>
            </a:r>
          </a:p>
        </p:txBody>
      </p:sp>
    </p:spTree>
    <p:extLst>
      <p:ext uri="{BB962C8B-B14F-4D97-AF65-F5344CB8AC3E}">
        <p14:creationId xmlns:p14="http://schemas.microsoft.com/office/powerpoint/2010/main" val="2411646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909B56A-00F6-4C1E-B35E-AE6A79EFA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16464A77-B4EE-407E-93D5-FF7FF505274D}"/>
              </a:ext>
            </a:extLst>
          </p:cNvPr>
          <p:cNvSpPr/>
          <p:nvPr/>
        </p:nvSpPr>
        <p:spPr>
          <a:xfrm>
            <a:off x="4039962" y="1238250"/>
            <a:ext cx="5569184" cy="5214066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2FECB67-F797-4FE8-9B45-50EE0E2D2C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068129" y="2084490"/>
            <a:ext cx="741294" cy="1038226"/>
          </a:xfrm>
          <a:prstGeom prst="rect">
            <a:avLst/>
          </a:prstGeom>
          <a:noFill/>
        </p:spPr>
      </p:pic>
      <p:sp>
        <p:nvSpPr>
          <p:cNvPr id="6" name="Овал 5">
            <a:extLst>
              <a:ext uri="{FF2B5EF4-FFF2-40B4-BE49-F238E27FC236}">
                <a16:creationId xmlns:a16="http://schemas.microsoft.com/office/drawing/2014/main" id="{63082FE8-2F78-4EB9-A359-7331510674CB}"/>
              </a:ext>
            </a:extLst>
          </p:cNvPr>
          <p:cNvSpPr/>
          <p:nvPr/>
        </p:nvSpPr>
        <p:spPr>
          <a:xfrm>
            <a:off x="4639872" y="2507289"/>
            <a:ext cx="4252915" cy="3912223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76F02EC-FB42-49E3-8EBD-A5C069CB00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85970" y="3217911"/>
            <a:ext cx="890328" cy="890328"/>
          </a:xfrm>
          <a:prstGeom prst="rect">
            <a:avLst/>
          </a:prstGeom>
          <a:noFill/>
        </p:spPr>
      </p:pic>
      <p:sp>
        <p:nvSpPr>
          <p:cNvPr id="8" name="Овал 7">
            <a:extLst>
              <a:ext uri="{FF2B5EF4-FFF2-40B4-BE49-F238E27FC236}">
                <a16:creationId xmlns:a16="http://schemas.microsoft.com/office/drawing/2014/main" id="{323083FF-B296-4DB7-8EC0-8CCCD539C1EF}"/>
              </a:ext>
            </a:extLst>
          </p:cNvPr>
          <p:cNvSpPr/>
          <p:nvPr/>
        </p:nvSpPr>
        <p:spPr>
          <a:xfrm>
            <a:off x="5027055" y="3718783"/>
            <a:ext cx="2959178" cy="2733533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746286F-7226-4DE4-A923-02E6ED7DA2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34314" y="4108239"/>
            <a:ext cx="722261" cy="963013"/>
          </a:xfrm>
          <a:prstGeom prst="rect">
            <a:avLst/>
          </a:prstGeom>
          <a:noFill/>
        </p:spPr>
      </p:pic>
      <p:sp>
        <p:nvSpPr>
          <p:cNvPr id="10" name="Овал 9">
            <a:extLst>
              <a:ext uri="{FF2B5EF4-FFF2-40B4-BE49-F238E27FC236}">
                <a16:creationId xmlns:a16="http://schemas.microsoft.com/office/drawing/2014/main" id="{7672DBED-48B1-45B3-AAE6-2D35F53011B6}"/>
              </a:ext>
            </a:extLst>
          </p:cNvPr>
          <p:cNvSpPr/>
          <p:nvPr/>
        </p:nvSpPr>
        <p:spPr>
          <a:xfrm>
            <a:off x="5636072" y="5060775"/>
            <a:ext cx="1437339" cy="1335833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18A10FB-D391-40E3-90CD-25E552655CB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984013" y="5418456"/>
            <a:ext cx="741456" cy="84717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" name="Прямоугольник: скругленные противолежащие углы 11">
            <a:extLst>
              <a:ext uri="{FF2B5EF4-FFF2-40B4-BE49-F238E27FC236}">
                <a16:creationId xmlns:a16="http://schemas.microsoft.com/office/drawing/2014/main" id="{DC560C79-B33A-42E8-97DA-545BEEF6D030}"/>
              </a:ext>
            </a:extLst>
          </p:cNvPr>
          <p:cNvSpPr/>
          <p:nvPr/>
        </p:nvSpPr>
        <p:spPr>
          <a:xfrm>
            <a:off x="1702034" y="4708243"/>
            <a:ext cx="2111923" cy="119861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КУЛЬТУРА</a:t>
            </a:r>
          </a:p>
        </p:txBody>
      </p:sp>
      <p:sp>
        <p:nvSpPr>
          <p:cNvPr id="13" name="Прямоугольник: скругленные противолежащие углы 12">
            <a:extLst>
              <a:ext uri="{FF2B5EF4-FFF2-40B4-BE49-F238E27FC236}">
                <a16:creationId xmlns:a16="http://schemas.microsoft.com/office/drawing/2014/main" id="{AACC19D3-D2D1-43BA-8529-8DB944D17FD2}"/>
              </a:ext>
            </a:extLst>
          </p:cNvPr>
          <p:cNvSpPr/>
          <p:nvPr/>
        </p:nvSpPr>
        <p:spPr>
          <a:xfrm>
            <a:off x="1756699" y="1450322"/>
            <a:ext cx="2057258" cy="1167585"/>
          </a:xfrm>
          <a:prstGeom prst="round2Diag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ЭКОНОМИКА</a:t>
            </a:r>
          </a:p>
        </p:txBody>
      </p:sp>
      <p:sp>
        <p:nvSpPr>
          <p:cNvPr id="14" name="Прямоугольник: скругленные противолежащие углы 13">
            <a:extLst>
              <a:ext uri="{FF2B5EF4-FFF2-40B4-BE49-F238E27FC236}">
                <a16:creationId xmlns:a16="http://schemas.microsoft.com/office/drawing/2014/main" id="{047B39FE-C328-41AE-82E9-4E14450AC1C4}"/>
              </a:ext>
            </a:extLst>
          </p:cNvPr>
          <p:cNvSpPr/>
          <p:nvPr/>
        </p:nvSpPr>
        <p:spPr>
          <a:xfrm>
            <a:off x="9702381" y="4708243"/>
            <a:ext cx="2111923" cy="119861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ОБЩЕСТВО</a:t>
            </a:r>
          </a:p>
        </p:txBody>
      </p:sp>
      <p:sp>
        <p:nvSpPr>
          <p:cNvPr id="15" name="Прямоугольник: скругленные противолежащие углы 14">
            <a:extLst>
              <a:ext uri="{FF2B5EF4-FFF2-40B4-BE49-F238E27FC236}">
                <a16:creationId xmlns:a16="http://schemas.microsoft.com/office/drawing/2014/main" id="{BEEFC9D8-367E-4D02-9245-188F6067AF09}"/>
              </a:ext>
            </a:extLst>
          </p:cNvPr>
          <p:cNvSpPr/>
          <p:nvPr/>
        </p:nvSpPr>
        <p:spPr>
          <a:xfrm>
            <a:off x="9697973" y="1434809"/>
            <a:ext cx="2111923" cy="119861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ИСТОРИЧЕСКОЕ</a:t>
            </a:r>
            <a:r>
              <a:rPr lang="ru-RU" dirty="0"/>
              <a:t> </a:t>
            </a:r>
            <a:r>
              <a:rPr lang="ru-RU" b="1" dirty="0"/>
              <a:t>ВРЕМЯ</a:t>
            </a:r>
          </a:p>
        </p:txBody>
      </p:sp>
      <p:sp>
        <p:nvSpPr>
          <p:cNvPr id="16" name="Прямоугольник: скругленные противолежащие углы 15">
            <a:extLst>
              <a:ext uri="{FF2B5EF4-FFF2-40B4-BE49-F238E27FC236}">
                <a16:creationId xmlns:a16="http://schemas.microsoft.com/office/drawing/2014/main" id="{7E18E6B9-EDB7-4596-8648-F676760004FA}"/>
              </a:ext>
            </a:extLst>
          </p:cNvPr>
          <p:cNvSpPr/>
          <p:nvPr/>
        </p:nvSpPr>
        <p:spPr>
          <a:xfrm>
            <a:off x="9765974" y="3063771"/>
            <a:ext cx="2048330" cy="119860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ГЕОГРАФИЯ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08C2469-1294-47B3-A2ED-9E950A5A8FC2}"/>
              </a:ext>
            </a:extLst>
          </p:cNvPr>
          <p:cNvSpPr/>
          <p:nvPr/>
        </p:nvSpPr>
        <p:spPr>
          <a:xfrm flipH="1">
            <a:off x="5451977" y="1514756"/>
            <a:ext cx="3554448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ИНДИВИДУАЛЬН</a:t>
            </a:r>
            <a:r>
              <a:rPr lang="ru-RU" sz="1200" b="1" cap="none" spc="0" dirty="0">
                <a:ln w="0"/>
                <a:solidFill>
                  <a:schemeClr val="tx1"/>
                </a:solidFill>
              </a:rPr>
              <a:t>О</a:t>
            </a:r>
            <a:r>
              <a:rPr lang="ru-RU" sz="12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СТЬ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B5082C-EAD4-4F21-903D-B0573520C04E}"/>
              </a:ext>
            </a:extLst>
          </p:cNvPr>
          <p:cNvSpPr txBox="1"/>
          <p:nvPr/>
        </p:nvSpPr>
        <p:spPr>
          <a:xfrm>
            <a:off x="6096001" y="2781300"/>
            <a:ext cx="1980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СУБЪЕКТ ДЕЯТЕЛЬНОСТИ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72F726-9B3C-42C4-BB8E-1CB565B13127}"/>
              </a:ext>
            </a:extLst>
          </p:cNvPr>
          <p:cNvSpPr txBox="1"/>
          <p:nvPr/>
        </p:nvSpPr>
        <p:spPr>
          <a:xfrm>
            <a:off x="6096000" y="3871943"/>
            <a:ext cx="1660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ЛИЧНОСТЬ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F5ADD15-09F6-4F3D-98E3-FF8CAA00DA41}"/>
              </a:ext>
            </a:extLst>
          </p:cNvPr>
          <p:cNvSpPr txBox="1"/>
          <p:nvPr/>
        </p:nvSpPr>
        <p:spPr>
          <a:xfrm>
            <a:off x="6010275" y="5141457"/>
            <a:ext cx="1583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ИНДИВИД</a:t>
            </a:r>
          </a:p>
        </p:txBody>
      </p:sp>
      <p:sp>
        <p:nvSpPr>
          <p:cNvPr id="21" name="Прямоугольник: скругленные противолежащие углы 20">
            <a:extLst>
              <a:ext uri="{FF2B5EF4-FFF2-40B4-BE49-F238E27FC236}">
                <a16:creationId xmlns:a16="http://schemas.microsoft.com/office/drawing/2014/main" id="{26B857AD-ADB0-4BD5-A24C-EC81B5DA9ACC}"/>
              </a:ext>
            </a:extLst>
          </p:cNvPr>
          <p:cNvSpPr/>
          <p:nvPr/>
        </p:nvSpPr>
        <p:spPr>
          <a:xfrm>
            <a:off x="1702034" y="3063770"/>
            <a:ext cx="2111923" cy="119861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ПОЛИТИКА</a:t>
            </a:r>
          </a:p>
        </p:txBody>
      </p:sp>
    </p:spTree>
    <p:extLst>
      <p:ext uri="{BB962C8B-B14F-4D97-AF65-F5344CB8AC3E}">
        <p14:creationId xmlns:p14="http://schemas.microsoft.com/office/powerpoint/2010/main" val="2005436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4739D1-AE40-4560-B1DD-B0471AF4D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ИНДИВИД</a:t>
            </a:r>
            <a:b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96E3DC-7302-40E5-A3EB-7A2151468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lnSpc>
                <a:spcPct val="70000"/>
              </a:lnSpc>
              <a:spcAft>
                <a:spcPts val="800"/>
              </a:spcAft>
              <a:buNone/>
            </a:pPr>
            <a:r>
              <a:rPr lang="ru-RU" sz="2000" b="1" dirty="0">
                <a:ea typeface="+mj-ea"/>
                <a:cs typeface="+mj-cs"/>
              </a:rPr>
              <a:t>КОНСТИТУЦИОНАЛЬНЫЕ ОСОБЕННОСТИ</a:t>
            </a:r>
          </a:p>
          <a:p>
            <a:pPr marL="45720" indent="0" algn="ctr">
              <a:lnSpc>
                <a:spcPct val="70000"/>
              </a:lnSpc>
              <a:spcAft>
                <a:spcPts val="800"/>
              </a:spcAft>
              <a:buNone/>
            </a:pPr>
            <a:r>
              <a:rPr lang="ru-RU" sz="2000" b="1" dirty="0">
                <a:ea typeface="+mj-ea"/>
                <a:cs typeface="+mj-cs"/>
              </a:rPr>
              <a:t>ФИЗИЧЕСКОЕ СОСТОЯНИЕ</a:t>
            </a:r>
          </a:p>
          <a:p>
            <a:pPr marL="45720" indent="0" algn="ctr">
              <a:lnSpc>
                <a:spcPct val="70000"/>
              </a:lnSpc>
              <a:spcAft>
                <a:spcPts val="800"/>
              </a:spcAft>
              <a:buNone/>
            </a:pPr>
            <a:r>
              <a:rPr lang="ru-RU" sz="2000" b="1" dirty="0">
                <a:ea typeface="+mj-ea"/>
                <a:cs typeface="+mj-cs"/>
              </a:rPr>
              <a:t>СОСТОЯНИЕ ЗДОРОВЬЯ</a:t>
            </a:r>
          </a:p>
          <a:p>
            <a:pPr marL="45720" indent="0" algn="ctr">
              <a:lnSpc>
                <a:spcPct val="70000"/>
              </a:lnSpc>
              <a:spcAft>
                <a:spcPts val="800"/>
              </a:spcAft>
              <a:buNone/>
            </a:pPr>
            <a:r>
              <a:rPr lang="ru-RU" sz="2000" b="1" dirty="0">
                <a:ea typeface="+mj-ea"/>
                <a:cs typeface="+mj-cs"/>
              </a:rPr>
              <a:t>(место и условие рождения, особенности развития, болезни и другие индивидные проявления)</a:t>
            </a:r>
          </a:p>
          <a:p>
            <a:pPr marL="45720" indent="0" algn="ctr">
              <a:lnSpc>
                <a:spcPct val="70000"/>
              </a:lnSpc>
              <a:spcAft>
                <a:spcPts val="800"/>
              </a:spcAft>
              <a:buNone/>
            </a:pPr>
            <a:r>
              <a:rPr lang="ru-RU" sz="2000" b="1" dirty="0">
                <a:ea typeface="+mj-ea"/>
                <a:cs typeface="+mj-cs"/>
              </a:rPr>
              <a:t>ПСИХИЧЕСКОЕ И ПСИХОЛОГИЧЕСКОЕ ЗДОРОВЬЕ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D07174B-9749-497C-BE6C-57284927A2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9848" y="243592"/>
            <a:ext cx="2148546" cy="232815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3019174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78B464F-37C9-41CE-B2CD-46A4C85AAD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7231" y="285246"/>
            <a:ext cx="1465370" cy="1953824"/>
          </a:xfrm>
          <a:prstGeom prst="rect">
            <a:avLst/>
          </a:prstGeom>
          <a:noFill/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5CDC05-54C1-4B24-BCEC-88FF86C07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143000" y="639191"/>
            <a:ext cx="9875520" cy="1376038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4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ЛИЧНОСТЬ</a:t>
            </a:r>
            <a:b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A1A5E7-6072-4D00-A391-0261F1B62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9193" y="1225118"/>
            <a:ext cx="8876678" cy="5632882"/>
          </a:xfrm>
        </p:spPr>
        <p:txBody>
          <a:bodyPr>
            <a:normAutofit fontScale="47500" lnSpcReduction="20000"/>
          </a:bodyPr>
          <a:lstStyle/>
          <a:p>
            <a:endParaRPr lang="ru-RU" dirty="0">
              <a:solidFill>
                <a:schemeClr val="tx1"/>
              </a:solidFill>
            </a:endParaRPr>
          </a:p>
          <a:p>
            <a:pPr marL="274320" indent="0">
              <a:lnSpc>
                <a:spcPct val="106000"/>
              </a:lnSpc>
              <a:buNone/>
            </a:pPr>
            <a:r>
              <a:rPr lang="ru-RU" sz="3800" b="1" kern="1200" dirty="0">
                <a:effectLst/>
                <a:ea typeface="Calibri" panose="020F0502020204030204" pitchFamily="34" charset="0"/>
              </a:rPr>
              <a:t>ПЕРВИЧНЫЙ</a:t>
            </a:r>
            <a:r>
              <a:rPr lang="ru-RU" sz="3800" b="1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b="1" kern="1200" dirty="0">
                <a:effectLst/>
                <a:ea typeface="Calibri" panose="020F0502020204030204" pitchFamily="34" charset="0"/>
              </a:rPr>
              <a:t>КЛАСС</a:t>
            </a:r>
            <a:r>
              <a:rPr lang="ru-RU" sz="3800" b="1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b="1" kern="1200" dirty="0">
                <a:effectLst/>
                <a:ea typeface="Calibri" panose="020F0502020204030204" pitchFamily="34" charset="0"/>
              </a:rPr>
              <a:t>ЛИЧНОСТНЫХ</a:t>
            </a:r>
            <a:r>
              <a:rPr lang="ru-RU" sz="3800" b="1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b="1" kern="1200" dirty="0">
                <a:effectLst/>
                <a:ea typeface="Calibri" panose="020F0502020204030204" pitchFamily="34" charset="0"/>
              </a:rPr>
              <a:t>СВОЙСТВ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-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СТАТУС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В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ОБЩЕСТВЕ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ГРАЖДАНСКОЕ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СОСТОЯНИЕ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ЭКОНОМИЧЕСКОЕ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ПОЛОЖЕНИЕ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СЕМЕЙНОЕ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ПОЛОЖЕНИЕ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И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ДР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–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«динамика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среды»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                                                                                                                                                                                   -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СОЦИАЛЬНЫЕ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ФУНКЦИИ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И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РОЛИ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ЦЕЛИ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И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ЦЕННОСТНЫЕ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ОРИЕНТАЦИИ</a:t>
            </a:r>
            <a:endParaRPr lang="ru-RU" sz="3800" dirty="0">
              <a:effectLst/>
              <a:ea typeface="Times New Roman" panose="02020603050405020304" pitchFamily="18" charset="0"/>
            </a:endParaRPr>
          </a:p>
          <a:p>
            <a:pPr marL="274320" indent="0">
              <a:lnSpc>
                <a:spcPct val="106000"/>
              </a:lnSpc>
              <a:buNone/>
            </a:pPr>
            <a:r>
              <a:rPr lang="ru-RU" sz="3800" b="1" kern="1200" dirty="0">
                <a:effectLst/>
                <a:ea typeface="Calibri" panose="020F0502020204030204" pitchFamily="34" charset="0"/>
              </a:rPr>
              <a:t>ВТОРИЧНЫЙ</a:t>
            </a:r>
            <a:r>
              <a:rPr lang="ru-RU" sz="3800" b="1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b="1" kern="1200" dirty="0">
                <a:effectLst/>
                <a:ea typeface="Calibri" panose="020F0502020204030204" pitchFamily="34" charset="0"/>
              </a:rPr>
              <a:t>КЛАСС</a:t>
            </a:r>
            <a:r>
              <a:rPr lang="ru-RU" sz="3800" b="1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b="1" kern="1200" dirty="0">
                <a:effectLst/>
                <a:ea typeface="Calibri" panose="020F0502020204030204" pitchFamily="34" charset="0"/>
              </a:rPr>
              <a:t>ЛИЧНОСТНЫХ</a:t>
            </a:r>
            <a:r>
              <a:rPr lang="ru-RU" sz="3800" b="1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b="1" kern="1200" dirty="0">
                <a:effectLst/>
                <a:ea typeface="Calibri" panose="020F0502020204030204" pitchFamily="34" charset="0"/>
              </a:rPr>
              <a:t>СВОЙСТВ</a:t>
            </a:r>
            <a:r>
              <a:rPr lang="ru-RU" sz="3800" b="1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                                                                                                           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МОТИВАЦИЯ</a:t>
            </a:r>
            <a:endParaRPr lang="ru-RU" sz="3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Corbel" panose="020B0503020204020204" pitchFamily="34" charset="0"/>
              <a:buChar char="•"/>
              <a:tabLst>
                <a:tab pos="457200" algn="l"/>
              </a:tabLst>
            </a:pPr>
            <a:r>
              <a:rPr lang="ru-RU" sz="3800" kern="1200" dirty="0">
                <a:effectLst/>
                <a:ea typeface="Calibri" panose="020F0502020204030204" pitchFamily="34" charset="0"/>
              </a:rPr>
              <a:t>ХАРАКТЕР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ИНТЕЛЛЕКТУАЛЬНЫЕ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ВОЛЕВЫЕ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ЭМОЦИОНАЛЬНЫЕ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И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МОТИВАЦИОННЫЕ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КОМПОНЕНТЫ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Corbel" panose="020B0503020204020204" pitchFamily="34" charset="0"/>
              <a:buChar char="•"/>
              <a:tabLst>
                <a:tab pos="457200" algn="l"/>
              </a:tabLst>
            </a:pPr>
            <a:r>
              <a:rPr lang="ru-RU" sz="3800" kern="1200" dirty="0">
                <a:effectLst/>
                <a:ea typeface="Calibri" panose="020F0502020204030204" pitchFamily="34" charset="0"/>
              </a:rPr>
              <a:t>ЯДРО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СОЗНАНИЕ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Я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-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РЕФЛЕКСИВНЫЕ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СВОЙСТВА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</a:t>
            </a:r>
            <a:endParaRPr lang="ru-RU" sz="38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Corbel" panose="020B0503020204020204" pitchFamily="34" charset="0"/>
              <a:buChar char="•"/>
              <a:tabLst>
                <a:tab pos="457200" algn="l"/>
              </a:tabLst>
            </a:pPr>
            <a:r>
              <a:rPr lang="ru-RU" sz="3800" kern="1200" dirty="0">
                <a:effectLst/>
                <a:ea typeface="Calibri" panose="020F0502020204030204" pitchFamily="34" charset="0"/>
              </a:rPr>
              <a:t>НАПРАВЛЕННОСТЬ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ru-RU" sz="3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6000"/>
              </a:lnSpc>
              <a:buNone/>
              <a:tabLst>
                <a:tab pos="457200" algn="l"/>
              </a:tabLst>
            </a:pPr>
            <a:r>
              <a:rPr lang="ru-RU" sz="3800" b="1" kern="1200" dirty="0">
                <a:effectLst/>
                <a:ea typeface="Calibri" panose="020F0502020204030204" pitchFamily="34" charset="0"/>
              </a:rPr>
              <a:t> ФОРМИРУЕТСЯ</a:t>
            </a:r>
            <a:r>
              <a:rPr lang="ru-RU" sz="3800" b="1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КОММУНИКАЦИИ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В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ПРОЦЕССЕ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ЖИЗНИ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КОНФЛИКТЫ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КРИЗИСЫ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УСПЕХ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НЕУСПЕХ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800" kern="1200" dirty="0">
                <a:effectLst/>
                <a:ea typeface="Times New Roman" panose="02020603050405020304" pitchFamily="18" charset="0"/>
              </a:rPr>
              <a:t>СИСТЕМА</a:t>
            </a:r>
            <a:r>
              <a:rPr lang="ru-RU" sz="38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Times New Roman" panose="02020603050405020304" pitchFamily="18" charset="0"/>
              </a:rPr>
              <a:t>ОТНОШЕНИЙ</a:t>
            </a:r>
          </a:p>
          <a:p>
            <a:pPr marL="0" lvl="0" indent="0">
              <a:lnSpc>
                <a:spcPct val="106000"/>
              </a:lnSpc>
              <a:buNone/>
              <a:tabLst>
                <a:tab pos="457200" algn="l"/>
              </a:tabLst>
            </a:pPr>
            <a:r>
              <a:rPr lang="ru-RU" sz="3800" b="1" kern="1200" dirty="0">
                <a:effectLst/>
                <a:ea typeface="Calibri" panose="020F0502020204030204" pitchFamily="34" charset="0"/>
              </a:rPr>
              <a:t>   ПРОЯВЛЯЕТСЯ: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ПОРЕБНОСТИ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УСТАНОВКИ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ИНТЕРЕСЫ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МОТИВЫ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ПОВЕДЕНИЯ</a:t>
            </a:r>
            <a:r>
              <a:rPr lang="ru-RU" sz="3800" kern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800" kern="1200" dirty="0">
                <a:effectLst/>
                <a:ea typeface="Calibri" panose="020F0502020204030204" pitchFamily="34" charset="0"/>
              </a:rPr>
              <a:t>ЦЕ</a:t>
            </a:r>
            <a:r>
              <a:rPr lang="ru-RU" sz="3800" kern="1200" dirty="0">
                <a:effectLst/>
                <a:ea typeface="Times New Roman" panose="02020603050405020304" pitchFamily="18" charset="0"/>
              </a:rPr>
              <a:t>ЛИ</a:t>
            </a:r>
            <a:r>
              <a:rPr lang="ru-RU" sz="38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kern="1200" dirty="0">
                <a:effectLst/>
                <a:ea typeface="Times New Roman" panose="02020603050405020304" pitchFamily="18" charset="0"/>
              </a:rPr>
              <a:t>ПОСТУПКИ</a:t>
            </a:r>
            <a:r>
              <a:rPr lang="ru-RU" sz="38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kern="1200" dirty="0">
                <a:effectLst/>
                <a:ea typeface="Times New Roman" panose="02020603050405020304" pitchFamily="18" charset="0"/>
              </a:rPr>
              <a:t>ИДЕАЛЫ</a:t>
            </a:r>
            <a:r>
              <a:rPr lang="ru-RU" sz="38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kern="1200" dirty="0">
                <a:effectLst/>
                <a:ea typeface="Times New Roman" panose="02020603050405020304" pitchFamily="18" charset="0"/>
              </a:rPr>
              <a:t>ЦЕННОСТНЫЕ</a:t>
            </a:r>
            <a:r>
              <a:rPr lang="ru-RU" sz="38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Times New Roman" panose="02020603050405020304" pitchFamily="18" charset="0"/>
              </a:rPr>
              <a:t>ОРИЕНТАЦИИ</a:t>
            </a:r>
            <a:r>
              <a:rPr lang="ru-RU" sz="38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kern="1200" dirty="0">
                <a:effectLst/>
                <a:ea typeface="Times New Roman" panose="02020603050405020304" pitchFamily="18" charset="0"/>
              </a:rPr>
              <a:t>НРАВСТВЕННЫЕ</a:t>
            </a:r>
            <a:r>
              <a:rPr lang="ru-RU" sz="38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Times New Roman" panose="02020603050405020304" pitchFamily="18" charset="0"/>
              </a:rPr>
              <a:t>И</a:t>
            </a:r>
            <a:r>
              <a:rPr lang="ru-RU" sz="38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Times New Roman" panose="02020603050405020304" pitchFamily="18" charset="0"/>
              </a:rPr>
              <a:t>ЭСТЕТИЧЕСКИЕ</a:t>
            </a:r>
            <a:r>
              <a:rPr lang="ru-RU" sz="38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kern="1200" dirty="0">
                <a:effectLst/>
                <a:ea typeface="Times New Roman" panose="02020603050405020304" pitchFamily="18" charset="0"/>
              </a:rPr>
              <a:t>ПРЕДПОЧТЕНИЯ</a:t>
            </a:r>
            <a:endParaRPr lang="ru-RU" sz="3800" dirty="0">
              <a:effectLst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21995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47AC89-7BCB-462D-8AEE-D7577E343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715345"/>
          </a:xfrm>
        </p:spPr>
        <p:txBody>
          <a:bodyPr>
            <a:normAutofit/>
          </a:bodyPr>
          <a:lstStyle/>
          <a:p>
            <a:r>
              <a:rPr lang="ru-RU" dirty="0"/>
              <a:t>С             СУБЪЕКТ ДЕЯТЕЛЬНОСТИ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635117-8968-4BCB-8A73-63BDEB7C7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2841"/>
            <a:ext cx="10515600" cy="4014121"/>
          </a:xfrm>
        </p:spPr>
        <p:txBody>
          <a:bodyPr>
            <a:normAutofit fontScale="77500" lnSpcReduction="20000"/>
          </a:bodyPr>
          <a:lstStyle/>
          <a:p>
            <a:pPr marL="45720" indent="0" algn="ctr">
              <a:lnSpc>
                <a:spcPct val="120000"/>
              </a:lnSpc>
              <a:spcAft>
                <a:spcPts val="800"/>
              </a:spcAft>
              <a:buNone/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ЗАДАТКИ И СПОСОБНОСТИ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ПРОЯВЛЕНИЯ ТАЛАНТА</a:t>
            </a:r>
          </a:p>
          <a:p>
            <a:pPr marL="4572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ЭТАПЫ ТВОРЧЕСКОЙ ДЕЯТЕЛЬНОСТИ  -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ПОДГОТОВКА, СТАРТ, ВЕРШИНА, СПАД, ФИНИШ, ПРОФЕССИОНАЛЬНЫЕ-ТВОРЧЕСКИЕ КРИЗИСЫ                                                                                                             </a:t>
            </a:r>
          </a:p>
          <a:p>
            <a:pPr marL="4572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ВКЛАД В КУЛЬТУРУ: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АКТИВНОСТЬ, И КАК РЕЗУЛЬТАТ -  ПРОДУКТИВНОСТЬ ДЕЯТЕЛЬНОСТИ                                                                                               ИСТОРИЯ СУБЪЕКТА ДЕЯТЕЛЬНОСТИ, ИСТОРИЯ СУБЪЕКТА ЖИЗНИ </a:t>
            </a:r>
          </a:p>
          <a:p>
            <a:pPr marL="4572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КРИТЕРИИ СУБЪЕКТНОСТИ:                                                                                                                                                                                                      </a:t>
            </a: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ПРОТИВОРЕЧИЯ В ПРОЦЕССЕ ЖИЗНЕДЕЯТЕЛЬНОСТИ И СПОСОБЫ ИХ ПРЕОДОЛЕНИЯ                                                                                          РЕСУРСЫ (КОГНИТИВНЫЕ, ЛИЧНОСТНЫЕ, ПРОФЕССИОНАЛЬНЫЕ)                                                                                                          РЕФЛЕКСИВНОСТЬ – УСЛОЖНЕНИЕ В НАПРАВЛЕННОСТИ ПРОЖИВАНИЯ ЖИЗНИ                                                     (САМОСОВЕРШЕНСТВОВАНИЕ ИЛИ МОРАЛЬНОЕ РАЗЛОЖЕНИЕ, ЧЕРЕЗ СИТУАЦИИ ВЫБОРА, ПОСТУПОК В ВЫСШЕМ ЕГО ЗНАЧЕНИИ) САМОРЕАЛИЗАЦИЯ В ЖИЗНИ ОБЩЕСТВА                                                                                                                                ВЫХОД НА УРОВЕНЬ СУБЪЕКТА ЖИЗНИ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DBA0DED-94C5-4044-9CFA-D0A992B1D6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70140" y="365124"/>
            <a:ext cx="1815409" cy="18154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48347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8A2B61-37FC-42A9-B0BC-F4EFC9CC8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346" y="941772"/>
            <a:ext cx="10515600" cy="1167113"/>
          </a:xfrm>
        </p:spPr>
        <p:txBody>
          <a:bodyPr>
            <a:normAutofit fontScale="90000"/>
          </a:bodyPr>
          <a:lstStyle/>
          <a:p>
            <a:r>
              <a:rPr lang="ru-RU" sz="4700" dirty="0"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ИНДИВИДУАЛЬНОСТЬ</a:t>
            </a:r>
            <a:br>
              <a:rPr lang="ru-RU" sz="27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dirty="0">
                <a:ea typeface="Calibri" panose="020F0502020204030204" pitchFamily="34" charset="0"/>
                <a:cs typeface="Times New Roman" panose="02020603050405020304" pitchFamily="18" charset="0"/>
              </a:rPr>
              <a:t>(НЕПОВТОРИМОСТЬ ЧЕЛОВЕКА)</a:t>
            </a:r>
            <a:br>
              <a:rPr lang="ru-RU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8D61BB7B-64BF-426D-B552-36F3CC5AE4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40691" y="864972"/>
            <a:ext cx="1816331" cy="1853513"/>
          </a:xfrm>
          <a:prstGeom prst="rect">
            <a:avLst/>
          </a:prstGeom>
          <a:noFill/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6876771-A2C3-48AD-AA05-645BF0B12C24}"/>
              </a:ext>
            </a:extLst>
          </p:cNvPr>
          <p:cNvSpPr/>
          <p:nvPr/>
        </p:nvSpPr>
        <p:spPr>
          <a:xfrm>
            <a:off x="2463114" y="2893565"/>
            <a:ext cx="7166918" cy="1469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ДОСТРАИВАНИЕ ЛИЧНОСТИ ДО ДУХОВНО-НРАВСТВЕННЫХ ГЛУБИН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РЕФЛЕКСИВНЫЙ УРОВЕНЬ СУБЪЕКТА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СУБЪЕКТ ЖИЗНИ</a:t>
            </a:r>
          </a:p>
        </p:txBody>
      </p:sp>
    </p:spTree>
    <p:extLst>
      <p:ext uri="{BB962C8B-B14F-4D97-AF65-F5344CB8AC3E}">
        <p14:creationId xmlns:p14="http://schemas.microsoft.com/office/powerpoint/2010/main" val="2961711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47AC89-7BCB-462D-8AEE-D7577E343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131" y="159392"/>
            <a:ext cx="12212349" cy="718024"/>
          </a:xfrm>
        </p:spPr>
        <p:txBody>
          <a:bodyPr>
            <a:normAutofit/>
          </a:bodyPr>
          <a:lstStyle/>
          <a:p>
            <a:r>
              <a:rPr lang="ru-RU" sz="3200" dirty="0"/>
              <a:t>         СУБЪЕКТ ЖИЗНИ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635117-8968-4BCB-8A73-63BDEB7C7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7897"/>
            <a:ext cx="10515600" cy="6010712"/>
          </a:xfrm>
        </p:spPr>
        <p:txBody>
          <a:bodyPr>
            <a:noAutofit/>
          </a:bodyPr>
          <a:lstStyle/>
          <a:p>
            <a:pPr lvl="0"/>
            <a:r>
              <a:rPr lang="ru-RU" sz="1100" i="1" dirty="0">
                <a:latin typeface="+mn-lt"/>
              </a:rPr>
              <a:t>Активность личности</a:t>
            </a:r>
            <a:r>
              <a:rPr lang="ru-RU" sz="1100" dirty="0">
                <a:latin typeface="+mn-lt"/>
              </a:rPr>
              <a:t> – мотивы, желания, намерения и их реализация в действиях, </a:t>
            </a:r>
            <a:r>
              <a:rPr lang="ru-RU" sz="1100" i="1" dirty="0">
                <a:latin typeface="+mn-lt"/>
              </a:rPr>
              <a:t>ПОСТУПКАХ</a:t>
            </a:r>
            <a:r>
              <a:rPr lang="ru-RU" sz="1100" dirty="0">
                <a:latin typeface="+mn-lt"/>
              </a:rPr>
              <a:t> на разных этапах жизненного пути.</a:t>
            </a:r>
          </a:p>
          <a:p>
            <a:pPr lvl="0"/>
            <a:r>
              <a:rPr lang="ru-RU" sz="1100" i="1" dirty="0">
                <a:latin typeface="+mn-lt"/>
              </a:rPr>
              <a:t>Ответственность личности</a:t>
            </a:r>
            <a:r>
              <a:rPr lang="ru-RU" sz="1100" dirty="0">
                <a:latin typeface="+mn-lt"/>
              </a:rPr>
              <a:t> – когнитивный аспект, моральный аспект, «добровольное, самостоятельное осуществление необходимости в границах и формах, определенных субъектом».</a:t>
            </a:r>
          </a:p>
          <a:p>
            <a:r>
              <a:rPr lang="ru-RU" sz="1100" i="1" dirty="0">
                <a:latin typeface="+mn-lt"/>
              </a:rPr>
              <a:t>Жизненная позиция (способ организации жизни</a:t>
            </a:r>
            <a:r>
              <a:rPr lang="ru-RU" sz="1100" dirty="0">
                <a:latin typeface="+mn-lt"/>
              </a:rPr>
              <a:t>) – отношения субъекта и их реализация в соответствии с потребностями и ценностями личности: совокупность реализованных отношений, ценностей, идеалов. Проявление: в семье, в профессии, в общественной жизни ЧЕРЕЗ СОВОКУПНОСТЬ ДЕЙСТВИЙ - ПОСТУПКОВ.</a:t>
            </a:r>
            <a:r>
              <a:rPr lang="ru-RU" sz="1100" i="1" dirty="0">
                <a:latin typeface="+mn-lt"/>
              </a:rPr>
              <a:t> </a:t>
            </a:r>
          </a:p>
          <a:p>
            <a:r>
              <a:rPr lang="ru-RU" sz="1100" i="1" dirty="0">
                <a:latin typeface="+mn-lt"/>
              </a:rPr>
              <a:t>Притязания</a:t>
            </a:r>
            <a:r>
              <a:rPr lang="ru-RU" sz="1100" dirty="0">
                <a:latin typeface="+mn-lt"/>
              </a:rPr>
              <a:t> – требования личности к жизни.</a:t>
            </a:r>
          </a:p>
          <a:p>
            <a:r>
              <a:rPr lang="ru-RU" sz="1100" i="1" dirty="0">
                <a:latin typeface="+mn-lt"/>
              </a:rPr>
              <a:t>Своевременность</a:t>
            </a:r>
            <a:r>
              <a:rPr lang="ru-RU" sz="1100" dirty="0">
                <a:latin typeface="+mn-lt"/>
              </a:rPr>
              <a:t> – отношение к жизни во времени (</a:t>
            </a:r>
            <a:r>
              <a:rPr lang="ru-RU" sz="1100" dirty="0" err="1">
                <a:latin typeface="+mn-lt"/>
              </a:rPr>
              <a:t>хронотоп</a:t>
            </a:r>
            <a:r>
              <a:rPr lang="ru-RU" sz="1100" dirty="0">
                <a:latin typeface="+mn-lt"/>
              </a:rPr>
              <a:t>).</a:t>
            </a:r>
            <a:r>
              <a:rPr lang="ru-RU" sz="1100" i="1" dirty="0">
                <a:latin typeface="+mn-lt"/>
              </a:rPr>
              <a:t> </a:t>
            </a:r>
          </a:p>
          <a:p>
            <a:r>
              <a:rPr lang="ru-RU" sz="1100" i="1" dirty="0">
                <a:latin typeface="+mn-lt"/>
              </a:rPr>
              <a:t>Стиль деятельности</a:t>
            </a:r>
            <a:r>
              <a:rPr lang="ru-RU" sz="1100" dirty="0">
                <a:latin typeface="+mn-lt"/>
              </a:rPr>
              <a:t> – способность к организации времени, планирование, режим активности, ритм, динамика, задачи, предмет и продукты деятельности, события.</a:t>
            </a:r>
          </a:p>
          <a:p>
            <a:pPr lvl="0"/>
            <a:r>
              <a:rPr lang="ru-RU" sz="1100" i="1" dirty="0">
                <a:latin typeface="+mn-lt"/>
              </a:rPr>
              <a:t>Стиль жизни</a:t>
            </a:r>
            <a:r>
              <a:rPr lang="ru-RU" sz="1100" dirty="0">
                <a:latin typeface="+mn-lt"/>
              </a:rPr>
              <a:t> – построение жизни в соответствии со своими склонностями и устремлениями.</a:t>
            </a:r>
          </a:p>
          <a:p>
            <a:r>
              <a:rPr lang="ru-RU" sz="1100" i="1" dirty="0">
                <a:latin typeface="+mn-lt"/>
              </a:rPr>
              <a:t>Жизненная линия</a:t>
            </a:r>
            <a:r>
              <a:rPr lang="ru-RU" sz="1100" dirty="0">
                <a:latin typeface="+mn-lt"/>
              </a:rPr>
              <a:t> – влияние</a:t>
            </a:r>
            <a:r>
              <a:rPr lang="ru-RU" sz="1100" i="1" dirty="0">
                <a:latin typeface="+mn-lt"/>
              </a:rPr>
              <a:t> ПОСТУПКОВ</a:t>
            </a:r>
            <a:r>
              <a:rPr lang="ru-RU" sz="1100" dirty="0">
                <a:latin typeface="+mn-lt"/>
              </a:rPr>
              <a:t>, совершенных на одном этапе жизни, на формирование и течение следующего этапа: формирование новых возможностей.</a:t>
            </a:r>
            <a:r>
              <a:rPr lang="ru-RU" sz="1100" i="1" dirty="0">
                <a:latin typeface="+mn-lt"/>
              </a:rPr>
              <a:t> </a:t>
            </a:r>
            <a:endParaRPr lang="ru-RU" sz="1100" dirty="0">
              <a:latin typeface="+mn-lt"/>
            </a:endParaRPr>
          </a:p>
          <a:p>
            <a:r>
              <a:rPr lang="ru-RU" sz="1100" i="1" dirty="0">
                <a:latin typeface="+mn-lt"/>
              </a:rPr>
              <a:t>Утверждение в мире </a:t>
            </a:r>
            <a:r>
              <a:rPr lang="ru-RU" sz="1100" dirty="0">
                <a:latin typeface="+mn-lt"/>
              </a:rPr>
              <a:t>– проявление индивидуальности соотносительно с условиями жизни, ПОСТУПКИ. Составляющие: самооценка, уровни притязаний и реальные достижения – ценностная составляющая (стремления и способность, способы их удовлетворения). Важное значение имеет самовыражение. Детерминируется самооценкой – оценка своих способностей, талантов, переживание собственного успеха/неуспеха, трудности, неудачи. Требования к себе и внешние условия их реализации (возможности). Проявляется как отношение к миру через отношение к себе.</a:t>
            </a:r>
          </a:p>
          <a:p>
            <a:pPr lvl="0"/>
            <a:r>
              <a:rPr lang="ru-RU" sz="1100" i="1" dirty="0">
                <a:latin typeface="+mn-lt"/>
              </a:rPr>
              <a:t>Смысл жизни</a:t>
            </a:r>
            <a:r>
              <a:rPr lang="ru-RU" sz="1100" dirty="0">
                <a:latin typeface="+mn-lt"/>
              </a:rPr>
              <a:t> – индивидуальное значение для субъекта событий, </a:t>
            </a:r>
            <a:r>
              <a:rPr lang="ru-RU" sz="1100" dirty="0" err="1">
                <a:latin typeface="+mn-lt"/>
              </a:rPr>
              <a:t>действий,ПОСТУПКОВ</a:t>
            </a:r>
            <a:r>
              <a:rPr lang="ru-RU" sz="1100" dirty="0">
                <a:latin typeface="+mn-lt"/>
              </a:rPr>
              <a:t>. Их ценность и переживание (переживание как эмоция и как деятельность). В реализации и выделении смысла жизни большое внимание уделяется потребностям, мотивам, целям и  переживаниям в процессе их осуществления – самовыражение личности. Проявляется в реальных достижениях – совокупность ценностно-смысловых и конкретно-действенных отношений субъекта с миром - П</a:t>
            </a:r>
            <a:r>
              <a:rPr lang="ru-RU" sz="1100" i="1" dirty="0">
                <a:latin typeface="+mn-lt"/>
              </a:rPr>
              <a:t>ОСТУПКАХ</a:t>
            </a:r>
            <a:r>
              <a:rPr lang="ru-RU" sz="1100" dirty="0">
                <a:latin typeface="+mn-lt"/>
              </a:rPr>
              <a:t>. Соотношение внутреннего мира (запросы, ориентация, ценности, направленность) и способа их реализации (воплощения) во вне (социальные роли, профессиональная и общественная деятельность).</a:t>
            </a:r>
          </a:p>
          <a:p>
            <a:r>
              <a:rPr lang="ru-RU" sz="1100" i="1" dirty="0">
                <a:latin typeface="+mn-lt"/>
              </a:rPr>
              <a:t>Стратегия жизни</a:t>
            </a:r>
            <a:r>
              <a:rPr lang="ru-RU" sz="1100" dirty="0">
                <a:latin typeface="+mn-lt"/>
              </a:rPr>
              <a:t> – интегральная характеристика субъекта жизни: жизненные требования, личностная активность, ценности, особенности, возможности (индивидные, личностные, социально-психологические), соотнесенные  с требованиями окружающего мира (отношения, деятельность и т.п.) – социальные, общественные, исторические (разные уровни системы), ПОСТУПКИ. </a:t>
            </a:r>
          </a:p>
        </p:txBody>
      </p:sp>
    </p:spTree>
    <p:extLst>
      <p:ext uri="{BB962C8B-B14F-4D97-AF65-F5344CB8AC3E}">
        <p14:creationId xmlns:p14="http://schemas.microsoft.com/office/powerpoint/2010/main" val="1180923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AAE91B-AEE5-4AB9-9372-96B707467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УРОВНИ АНАЛИЗА ЦЕЛОСТНОЙ ЖИЗНЕДЕЯТЕЛЬНОСТИ ИСТОРИЧЕСКОЙ ЛИЧНОСТИ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32CD07-786B-444C-B4E2-F7F288A54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677297"/>
            <a:ext cx="8946541" cy="357110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МАКРОУРОВЕНЬ (ИСТОРИЧЕСКОЕ ВРЕМЯ – ОБЩЕСТВО, КУЛЬТУРА, ЭКОНОМИКА, ПОЛИТИКА)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МЕЗОУРОВЕНЬ (СОЦИАЛЬНЫЕ ГРУППЫ)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МИКРОУРОВЕНЬ (УСЛОВИЯ ЖИЗНИ И СИСТЕМА ОТНОШЕНИЙ)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675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BAC6C3-66D0-433D-8F00-D9411B7A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9989" y="452718"/>
            <a:ext cx="8180845" cy="1400530"/>
          </a:xfrm>
        </p:spPr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C9EA74-7CF4-4F44-9CE4-9E587AAB9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Поступок в структурно-динамической модели исторической личности является важнейшим показателем индивидуальности человека, где происходит достраивание личности до духовно-нравственных глубин, а также формирование и проявление рефлексивного уровня сознания, выход на уровень субъекта собственной жизни. На этом уровне важнейшее значение имеет самосовершенствование личности или другая крайность (моральное разложение), через ситуацию выбора и формировании собственной конкретно-индивидуальной стратегии жизни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816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EDC0B4-1676-4F26-BE6F-08F800777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20" y="139862"/>
            <a:ext cx="9404723" cy="544060"/>
          </a:xfrm>
        </p:spPr>
        <p:txBody>
          <a:bodyPr/>
          <a:lstStyle/>
          <a:p>
            <a:r>
              <a:rPr lang="ru-RU" sz="2000" dirty="0"/>
              <a:t>Список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C5774E-7217-4EBB-842F-20503589A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733169"/>
            <a:ext cx="8946541" cy="551523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i="1" dirty="0"/>
              <a:t> </a:t>
            </a:r>
            <a:endParaRPr lang="ru-RU" dirty="0"/>
          </a:p>
          <a:p>
            <a:r>
              <a:rPr lang="ru-RU" sz="6400" i="1" dirty="0" err="1"/>
              <a:t>Абульханова-Славская</a:t>
            </a:r>
            <a:r>
              <a:rPr lang="ru-RU" sz="6400" i="1" dirty="0"/>
              <a:t> К.А.</a:t>
            </a:r>
            <a:r>
              <a:rPr lang="ru-RU" sz="6400" dirty="0"/>
              <a:t> Стратегия жизни. М.: Мысль. 1991. </a:t>
            </a:r>
          </a:p>
          <a:p>
            <a:r>
              <a:rPr lang="ru-RU" sz="6400" i="1" dirty="0"/>
              <a:t>Ананьев Б.Г.</a:t>
            </a:r>
            <a:r>
              <a:rPr lang="ru-RU" sz="6400" dirty="0"/>
              <a:t> О проблемах современного </a:t>
            </a:r>
            <a:r>
              <a:rPr lang="ru-RU" sz="6400" dirty="0" err="1"/>
              <a:t>человекознания</a:t>
            </a:r>
            <a:r>
              <a:rPr lang="ru-RU" sz="6400" dirty="0"/>
              <a:t> М.: Наука. 1971.</a:t>
            </a:r>
          </a:p>
          <a:p>
            <a:r>
              <a:rPr lang="ru-RU" sz="6400" i="1" dirty="0"/>
              <a:t>Бахтин М.М. </a:t>
            </a:r>
            <a:r>
              <a:rPr lang="ru-RU" sz="6400" dirty="0"/>
              <a:t>К философии поступка. Соб. Соч. в 7 томах: Т. 1. М.: Изд-во «Русские словари», Языки славянской культуры, 2003.</a:t>
            </a:r>
          </a:p>
          <a:p>
            <a:r>
              <a:rPr lang="ru-RU" sz="6400" i="1" dirty="0" err="1"/>
              <a:t>Гусельцева</a:t>
            </a:r>
            <a:r>
              <a:rPr lang="ru-RU" sz="6400" i="1" dirty="0"/>
              <a:t> М.С.</a:t>
            </a:r>
            <a:r>
              <a:rPr lang="ru-RU" sz="6400" dirty="0"/>
              <a:t> Наследие В.А. </a:t>
            </a:r>
            <a:r>
              <a:rPr lang="ru-RU" sz="6400" dirty="0" err="1"/>
              <a:t>Роменца</a:t>
            </a:r>
            <a:r>
              <a:rPr lang="ru-RU" sz="6400" dirty="0"/>
              <a:t> в истории украинской психологии. </a:t>
            </a:r>
            <a:r>
              <a:rPr lang="en-US" sz="6400" dirty="0"/>
              <a:t>URL: file:///C:/Users/Lenovo/AppData/Local/Temp/Guseltseva_MS_2011_6.pdf (</a:t>
            </a:r>
            <a:r>
              <a:rPr lang="ru-RU" sz="6400" dirty="0"/>
              <a:t>Дата обращения</a:t>
            </a:r>
            <a:r>
              <a:rPr lang="en-US" sz="6400" dirty="0"/>
              <a:t> 21.02.2022)</a:t>
            </a:r>
            <a:endParaRPr lang="ru-RU" sz="6400" dirty="0"/>
          </a:p>
          <a:p>
            <a:r>
              <a:rPr lang="ru-RU" sz="6400" i="1" dirty="0"/>
              <a:t>Зинченко В.П.</a:t>
            </a:r>
            <a:r>
              <a:rPr lang="ru-RU" sz="6400" dirty="0"/>
              <a:t> Проблемы психологии развития (Читая О. Мандельштама) Вопросы психологии. 1991. № 4,№5, №6 </a:t>
            </a:r>
            <a:r>
              <a:rPr lang="en-US" sz="6400" dirty="0"/>
              <a:t>URL</a:t>
            </a:r>
            <a:r>
              <a:rPr lang="ru-RU" sz="6400" dirty="0"/>
              <a:t>: </a:t>
            </a:r>
            <a:r>
              <a:rPr lang="ru-RU" sz="6400" b="1" u="sng" dirty="0">
                <a:hlinkClick r:id="rId2"/>
              </a:rPr>
              <a:t>http://www.voppsy.ru/issues/1991/915/915139.htm</a:t>
            </a:r>
            <a:r>
              <a:rPr lang="ru-RU" sz="6400" b="1" dirty="0"/>
              <a:t> </a:t>
            </a:r>
            <a:r>
              <a:rPr lang="ru-RU" sz="6400" dirty="0"/>
              <a:t>(дата обращения 29.01.2022)</a:t>
            </a:r>
          </a:p>
          <a:p>
            <a:r>
              <a:rPr lang="ru-RU" sz="6400" i="1" dirty="0"/>
              <a:t>Ломов Б.Ф.</a:t>
            </a:r>
            <a:r>
              <a:rPr lang="ru-RU" sz="6400" dirty="0"/>
              <a:t> Проблемы и стратегия психологического исследования. М.: Наука, 1999 (Серия «Памятники психологической мысли)</a:t>
            </a:r>
          </a:p>
          <a:p>
            <a:r>
              <a:rPr lang="ru-RU" sz="6400" i="1" dirty="0"/>
              <a:t>Мясоед А.П</a:t>
            </a:r>
            <a:r>
              <a:rPr lang="ru-RU" sz="6400" dirty="0"/>
              <a:t>. Творческое наследие В.А. </a:t>
            </a:r>
            <a:r>
              <a:rPr lang="ru-RU" sz="6400" dirty="0" err="1"/>
              <a:t>Роменца</a:t>
            </a:r>
            <a:r>
              <a:rPr lang="ru-RU" sz="6400" dirty="0"/>
              <a:t> в психологическом знании. Психологический журнал. 2013, том 24, № 3. С. 51-59.</a:t>
            </a:r>
          </a:p>
          <a:p>
            <a:r>
              <a:rPr lang="ru-RU" sz="6400" i="1" dirty="0"/>
              <a:t>Рубинштейн С.Л.</a:t>
            </a:r>
            <a:r>
              <a:rPr lang="ru-RU" sz="6400" dirty="0"/>
              <a:t> Человек и мир. </a:t>
            </a:r>
            <a:r>
              <a:rPr lang="en-US" sz="6400" dirty="0"/>
              <a:t>URL</a:t>
            </a:r>
            <a:r>
              <a:rPr lang="ru-RU" sz="6400" dirty="0"/>
              <a:t>: </a:t>
            </a:r>
            <a:r>
              <a:rPr lang="en-US" sz="6400" u="sng" dirty="0">
                <a:hlinkClick r:id="rId3"/>
              </a:rPr>
              <a:t>http</a:t>
            </a:r>
            <a:r>
              <a:rPr lang="ru-RU" sz="6400" u="sng" dirty="0">
                <a:hlinkClick r:id="rId3"/>
              </a:rPr>
              <a:t>://</a:t>
            </a:r>
            <a:r>
              <a:rPr lang="en-US" sz="6400" u="sng" dirty="0" err="1">
                <a:hlinkClick r:id="rId3"/>
              </a:rPr>
              <a:t>padaread</a:t>
            </a:r>
            <a:r>
              <a:rPr lang="ru-RU" sz="6400" u="sng" dirty="0">
                <a:hlinkClick r:id="rId3"/>
              </a:rPr>
              <a:t>.</a:t>
            </a:r>
            <a:r>
              <a:rPr lang="en-US" sz="6400" u="sng" dirty="0">
                <a:hlinkClick r:id="rId3"/>
              </a:rPr>
              <a:t>com</a:t>
            </a:r>
            <a:r>
              <a:rPr lang="ru-RU" sz="6400" u="sng" dirty="0">
                <a:hlinkClick r:id="rId3"/>
              </a:rPr>
              <a:t>/?</a:t>
            </a:r>
            <a:r>
              <a:rPr lang="en-US" sz="6400" u="sng" dirty="0">
                <a:hlinkClick r:id="rId3"/>
              </a:rPr>
              <a:t>book</a:t>
            </a:r>
            <a:r>
              <a:rPr lang="ru-RU" sz="6400" u="sng" dirty="0">
                <a:hlinkClick r:id="rId3"/>
              </a:rPr>
              <a:t>=4761</a:t>
            </a:r>
            <a:r>
              <a:rPr lang="ru-RU" sz="6400" u="sng" dirty="0"/>
              <a:t> (Дата обращения 12.06 2021)</a:t>
            </a:r>
            <a:endParaRPr lang="ru-RU" sz="6400" dirty="0"/>
          </a:p>
          <a:p>
            <a:r>
              <a:rPr lang="ru-RU" sz="6400" i="1" dirty="0" err="1"/>
              <a:t>Холондович</a:t>
            </a:r>
            <a:r>
              <a:rPr lang="ru-RU" sz="6400" i="1" dirty="0"/>
              <a:t> Е.Н.</a:t>
            </a:r>
            <a:r>
              <a:rPr lang="ru-RU" sz="6400" dirty="0"/>
              <a:t> Комплексная реконструкция жизненного пути и психологических характеристик исторической личности как метод исторической психологии. Ярославский педагогический вестник. 2021, № 4 (121). С. 97-109 </a:t>
            </a:r>
          </a:p>
          <a:p>
            <a:r>
              <a:rPr lang="ru-RU" sz="6400" i="1" dirty="0"/>
              <a:t>Кольцова В</a:t>
            </a:r>
            <a:r>
              <a:rPr lang="ru-RU" sz="6400" dirty="0"/>
              <a:t>.</a:t>
            </a:r>
            <a:r>
              <a:rPr lang="ru-RU" sz="6400" i="1" dirty="0"/>
              <a:t>, Олейник Ю. </a:t>
            </a:r>
            <a:r>
              <a:rPr lang="ru-RU" sz="6400" dirty="0" err="1"/>
              <a:t>Внесок</a:t>
            </a:r>
            <a:r>
              <a:rPr lang="ru-RU" sz="6400" dirty="0"/>
              <a:t> В.А. </a:t>
            </a:r>
            <a:r>
              <a:rPr lang="ru-RU" sz="6400" dirty="0" err="1"/>
              <a:t>Роменця</a:t>
            </a:r>
            <a:r>
              <a:rPr lang="ru-RU" sz="6400" dirty="0"/>
              <a:t> в </a:t>
            </a:r>
            <a:r>
              <a:rPr lang="ru-RU" sz="6400" dirty="0" err="1"/>
              <a:t>історію</a:t>
            </a:r>
            <a:r>
              <a:rPr lang="ru-RU" sz="6400" dirty="0"/>
              <a:t> </a:t>
            </a:r>
            <a:r>
              <a:rPr lang="ru-RU" sz="6400" dirty="0" err="1"/>
              <a:t>психології</a:t>
            </a:r>
            <a:r>
              <a:rPr lang="ru-RU" sz="6400" dirty="0"/>
              <a:t>: синтез </a:t>
            </a:r>
            <a:r>
              <a:rPr lang="ru-RU" sz="6400" dirty="0" err="1"/>
              <a:t>почуттів</a:t>
            </a:r>
            <a:r>
              <a:rPr lang="ru-RU" sz="6400" dirty="0"/>
              <a:t> і </a:t>
            </a:r>
            <a:r>
              <a:rPr lang="ru-RU" sz="6400" dirty="0" err="1"/>
              <a:t>раціо</a:t>
            </a:r>
            <a:r>
              <a:rPr lang="ru-RU" sz="6400" dirty="0"/>
              <a:t> //</a:t>
            </a:r>
          </a:p>
          <a:p>
            <a:pPr marL="0" indent="0">
              <a:buNone/>
            </a:pPr>
            <a:r>
              <a:rPr lang="ru-RU" sz="6400" dirty="0"/>
              <a:t>      </a:t>
            </a:r>
            <a:r>
              <a:rPr lang="ru-RU" sz="6400" dirty="0" err="1"/>
              <a:t>Психологія</a:t>
            </a:r>
            <a:r>
              <a:rPr lang="ru-RU" sz="6400" dirty="0"/>
              <a:t> і </a:t>
            </a:r>
            <a:r>
              <a:rPr lang="ru-RU" sz="6400" dirty="0" err="1"/>
              <a:t>суспільство</a:t>
            </a:r>
            <a:r>
              <a:rPr lang="ru-RU" sz="6400" dirty="0"/>
              <a:t>. 2011. № 2. C. 57–63.</a:t>
            </a:r>
          </a:p>
          <a:p>
            <a:pPr marL="0" indent="0">
              <a:buNone/>
            </a:pPr>
            <a:r>
              <a:rPr lang="ru-RU" sz="6400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822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97199D-533F-4653-8D38-09BA1ADE8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767"/>
            <a:ext cx="10515600" cy="832021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Цель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EB553C-4D2E-4F05-AEAC-60AC0B6CD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39762"/>
            <a:ext cx="10515600" cy="3170152"/>
          </a:xfrm>
        </p:spPr>
        <p:txBody>
          <a:bodyPr>
            <a:normAutofit/>
          </a:bodyPr>
          <a:lstStyle/>
          <a:p>
            <a:pPr lvl="3"/>
            <a:r>
              <a:rPr lang="ru-RU" sz="2000" dirty="0"/>
              <a:t>Дать теоретическое обоснование введению категории поступка </a:t>
            </a:r>
          </a:p>
          <a:p>
            <a:pPr marL="1371600" lvl="3" indent="0">
              <a:buNone/>
            </a:pPr>
            <a:r>
              <a:rPr lang="ru-RU" sz="2000" dirty="0"/>
              <a:t>   в модель исследования исторической личности</a:t>
            </a:r>
          </a:p>
        </p:txBody>
      </p:sp>
    </p:spTree>
    <p:extLst>
      <p:ext uri="{BB962C8B-B14F-4D97-AF65-F5344CB8AC3E}">
        <p14:creationId xmlns:p14="http://schemas.microsoft.com/office/powerpoint/2010/main" val="1032506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87DB71-FBD3-4FF4-A25A-872155338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655805"/>
            <a:ext cx="9404723" cy="1252152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989147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3CB657-DC2B-4503-BF2C-4C891B95A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Задачи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C693B2-B665-489B-A62A-F05AE0945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Выделить понятие поступок как научную категорию                                        в отечественной психологии (в ее различных подходах);</a:t>
            </a:r>
          </a:p>
          <a:p>
            <a:pPr lvl="0"/>
            <a:r>
              <a:rPr lang="ru-RU" dirty="0"/>
              <a:t>Определить структуру поступка как самостоятельной системной единицы;</a:t>
            </a:r>
          </a:p>
          <a:p>
            <a:pPr lvl="0"/>
            <a:r>
              <a:rPr lang="ru-RU" dirty="0"/>
              <a:t>Показать значение поступка в становлении и развитии субъекта жизни;</a:t>
            </a:r>
          </a:p>
          <a:p>
            <a:pPr lvl="0"/>
            <a:r>
              <a:rPr lang="ru-RU" dirty="0"/>
              <a:t>Определить его место и значение в структурно-динамической модели исторической личности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20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E52911-E573-4F85-9EC2-0D7E88A68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Гипотеза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311053-E3F9-4341-BBB9-7ECA48A15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Поступок является важнейшим системообразующим фактором в развитии исторической личности, выступая стержневой характеристикой субъекта жизни, через ситуации выбора формируя направленность личности </a:t>
            </a:r>
          </a:p>
        </p:txBody>
      </p:sp>
    </p:spTree>
    <p:extLst>
      <p:ext uri="{BB962C8B-B14F-4D97-AF65-F5344CB8AC3E}">
        <p14:creationId xmlns:p14="http://schemas.microsoft.com/office/powerpoint/2010/main" val="269203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DFCD2F-364C-4583-B9CA-FA3273BC4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Философия поступка </a:t>
            </a:r>
            <a:br>
              <a:rPr lang="ru-RU" dirty="0"/>
            </a:br>
            <a:r>
              <a:rPr lang="ru-RU" dirty="0"/>
              <a:t>(М.М. Бахтин)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80AA20-7D3D-4F41-AD6B-E408AB2BB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Поступок – «не-алиби в бытии», человек «свершается в своем бытии» через поступок</a:t>
            </a:r>
          </a:p>
          <a:p>
            <a:r>
              <a:rPr lang="ru-RU" dirty="0"/>
              <a:t>Поступок понимается как ответственный акт, единственный в своем роде, индивидуально-персоналистический, поступком человек утверждает свое бытие в мире</a:t>
            </a:r>
          </a:p>
          <a:p>
            <a:r>
              <a:rPr lang="ru-RU" dirty="0"/>
              <a:t>Свойства поступка: </a:t>
            </a:r>
            <a:r>
              <a:rPr lang="ru-RU" dirty="0" err="1"/>
              <a:t>аксиологичность</a:t>
            </a:r>
            <a:r>
              <a:rPr lang="ru-RU" dirty="0"/>
              <a:t>, ответственность, единственность, событийность</a:t>
            </a:r>
          </a:p>
          <a:p>
            <a:r>
              <a:rPr lang="ru-RU" dirty="0"/>
              <a:t>Поступок сам по себе не может быть нравственным или нет. Нравственную окраску ему придает субъект: «…вся жизнь в целом может быть рассмотрена как некоторый сложный поступок. Я поступаю всею своей жизнью, каждый отдельный акт и переживание есть момент моей жизни - поступления»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724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D6318-41FC-4A32-9F66-2D3F16D83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10582062" cy="2051585"/>
          </a:xfrm>
        </p:spPr>
        <p:txBody>
          <a:bodyPr>
            <a:noAutofit/>
          </a:bodyPr>
          <a:lstStyle/>
          <a:p>
            <a:r>
              <a:rPr lang="ru-RU" dirty="0"/>
              <a:t>Субъектно-деятельностный подход (С.Л. Рубинштейн, К.А. </a:t>
            </a:r>
            <a:r>
              <a:rPr lang="ru-RU" dirty="0" err="1"/>
              <a:t>Абульханова-Славская</a:t>
            </a:r>
            <a:r>
              <a:rPr lang="ru-RU" dirty="0"/>
              <a:t>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D612BD-B6E4-4C52-894E-12069B677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504302"/>
            <a:ext cx="8946541" cy="4250725"/>
          </a:xfrm>
        </p:spPr>
        <p:txBody>
          <a:bodyPr>
            <a:normAutofit fontScale="70000" lnSpcReduction="20000"/>
          </a:bodyPr>
          <a:lstStyle/>
          <a:p>
            <a:r>
              <a:rPr lang="ru-RU" sz="2100" dirty="0"/>
              <a:t>В поступке проявляется и воплощается социальность человека: «действие, которое воспринимается и осознается действующим субъектом как общественный акт,  как проявление субъекта, которое выражает отношение человека к другим людям». Через анализ поступка можно говорить о «семантике» поведения человека – в его основу заложены смысл и значение явления, а также внутренние мотивы человеческого поведения. Через поступок осуществляется замысел жизни в целом. Поэтому поступок должен быть важнейшим показателем при изучении личности. В нем заключен часто смысл жизни человека, переоценка ценностей, переосмысление жизни, «</a:t>
            </a:r>
            <a:r>
              <a:rPr lang="ru-RU" sz="2100" dirty="0" err="1"/>
              <a:t>переинтонирование</a:t>
            </a:r>
            <a:r>
              <a:rPr lang="ru-RU" sz="2100" dirty="0"/>
              <a:t> духовной жизни человека». Для С.Л. Рубинштейна действие становится поступком по мере формирования самосознания человека,  осознанного отношения к самому себе и окружающему, в т ом числе к нормам общественной морали</a:t>
            </a:r>
          </a:p>
          <a:p>
            <a:r>
              <a:rPr lang="ru-RU" sz="2100" dirty="0"/>
              <a:t>Поступок - действие, которое выражает отношение человека к миру, к другому человеку, в котором он воплощает свои принципы и убеждения, смелый, открытый шаг человека в сложных жизненных обстоятельствах. Поступок присущ только субъекту жизни и выражается в активной жизненной стратегии. Поступок выражает не только отношение субъекта к жизни, к другим людям, к миру в целом (человеку, делу, событию), но важное значение имеет контекст (событие), благодаря которому он принимает неординарное, особое значение (К.А. </a:t>
            </a:r>
            <a:r>
              <a:rPr lang="ru-RU" sz="2100" dirty="0" err="1"/>
              <a:t>Абульханова-Славская</a:t>
            </a:r>
            <a:r>
              <a:rPr lang="ru-RU" sz="2100" dirty="0"/>
              <a:t>)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155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1FA933-3403-47EB-8EB6-1310DC592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578" y="33217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4700" dirty="0"/>
              <a:t>Поступающая концепция существования человека </a:t>
            </a:r>
            <a:br>
              <a:rPr lang="ru-RU" sz="4700" dirty="0"/>
            </a:br>
            <a:r>
              <a:rPr lang="ru-RU" sz="4700" dirty="0"/>
              <a:t>и развития познания (В.А. </a:t>
            </a:r>
            <a:r>
              <a:rPr lang="ru-RU" sz="4700" dirty="0" err="1"/>
              <a:t>Роменец</a:t>
            </a:r>
            <a:r>
              <a:rPr lang="ru-RU" sz="4700" dirty="0"/>
              <a:t>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8CA4F7-B2ED-4E4F-8C6D-3EEBF4BA2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364258"/>
            <a:ext cx="8946541" cy="4357817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/>
              <a:t>Поступок как бытийное проявление личности: концентрирует в себе «различные формы деятельности и поведения – теоретической и практической, нравственной, эстетической, технологической и др.». В поступке раскрывается вся психика человека – психика является непосредственной жизнью человека, его переживанием, отношением к миру и имеет собственное богатство и самостоятельный смысл</a:t>
            </a:r>
          </a:p>
          <a:p>
            <a:r>
              <a:rPr lang="ru-RU" sz="2600" dirty="0"/>
              <a:t>Структуру поступка как явления высшего порядка: ситуация (отношение человека к миру), мотивация (цели и средства, система ценностей), действие (поведение), последействие, где наибольшее значение имеет последействие – «совесть поступка» или «самонаказание», за которым следует новое действие. Таким образом идет трансформация самосознания в самоанализ и в последующее </a:t>
            </a:r>
            <a:r>
              <a:rPr lang="ru-RU" sz="2600" dirty="0" err="1"/>
              <a:t>самосозидание</a:t>
            </a:r>
            <a:r>
              <a:rPr lang="ru-RU" sz="2600" dirty="0"/>
              <a:t>. Последействие непосредственно связано с рефлексивным уровнем сознания,  в нем сосредоточена готовность к новому поступку</a:t>
            </a:r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411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45D416-2DBE-4D40-8213-C4DDC89B8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Духовное развитие личности </a:t>
            </a:r>
            <a:br>
              <a:rPr lang="ru-RU" dirty="0"/>
            </a:br>
            <a:r>
              <a:rPr lang="ru-RU" dirty="0"/>
              <a:t>(В.П. Зинченко)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CBE422-2FA0-448F-B4EB-DA5E9B8FF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562066"/>
          </a:xfrm>
        </p:spPr>
        <p:txBody>
          <a:bodyPr>
            <a:normAutofit fontScale="62500" lnSpcReduction="20000"/>
          </a:bodyPr>
          <a:lstStyle/>
          <a:p>
            <a:r>
              <a:rPr lang="ru-RU" sz="2600" dirty="0"/>
              <a:t>Поступок – свободное, осознанное и ответственное действие человека, выводящий его на предпоследний уровень, предшествующий становлению личности и человека исторического </a:t>
            </a:r>
          </a:p>
          <a:p>
            <a:r>
              <a:rPr lang="ru-RU" sz="2600" dirty="0"/>
              <a:t>Для осуществления поступка необходимо: ситуация, ее осмысление, мышление и рефлексия – «</a:t>
            </a:r>
            <a:r>
              <a:rPr lang="ru-RU" sz="2600" dirty="0" err="1"/>
              <a:t>заглядывание</a:t>
            </a:r>
            <a:r>
              <a:rPr lang="ru-RU" sz="2600" dirty="0"/>
              <a:t> внутрь себя». Поступок уникален по своей природе, «порожденный всем опытом жизни, деятельности и прежде всего сознания ... Сознание как раз может не участвовать в непосредственной подготовке свободного действия и поступка. Они чаще всего выступают как спонтанные, реактивные. Но это лишь видимость. Порыв — это не воспроизведение старого текста. Свободное действие и поступок прокладывают новое русло, а не пользуются старым»</a:t>
            </a:r>
          </a:p>
          <a:p>
            <a:r>
              <a:rPr lang="ru-RU" sz="2600" dirty="0"/>
              <a:t>Поступки помещаются во внутрь деятельности и поведения, поступки придают деятельности и поведению осмысленность. Поступок содержит моральный и нравственный компонент. Поступки строят личность, изменяют ее, «расширяют число степеней свободы» - поднимают личность над деятельностью и самосознанием, которые были присущи личности до совершения поступка. Сознание поднимается с бытийного уровня на рефлективный</a:t>
            </a:r>
          </a:p>
          <a:p>
            <a:r>
              <a:rPr lang="ru-RU" sz="2600" dirty="0"/>
              <a:t>Поступок имеет значение смысловое (вневременное) и персоналистическое (конкретно-историческое – разворачивается в пространстве и времени конкретно-индивидуальном)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384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E3FEFC-2C7F-43E5-8413-617DFF164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Поступок как психологическая категория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FC1EBF-1690-45C2-9699-F21747DBE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Поступок формируется на уровне самосознания и на рефлексивном уровне сознания, включает весь опыт жизни человека</a:t>
            </a:r>
          </a:p>
          <a:p>
            <a:r>
              <a:rPr lang="ru-RU" dirty="0"/>
              <a:t>Структура поступка: ситуация, мотивация, действие, последействие</a:t>
            </a:r>
          </a:p>
          <a:p>
            <a:r>
              <a:rPr lang="ru-RU" dirty="0"/>
              <a:t>Характеристики: всегда ценностно обусловлен, конкретно-индивидуален, </a:t>
            </a:r>
            <a:r>
              <a:rPr lang="ru-RU" dirty="0" err="1"/>
              <a:t>ситуативен</a:t>
            </a:r>
            <a:r>
              <a:rPr lang="ru-RU" dirty="0"/>
              <a:t>, ответственен, включает всю систему отношений, переживаний, притязаний человека, в нем актуализируется вся стратегия жизни человека</a:t>
            </a:r>
          </a:p>
          <a:p>
            <a:r>
              <a:rPr lang="ru-RU" dirty="0"/>
              <a:t>Поступок выводит человека на уровень субъекта собственной жизни </a:t>
            </a:r>
          </a:p>
          <a:p>
            <a:pPr lvl="0"/>
            <a:r>
              <a:rPr lang="ru-RU" dirty="0"/>
              <a:t>Поступок – действие (порыв)</a:t>
            </a:r>
          </a:p>
          <a:p>
            <a:pPr lvl="0"/>
            <a:r>
              <a:rPr lang="ru-RU" dirty="0"/>
              <a:t>Поступок – социально значимый акт</a:t>
            </a:r>
          </a:p>
          <a:p>
            <a:pPr lvl="0"/>
            <a:r>
              <a:rPr lang="ru-RU" dirty="0"/>
              <a:t>Поступок – жизнь человека</a:t>
            </a:r>
          </a:p>
          <a:p>
            <a:r>
              <a:rPr lang="ru-RU" dirty="0"/>
              <a:t>На каждом этапе жизненного пути человека поступок присутствует. Его наличие или отсутствие определяется стратегией жизни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1932743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331</TotalTime>
  <Words>1981</Words>
  <Application>Microsoft Office PowerPoint</Application>
  <PresentationFormat>Широкоэкранный</PresentationFormat>
  <Paragraphs>113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Corbel</vt:lpstr>
      <vt:lpstr>Wingdings 3</vt:lpstr>
      <vt:lpstr>Ион</vt:lpstr>
      <vt:lpstr>Институт психологии Российской академии наук</vt:lpstr>
      <vt:lpstr>Цель исследования</vt:lpstr>
      <vt:lpstr>Задачи исследования</vt:lpstr>
      <vt:lpstr>Гипотеза </vt:lpstr>
      <vt:lpstr>Философия поступка  (М.М. Бахтин)</vt:lpstr>
      <vt:lpstr>Субъектно-деятельностный подход (С.Л. Рубинштейн, К.А. Абульханова-Славская)</vt:lpstr>
      <vt:lpstr>Поступающая концепция существования человека  и развития познания (В.А. Роменец) </vt:lpstr>
      <vt:lpstr>Духовное развитие личности  (В.П. Зинченко)</vt:lpstr>
      <vt:lpstr>Поступок как психологическая категория</vt:lpstr>
      <vt:lpstr>Структурно-динамическая модель исторической личности (Б.Г. Ананьев. С.Л. Рубинштейн,  Б.Ф. Ломов)</vt:lpstr>
      <vt:lpstr>Презентация PowerPoint</vt:lpstr>
      <vt:lpstr>ИНДИВИД </vt:lpstr>
      <vt:lpstr>ЛИЧНОСТЬ </vt:lpstr>
      <vt:lpstr>С             СУБЪЕКТ ДЕЯТЕЛЬНОСТИ</vt:lpstr>
      <vt:lpstr>ИНДИВИДУАЛЬНОСТЬ (НЕПОВТОРИМОСТЬ ЧЕЛОВЕКА) </vt:lpstr>
      <vt:lpstr>         СУБЪЕКТ ЖИЗНИ</vt:lpstr>
      <vt:lpstr>УРОВНИ АНАЛИЗА ЦЕЛОСТНОЙ ЖИЗНЕДЕЯТЕЛЬНОСТИ ИСТОРИЧЕСКОЙ ЛИЧНОСТИ</vt:lpstr>
      <vt:lpstr>Выводы</vt:lpstr>
      <vt:lpstr>Список литературы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Kholondovich</dc:creator>
  <cp:lastModifiedBy>Alexander Kholondovich</cp:lastModifiedBy>
  <cp:revision>37</cp:revision>
  <dcterms:created xsi:type="dcterms:W3CDTF">2022-02-21T07:19:44Z</dcterms:created>
  <dcterms:modified xsi:type="dcterms:W3CDTF">2022-02-22T08:25:17Z</dcterms:modified>
</cp:coreProperties>
</file>