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6" r:id="rId2"/>
    <p:sldId id="291" r:id="rId3"/>
    <p:sldId id="261" r:id="rId4"/>
    <p:sldId id="259" r:id="rId5"/>
    <p:sldId id="262" r:id="rId6"/>
    <p:sldId id="293" r:id="rId7"/>
    <p:sldId id="294" r:id="rId8"/>
    <p:sldId id="270" r:id="rId9"/>
    <p:sldId id="268" r:id="rId10"/>
    <p:sldId id="272" r:id="rId11"/>
    <p:sldId id="300" r:id="rId12"/>
    <p:sldId id="276" r:id="rId13"/>
    <p:sldId id="281" r:id="rId14"/>
    <p:sldId id="299" r:id="rId15"/>
    <p:sldId id="264" r:id="rId16"/>
    <p:sldId id="265" r:id="rId17"/>
    <p:sldId id="290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4E30E-46E1-45E2-AC8B-B7FDB4103D61}" type="datetimeFigureOut">
              <a:rPr lang="ru-RU" smtClean="0"/>
              <a:t>27.06.2022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7F8E-8F2A-48AC-B624-B8F93D1250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428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EBA2A8-9432-0076-7F5D-4486A20E62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C1F2994-9876-9B09-D72E-8D13668747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88A32D-35C9-C1C5-2C51-BA0F5F142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385BF-C8F3-4CF3-8732-BBB096CE3FC6}" type="datetime1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02C43F8-FA08-FFF9-E0F4-33DDAE94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6B1E12-CB3E-05C7-D30E-E52929C4A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43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D9557-924C-E13F-94F1-2F13F9641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00F3470-57C9-4699-120E-0EDA7611B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DB5A44-3D13-C2A1-1AB6-8062B5C1F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8682-BC10-437B-BBDE-8C3DA961625F}" type="datetime1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11D341-A1E0-02DA-75D5-2AC75ABF7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400DF49-D280-110E-671E-F2213EDFD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22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2A7C78E-DAB0-98FE-73D4-FA07479F1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09E4FD1-1148-0A5A-17F8-51EA13D8C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E77AC5-0D75-1D84-4709-0DCF5F8EF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E572F-258C-4F3C-83A4-25285333289A}" type="datetime1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26B46A-8B21-66B2-B68B-21768C013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A6F09A-A8D4-D8CC-56B3-6288DA04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726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D25B25-A63C-D121-7D79-2D61F835A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6C6A11-F435-49EF-0A57-212F3E683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CFCC86-FBA6-F583-635D-F32578714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2067E-9FFA-48B6-896C-31B80F12C142}" type="datetime1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0D65A1-5EBA-3149-A7D7-FF663B030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F5B7789-37D7-C368-7B70-422C5BA4E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8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73B1EF-025F-BD55-DB6E-4EE01C664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99AD98-F2B3-9335-E8B6-4620E6667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C7AE68-8BCE-06A9-4861-15CBECD8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10FD8B-F2E7-458D-B3C7-6B869207624E}" type="datetime1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63E348C-DC10-2412-01C8-9F24D9893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7AF01F3-3125-4CB0-FE9B-FCF3C86D0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66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BD8186-5E79-8507-2050-6284053B9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700D38-3183-4760-4BFA-C13811A000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71364E-0688-BDB8-96CD-A776CAA7B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D74BF8-9BAA-CC76-C2B8-F5047BA1C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3EC55-B5AC-4972-AA1C-43465CD074FB}" type="datetime1">
              <a:rPr lang="ru-RU" smtClean="0"/>
              <a:t>27.06.2022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94F06F-6CDB-5103-0FC4-4B3E664C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818386-C170-5E40-2957-9C17CE97A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34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0F5AC9-C761-5FA4-AA91-539238E47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7B94AF-1019-F54B-3E1C-158D52BA6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E701FF9-D404-FDB4-74FC-E6A24D812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7650495-8AC1-E0CB-C202-8035D11DDB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A9331CA-F295-AE4F-003E-CF180E5D5A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DEF0629-3A53-DE54-D656-0A606A202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A7E3-1AD5-4391-9365-E09D47D5FEF6}" type="datetime1">
              <a:rPr lang="ru-RU" smtClean="0"/>
              <a:t>27.06.2022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8D48DB3-FB72-9642-D72A-996317AA2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A0EA8D2-D0EB-DDF5-468E-D5E713174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50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53A713-CACD-C802-3081-094967263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B06A29A-AB1D-6107-8410-34DC6BB94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6B29-2D0F-4C17-A233-B6B04ECEA174}" type="datetime1">
              <a:rPr lang="ru-RU" smtClean="0"/>
              <a:t>27.06.2022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3985A0C-7DDF-25C1-823C-BF466283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8F436B3-1D19-B683-BC07-3DB73CFDC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10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5280BA-8C78-D0EE-FBFA-3F87B6A8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5AC7A-F2F4-4C18-B75B-4B853C9CE5A4}" type="datetime1">
              <a:rPr lang="ru-RU" smtClean="0"/>
              <a:t>27.06.2022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12950FB-A3E0-0ED4-EC79-B0E1CF809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8EAF98-0C0B-A60B-1B4F-079085AB4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13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0E49CB-8C5C-AE7B-5AAD-2969969E4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3ED535-EAE2-2A2D-BE7B-ACD95E0B5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3750A1-8DF9-5C2F-6C72-6C220339F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62428F-A586-9054-B670-829D816B6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B8DBA-196B-44B0-96DB-45C68258D94F}" type="datetime1">
              <a:rPr lang="ru-RU" smtClean="0"/>
              <a:t>27.06.2022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3F7E157-FD2D-B7E1-AD2D-017D5959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9EC5D35-3AF2-BA7E-9BA0-52227FFD5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769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BD13C4-439B-4B18-790B-BD992DFC1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6759499-90CF-343E-6743-2A8A7BB349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200A63B-F159-C0FE-5877-5791922256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EE8CC5-1637-4729-8C8D-BF472F91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4BF16-54FA-4330-91B5-769EF3E4C77C}" type="datetime1">
              <a:rPr lang="ru-RU" smtClean="0"/>
              <a:t>27.06.2022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755411-9514-0012-4C31-06E4B61D43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F9D24CE-D7AD-605A-48B8-D8D3BF361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384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7CB817-DF44-12D0-68AB-CF26A4534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26BACED-3577-5001-153E-6E4439ABB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EE8BA4-2181-77BD-F224-89172E2C33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E354F-5FB1-40EC-B8E6-DC8CF55BD740}" type="datetime1">
              <a:rPr lang="ru-RU" smtClean="0"/>
              <a:t>27.06.2022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5192450-CF1E-A5A3-D6CC-0781BCCCDD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F4573A-9240-B52B-AFF9-76D7DBAA12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59B4E-7DA9-4432-9580-3590D303BF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9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3BDFB-4178-4A2D-1938-D894B9EBD5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4400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Субъективный опыт психотерапевтов при работе </a:t>
            </a:r>
            <a:br>
              <a:rPr lang="ru-RU" sz="4400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психологической травмой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65960D-9926-32F9-62F6-DA6FFBD5B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ru-RU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Автор: Звягина Марина Александровна, НИУ ВШЭ</a:t>
            </a:r>
          </a:p>
          <a:p>
            <a:r>
              <a:rPr lang="ru-RU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Научный руководитель: Коган-Лернер Лина Борисовна, </a:t>
            </a:r>
            <a:br>
              <a:rPr lang="ru-RU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доцент НИУ ВШЭ</a:t>
            </a:r>
          </a:p>
        </p:txBody>
      </p:sp>
    </p:spTree>
    <p:extLst>
      <p:ext uri="{BB962C8B-B14F-4D97-AF65-F5344CB8AC3E}">
        <p14:creationId xmlns:p14="http://schemas.microsoft.com/office/powerpoint/2010/main" val="462710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BA2C7-1912-C1FB-371B-D914FD0ED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Описание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D706C4-6E7C-686B-412C-8ABDCA761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600" dirty="0">
                <a:highlight>
                  <a:srgbClr val="C0C0C0"/>
                </a:highlight>
              </a:rPr>
              <a:t>Клиент-терапевтические отношения. Характеристики контакта</a:t>
            </a:r>
          </a:p>
          <a:p>
            <a:pPr marL="0" indent="0">
              <a:buNone/>
            </a:pPr>
            <a:endParaRPr lang="ru-RU" sz="2600" dirty="0"/>
          </a:p>
          <a:p>
            <a:pPr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Более редкое обращение за помощью в острой травме;</a:t>
            </a:r>
          </a:p>
          <a:p>
            <a:pPr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Неустойчивость, зыбкость контакта;</a:t>
            </a:r>
          </a:p>
          <a:p>
            <a:pPr marL="0" indent="0">
              <a:buNone/>
            </a:pPr>
            <a:endParaRPr lang="ru-RU" sz="2600" dirty="0">
              <a:highlight>
                <a:srgbClr val="C0C0C0"/>
              </a:highlight>
              <a:latin typeface="Corbel Light" panose="020B0303020204020204" pitchFamily="34" charset="0"/>
            </a:endParaRPr>
          </a:p>
          <a:p>
            <a:pPr marL="0" indent="0">
              <a:buNone/>
            </a:pPr>
            <a:r>
              <a:rPr lang="ru-RU" sz="2600" dirty="0">
                <a:highlight>
                  <a:srgbClr val="C0C0C0"/>
                </a:highlight>
              </a:rPr>
              <a:t>Межличностные границы</a:t>
            </a:r>
          </a:p>
          <a:p>
            <a:pPr marL="0" indent="0">
              <a:buNone/>
            </a:pPr>
            <a:endParaRPr lang="ru-RU" sz="2600" dirty="0">
              <a:latin typeface="Corbel Light" panose="020B0303020204020204" pitchFamily="34" charset="0"/>
            </a:endParaRPr>
          </a:p>
          <a:p>
            <a:pPr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Сложности с сепарацией; уход этих сложностей со временем;</a:t>
            </a:r>
          </a:p>
          <a:p>
            <a:pPr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Полярность вида дистанция-навязчивость;</a:t>
            </a:r>
          </a:p>
          <a:p>
            <a:pPr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Чрезмерное сближение границ клиентами с опытом насилия.</a:t>
            </a:r>
          </a:p>
          <a:p>
            <a:pPr>
              <a:buFontTx/>
              <a:buChar char="-"/>
            </a:pPr>
            <a:endParaRPr lang="ru-RU" dirty="0">
              <a:latin typeface="Corbel Light" panose="020B0303020204020204" pitchFamily="34" charset="0"/>
            </a:endParaRPr>
          </a:p>
          <a:p>
            <a:pPr>
              <a:buFontTx/>
              <a:buChar char="-"/>
            </a:pPr>
            <a:endParaRPr lang="ru-RU" dirty="0">
              <a:latin typeface="Corbel Light" panose="020B030302020402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3778A5-9BA6-4AC8-E166-39548F808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10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49444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BCD53-F405-0CEE-1248-036239573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7EB1F33-913D-A0E8-7515-C6DEA89E8B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highlight>
                  <a:srgbClr val="C0C0C0"/>
                </a:highlight>
              </a:rPr>
              <a:t>Пример цитаты: </a:t>
            </a:r>
          </a:p>
          <a:p>
            <a:pPr marL="0" indent="0">
              <a:buNone/>
            </a:pPr>
            <a:endParaRPr lang="ru-RU" sz="2400" dirty="0">
              <a:latin typeface="Corbel Light" panose="020B0303020204020204" pitchFamily="34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 меня есть довольно много клиентов с инцестом. И это клиенты, как правило, часто нарушающие границы. Я замечаю эту особенность. В принципе работа с границами у тех людей, которые столкнулись с сексуализированным насилием в детстве, очень долгая, сложная, при этом необходимая. Это влияет и на наши отношения: клиенты стараются больше обо мне узнать, приносят подарки. Они пытаются идти в другие отношения, более близкие».</a:t>
            </a:r>
            <a:endParaRPr lang="ru-RU" sz="2400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F15722-F4B0-DD2F-2C0D-8F965B5BE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11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707019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BA2C7-1912-C1FB-371B-D914FD0ED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Описание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D706C4-6E7C-686B-412C-8ABDCA761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>
                <a:highlight>
                  <a:srgbClr val="C0C0C0"/>
                </a:highlight>
              </a:rPr>
              <a:t>Динамика клиент-терапевтических отношений</a:t>
            </a:r>
          </a:p>
          <a:p>
            <a:pPr marL="0" indent="0">
              <a:lnSpc>
                <a:spcPct val="120000"/>
              </a:lnSpc>
              <a:buNone/>
            </a:pPr>
            <a:endParaRPr lang="ru-RU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Увеличение устойчивости клиента в отношениях;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Расслабление и большее доверие клиента с течением времени;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Сепарация от терапевта;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b="1" dirty="0">
                <a:latin typeface="Corbel Light" panose="020B0303020204020204" pitchFamily="34" charset="0"/>
              </a:rPr>
              <a:t>Больший взгляд на терапевта как на личность: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Corbel Light" panose="020B0303020204020204" pitchFamily="34" charset="0"/>
              </a:rPr>
              <a:t>«Клиент начинает замечать меня как человека. Замечается пространство кабинета, когда человек говорит: ой, этот цветок стоит у вас в кабинете? Никогда не замечал. Это что-то живое, что переносится с цветка на терапевта, с терапевта на цветок»</a:t>
            </a:r>
            <a:r>
              <a:rPr lang="en-US" dirty="0">
                <a:latin typeface="Corbel Light" panose="020B0303020204020204" pitchFamily="34" charset="0"/>
              </a:rPr>
              <a:t>.</a:t>
            </a:r>
            <a:endParaRPr lang="ru-RU" dirty="0">
              <a:latin typeface="Corbel Light" panose="020B0303020204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3778A5-9BA6-4AC8-E166-39548F808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12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41790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BA2C7-1912-C1FB-371B-D914FD0ED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Описание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D706C4-6E7C-686B-412C-8ABDCA761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65716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>
                <a:highlight>
                  <a:srgbClr val="C0C0C0"/>
                </a:highlight>
              </a:rPr>
              <a:t>Способы самоподдержки</a:t>
            </a:r>
          </a:p>
          <a:p>
            <a:pPr marL="0" indent="0">
              <a:buNone/>
            </a:pPr>
            <a:endParaRPr lang="ru-RU" sz="2400" dirty="0"/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Избегание чрезмерной нагрузки;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Обращение к собственным ценностям и смыслам;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Работа с телом (горячий душ, массаж, спорт...);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Контакт с природой;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Пребывание с самим собой;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Общение с людьми;</a:t>
            </a:r>
          </a:p>
          <a:p>
            <a:pPr>
              <a:buFontTx/>
              <a:buChar char="-"/>
            </a:pPr>
            <a:endParaRPr lang="ru-RU" dirty="0">
              <a:latin typeface="Corbel Light" panose="020B0303020204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3778A5-9BA6-4AC8-E166-39548F808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13</a:t>
            </a:fld>
            <a:endParaRPr lang="ru-RU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3239993-4ADD-C49E-8D6A-9E0D675E52E9}"/>
              </a:ext>
            </a:extLst>
          </p:cNvPr>
          <p:cNvSpPr txBox="1"/>
          <p:nvPr/>
        </p:nvSpPr>
        <p:spPr>
          <a:xfrm>
            <a:off x="6929717" y="2631304"/>
            <a:ext cx="465716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 Дистанцирование от проблем клиента;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 Глобальный взгляд на работу, знание о конечности тяжелых переживаний;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 Поддержка коллег;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 Хобби;</a:t>
            </a:r>
          </a:p>
          <a:p>
            <a:pPr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 Личная терапия.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5468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56A13-FE9D-6CE3-14BB-6BE0C7BED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CF8043-B31F-DAAC-B734-D96E550D8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>
                <a:highlight>
                  <a:srgbClr val="C0C0C0"/>
                </a:highlight>
              </a:rPr>
              <a:t>Пример цитаты: </a:t>
            </a:r>
          </a:p>
          <a:p>
            <a:pPr marL="0" indent="0">
              <a:buNone/>
            </a:pPr>
            <a:endParaRPr lang="ru-RU" sz="2400" dirty="0">
              <a:latin typeface="Corbel Light" panose="020B0303020204020204" pitchFamily="34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rgbClr val="000000"/>
                </a:solidFill>
                <a:effectLst/>
                <a:latin typeface="Corbel Light" panose="020B03030202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«Недавно ко мне пришла клиентка. Она просто пришла работать на родительские консультации по отношениям с детьми и на первой же консультации она рассказала, что в ее семье происходит хронический инцест: у ее мамы это было, у бабушки было, у нее самой и у ее дочери это недавно произошло. И я почувствовала, что внутри что-то оборвалось в этот момент, я поняла, что была не готова еще одну такую историю услышать. Тогда я перенаправила ее к другому травма-терапевту».</a:t>
            </a:r>
            <a:endParaRPr lang="ru-RU" sz="2400" dirty="0">
              <a:effectLst/>
              <a:latin typeface="Corbel Light" panose="020B0303020204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7D1FC2D-6059-17AA-B9F8-D7E97732B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14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34261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C7946E-BC78-6906-6B7E-EA275536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Обсуждение результатов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36D84A-6453-CFB5-6F8D-4C821CDBE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2600" dirty="0">
                <a:latin typeface="Corbel Light" panose="020B0303020204020204" pitchFamily="34" charset="0"/>
              </a:rPr>
              <a:t>- </a:t>
            </a:r>
            <a:r>
              <a:rPr lang="ru-RU" sz="2600" b="1" dirty="0">
                <a:latin typeface="Corbel Light" panose="020B0303020204020204" pitchFamily="34" charset="0"/>
              </a:rPr>
              <a:t>Клиентская </a:t>
            </a:r>
            <a:r>
              <a:rPr lang="ru-RU" sz="2600" b="1" dirty="0" err="1">
                <a:latin typeface="Corbel Light" panose="020B0303020204020204" pitchFamily="34" charset="0"/>
              </a:rPr>
              <a:t>ретравматизация</a:t>
            </a:r>
            <a:r>
              <a:rPr lang="ru-RU" sz="2600" dirty="0">
                <a:latin typeface="Corbel Light" panose="020B0303020204020204" pitchFamily="34" charset="0"/>
              </a:rPr>
              <a:t> </a:t>
            </a:r>
            <a:r>
              <a:rPr lang="ru-RU" sz="2600" b="1" dirty="0">
                <a:latin typeface="Corbel Light" panose="020B0303020204020204" pitchFamily="34" charset="0"/>
              </a:rPr>
              <a:t>как один из основных страхов </a:t>
            </a:r>
            <a:r>
              <a:rPr lang="ru-RU" sz="2600" dirty="0">
                <a:latin typeface="Corbel Light" panose="020B0303020204020204" pitchFamily="34" charset="0"/>
              </a:rPr>
              <a:t>терапевтов;</a:t>
            </a:r>
          </a:p>
          <a:p>
            <a:pPr>
              <a:buFontTx/>
              <a:buChar char="-"/>
            </a:pPr>
            <a:r>
              <a:rPr lang="ru-RU" sz="2600" b="1" dirty="0">
                <a:latin typeface="Corbel Light" panose="020B0303020204020204" pitchFamily="34" charset="0"/>
              </a:rPr>
              <a:t>Страх собственной </a:t>
            </a:r>
            <a:r>
              <a:rPr lang="ru-RU" sz="2600" b="1" dirty="0" err="1">
                <a:latin typeface="Corbel Light" panose="020B0303020204020204" pitchFamily="34" charset="0"/>
              </a:rPr>
              <a:t>ретравматизации</a:t>
            </a:r>
            <a:r>
              <a:rPr lang="ru-RU" sz="2600" b="1" dirty="0">
                <a:latin typeface="Corbel Light" panose="020B0303020204020204" pitchFamily="34" charset="0"/>
              </a:rPr>
              <a:t> </a:t>
            </a:r>
            <a:r>
              <a:rPr lang="ru-RU" sz="2600" dirty="0">
                <a:latin typeface="Corbel Light" panose="020B0303020204020204" pitchFamily="34" charset="0"/>
              </a:rPr>
              <a:t>можно сопоставить с данными исследований вторичной травматизации терапевтов </a:t>
            </a:r>
            <a:r>
              <a:rPr lang="en-US" sz="2600" dirty="0">
                <a:latin typeface="Corbel Light" panose="020B0303020204020204" pitchFamily="34" charset="0"/>
              </a:rPr>
              <a:t>(Golden, 2021; Smith et al., 2007)</a:t>
            </a:r>
            <a:r>
              <a:rPr lang="ru-RU" sz="2600" dirty="0">
                <a:latin typeface="Corbel Light" panose="020B0303020204020204" pitchFamily="34" charset="0"/>
              </a:rPr>
              <a:t>;</a:t>
            </a:r>
            <a:endParaRPr lang="en-US" sz="2600" dirty="0">
              <a:latin typeface="Corbel Light" panose="020B0303020204020204" pitchFamily="34" charset="0"/>
            </a:endParaRPr>
          </a:p>
          <a:p>
            <a:pPr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Данные о </a:t>
            </a:r>
            <a:r>
              <a:rPr lang="ru-RU" sz="2600" b="1" dirty="0">
                <a:latin typeface="Corbel Light" panose="020B0303020204020204" pitchFamily="34" charset="0"/>
              </a:rPr>
              <a:t>телесных реакциях терапевтов </a:t>
            </a:r>
            <a:r>
              <a:rPr lang="ru-RU" sz="2600" dirty="0">
                <a:latin typeface="Corbel Light" panose="020B0303020204020204" pitchFamily="34" charset="0"/>
              </a:rPr>
              <a:t>частично повторяют результаты исследования </a:t>
            </a:r>
            <a:r>
              <a:rPr lang="ru-RU" sz="2600" b="1" dirty="0">
                <a:latin typeface="Corbel Light" panose="020B0303020204020204" pitchFamily="34" charset="0"/>
              </a:rPr>
              <a:t>соматического контрпереноса </a:t>
            </a:r>
            <a:r>
              <a:rPr lang="ru-RU" sz="2600" dirty="0">
                <a:latin typeface="Corbel Light" panose="020B0303020204020204" pitchFamily="34" charset="0"/>
              </a:rPr>
              <a:t>(</a:t>
            </a:r>
            <a:r>
              <a:rPr lang="ru-RU" sz="2600" dirty="0" err="1">
                <a:latin typeface="Corbel Light" panose="020B0303020204020204" pitchFamily="34" charset="0"/>
              </a:rPr>
              <a:t>Egan</a:t>
            </a:r>
            <a:r>
              <a:rPr lang="ru-RU" sz="2600" dirty="0">
                <a:latin typeface="Corbel Light" panose="020B0303020204020204" pitchFamily="34" charset="0"/>
              </a:rPr>
              <a:t>, &amp; </a:t>
            </a:r>
            <a:r>
              <a:rPr lang="ru-RU" sz="2600" dirty="0" err="1">
                <a:latin typeface="Corbel Light" panose="020B0303020204020204" pitchFamily="34" charset="0"/>
              </a:rPr>
              <a:t>Carr</a:t>
            </a:r>
            <a:r>
              <a:rPr lang="ru-RU" sz="2600" dirty="0">
                <a:latin typeface="Corbel Light" panose="020B0303020204020204" pitchFamily="34" charset="0"/>
              </a:rPr>
              <a:t>, 2008);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Больше респондентов, чем в исследовании Лент (</a:t>
            </a:r>
            <a:r>
              <a:rPr lang="en-US" sz="2600" dirty="0">
                <a:latin typeface="Corbel Light" panose="020B0303020204020204" pitchFamily="34" charset="0"/>
              </a:rPr>
              <a:t>Lent, 2017) </a:t>
            </a:r>
            <a:r>
              <a:rPr lang="ru-RU" sz="2600" dirty="0">
                <a:latin typeface="Corbel Light" panose="020B0303020204020204" pitchFamily="34" charset="0"/>
              </a:rPr>
              <a:t>называли телесные практики в качестве способов самоподдержки – </a:t>
            </a:r>
            <a:r>
              <a:rPr lang="ru-RU" sz="2600" b="1" dirty="0">
                <a:latin typeface="Corbel Light" panose="020B0303020204020204" pitchFamily="34" charset="0"/>
              </a:rPr>
              <a:t>т.к. у нас более узкая теоретическая рамка? </a:t>
            </a:r>
            <a:endParaRPr lang="en-US" sz="2600" b="1" dirty="0">
              <a:latin typeface="Corbel Light" panose="020B0303020204020204" pitchFamily="34" charset="0"/>
            </a:endParaRPr>
          </a:p>
          <a:p>
            <a:pPr>
              <a:buFontTx/>
              <a:buChar char="-"/>
            </a:pPr>
            <a:r>
              <a:rPr lang="ru-RU" sz="2600" b="1" dirty="0">
                <a:latin typeface="Corbel Light" panose="020B0303020204020204" pitchFamily="34" charset="0"/>
              </a:rPr>
              <a:t>Все </a:t>
            </a:r>
            <a:r>
              <a:rPr lang="ru-RU" sz="2600" dirty="0">
                <a:latin typeface="Corbel Light" panose="020B0303020204020204" pitchFamily="34" charset="0"/>
              </a:rPr>
              <a:t>участники говорили о </a:t>
            </a:r>
            <a:r>
              <a:rPr lang="ru-RU" sz="2600" b="1" dirty="0">
                <a:latin typeface="Corbel Light" panose="020B0303020204020204" pitchFamily="34" charset="0"/>
              </a:rPr>
              <a:t>положительном</a:t>
            </a:r>
            <a:r>
              <a:rPr lang="ru-RU" sz="2600" dirty="0">
                <a:latin typeface="Corbel Light" panose="020B0303020204020204" pitchFamily="34" charset="0"/>
              </a:rPr>
              <a:t> влиянии личного травматического опыта на работу;</a:t>
            </a:r>
          </a:p>
          <a:p>
            <a:pPr>
              <a:buFontTx/>
              <a:buChar char="-"/>
            </a:pPr>
            <a:r>
              <a:rPr lang="ru-RU" sz="2600" b="1" dirty="0">
                <a:latin typeface="Corbel Light" panose="020B0303020204020204" pitchFamily="34" charset="0"/>
              </a:rPr>
              <a:t>Зыбкость контакта</a:t>
            </a:r>
            <a:r>
              <a:rPr lang="ru-RU" sz="2600" dirty="0">
                <a:latin typeface="Corbel Light" panose="020B0303020204020204" pitchFamily="34" charset="0"/>
              </a:rPr>
              <a:t>, сложности с выстраиванием межличностных границ со стороны клиентов</a:t>
            </a:r>
            <a:r>
              <a:rPr lang="en-US" sz="2600" dirty="0">
                <a:latin typeface="Corbel Light" panose="020B0303020204020204" pitchFamily="34" charset="0"/>
              </a:rPr>
              <a:t>.</a:t>
            </a:r>
            <a:br>
              <a:rPr lang="en-US" dirty="0">
                <a:latin typeface="Corbel Light" panose="020B0303020204020204" pitchFamily="34" charset="0"/>
              </a:rPr>
            </a:br>
            <a:endParaRPr lang="ru-RU" dirty="0">
              <a:latin typeface="Corbel Light" panose="020B0303020204020204" pitchFamily="34" charset="0"/>
            </a:endParaRPr>
          </a:p>
          <a:p>
            <a:pPr marL="0" indent="0">
              <a:buNone/>
            </a:pPr>
            <a:endParaRPr lang="en-US" dirty="0">
              <a:latin typeface="Corbel Light" panose="020B0303020204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E52D5F3-EC5F-95A1-722C-BF1F7129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15</a:t>
            </a:fld>
            <a:endParaRPr lang="ru-RU" sz="360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197D67-1ED1-CB99-F35F-D479B1961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10312"/>
            <a:ext cx="9964271" cy="365125"/>
          </a:xfrm>
        </p:spPr>
        <p:txBody>
          <a:bodyPr/>
          <a:lstStyle/>
          <a:p>
            <a:pPr algn="l"/>
            <a:r>
              <a:rPr lang="en-US" sz="1050" dirty="0"/>
              <a:t>Egan, J., &amp; </a:t>
            </a:r>
            <a:r>
              <a:rPr lang="en-US" sz="1050" dirty="0" err="1"/>
              <a:t>Carr</a:t>
            </a:r>
            <a:r>
              <a:rPr lang="en-US" sz="1050" dirty="0"/>
              <a:t>, A. (2008). Body-</a:t>
            </a:r>
            <a:r>
              <a:rPr lang="en-US" sz="1050" dirty="0" err="1"/>
              <a:t>centred</a:t>
            </a:r>
            <a:r>
              <a:rPr lang="en-US" sz="1050" dirty="0"/>
              <a:t> countertransference in female trauma therapists. </a:t>
            </a:r>
            <a:r>
              <a:rPr lang="en-US" sz="1050" dirty="0" err="1"/>
              <a:t>Eisteacht</a:t>
            </a:r>
            <a:r>
              <a:rPr lang="en-US" sz="1050" dirty="0"/>
              <a:t>, 8(1), 24-27.</a:t>
            </a:r>
          </a:p>
          <a:p>
            <a:pPr algn="l"/>
            <a:r>
              <a:rPr lang="en-US" sz="1050" dirty="0"/>
              <a:t>Golden, S. A. (2021). The Effects of Indirect Traumatization on Therapist Relationships: A Qualitative Study (Doctoral dissertation, Rutgers The State University of New Jersey, Graduate School of Applied and Professional Psychology).</a:t>
            </a:r>
          </a:p>
          <a:p>
            <a:pPr algn="l"/>
            <a:r>
              <a:rPr lang="en-US" sz="1050" dirty="0"/>
              <a:t>Smith, A. J., Kleijn, W. C., </a:t>
            </a:r>
            <a:r>
              <a:rPr lang="en-US" sz="1050" dirty="0" err="1"/>
              <a:t>Trijsburg</a:t>
            </a:r>
            <a:r>
              <a:rPr lang="en-US" sz="1050" dirty="0"/>
              <a:t>, R. W., &amp; </a:t>
            </a:r>
            <a:r>
              <a:rPr lang="en-US" sz="1050" dirty="0" err="1"/>
              <a:t>Hutschemaekers</a:t>
            </a:r>
            <a:r>
              <a:rPr lang="en-US" sz="1050" dirty="0"/>
              <a:t>, G. J. (2007). How therapists cope with clients' traumatic experiences.</a:t>
            </a:r>
          </a:p>
          <a:p>
            <a:pPr algn="l"/>
            <a:endParaRPr lang="en-US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5312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0650B-DF64-67CE-C1F3-C27346D30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Выводы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8B7233-0E1E-B4D7-B185-C37F4C393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Анализ литературы показал </a:t>
            </a:r>
            <a:r>
              <a:rPr lang="ru-RU" sz="2400" b="1" dirty="0">
                <a:latin typeface="Corbel Light" panose="020B0303020204020204" pitchFamily="34" charset="0"/>
              </a:rPr>
              <a:t>фрагментарность данных </a:t>
            </a:r>
            <a:r>
              <a:rPr lang="ru-RU" sz="2400" dirty="0">
                <a:latin typeface="Corbel Light" panose="020B0303020204020204" pitchFamily="34" charset="0"/>
              </a:rPr>
              <a:t>и большое количество пробелов в исследуемой области;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2400" dirty="0"/>
              <a:t>- </a:t>
            </a:r>
            <a:r>
              <a:rPr lang="ru-RU" sz="2400" dirty="0">
                <a:latin typeface="Corbel Light" panose="020B0303020204020204" pitchFamily="34" charset="0"/>
              </a:rPr>
              <a:t>Выяснены</a:t>
            </a:r>
            <a:r>
              <a:rPr lang="ru-RU" sz="2400" dirty="0"/>
              <a:t> </a:t>
            </a:r>
            <a:r>
              <a:rPr lang="ru-RU" sz="2400" b="1" dirty="0">
                <a:latin typeface="Corbel Light" panose="020B0303020204020204" pitchFamily="34" charset="0"/>
              </a:rPr>
              <a:t>особенности </a:t>
            </a:r>
            <a:r>
              <a:rPr lang="ru-RU" sz="2400" dirty="0">
                <a:latin typeface="Corbel Light" panose="020B0303020204020204" pitchFamily="34" charset="0"/>
              </a:rPr>
              <a:t>процесса работы с травмой с точки зрения психотерапевтов;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Исследовано восприятие респондентами </a:t>
            </a:r>
            <a:r>
              <a:rPr lang="ru-RU" sz="2400" b="1" dirty="0">
                <a:latin typeface="Corbel Light" panose="020B0303020204020204" pitchFamily="34" charset="0"/>
              </a:rPr>
              <a:t>их отношений с клиентами</a:t>
            </a:r>
            <a:r>
              <a:rPr lang="ru-RU" sz="2400" dirty="0">
                <a:latin typeface="Corbel Light" panose="020B0303020204020204" pitchFamily="34" charset="0"/>
              </a:rPr>
              <a:t>;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Выяснены особенности </a:t>
            </a:r>
            <a:r>
              <a:rPr lang="ru-RU" sz="2400" b="1" dirty="0">
                <a:latin typeface="Corbel Light" panose="020B0303020204020204" pitchFamily="34" charset="0"/>
              </a:rPr>
              <a:t>эмоционального восприятия </a:t>
            </a:r>
            <a:r>
              <a:rPr lang="ru-RU" sz="2400" dirty="0">
                <a:latin typeface="Corbel Light" panose="020B0303020204020204" pitchFamily="34" charset="0"/>
              </a:rPr>
              <a:t>респондентами их работы;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400" dirty="0">
                <a:latin typeface="Corbel Light" panose="020B0303020204020204" pitchFamily="34" charset="0"/>
              </a:rPr>
              <a:t>- Исследовано </a:t>
            </a:r>
            <a:r>
              <a:rPr lang="ru-RU" sz="2400" b="1" dirty="0">
                <a:latin typeface="Corbel Light" panose="020B0303020204020204" pitchFamily="34" charset="0"/>
              </a:rPr>
              <a:t>значение личного травматического опыта </a:t>
            </a:r>
            <a:r>
              <a:rPr lang="ru-RU" sz="2400" dirty="0">
                <a:latin typeface="Corbel Light" panose="020B0303020204020204" pitchFamily="34" charset="0"/>
              </a:rPr>
              <a:t>психотерапевтов при работе.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F29750E-F0B1-4F88-5961-5F9D07D93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16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173030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B3BDFB-4178-4A2D-1938-D894B9EBD5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4400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Субъективный опыт психотерапевтов при работе </a:t>
            </a:r>
            <a:br>
              <a:rPr lang="ru-RU" sz="4400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4400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психологической травмой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65960D-9926-32F9-62F6-DA6FFBD5B2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/>
          <a:lstStyle/>
          <a:p>
            <a:r>
              <a:rPr lang="ru-RU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Автор: Звягина Марина Александровна </a:t>
            </a:r>
          </a:p>
          <a:p>
            <a:r>
              <a:rPr lang="ru-RU" dirty="0">
                <a:latin typeface="Corbel Light" panose="020B0303020204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Научный руководитель: Коган-Лернер Лина Борисовна, доцент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583ADA-4939-F254-1700-F22B07FCF883}"/>
              </a:ext>
            </a:extLst>
          </p:cNvPr>
          <p:cNvSpPr txBox="1"/>
          <p:nvPr/>
        </p:nvSpPr>
        <p:spPr>
          <a:xfrm>
            <a:off x="9215718" y="6305549"/>
            <a:ext cx="2643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zvyagina.2000@yandex.ru</a:t>
            </a:r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6566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989F18-7E2F-BA44-2B49-135BB9BB8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Проблема исследования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8EDB5E-6393-8633-C8FA-65447C94D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182"/>
            <a:ext cx="10515600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Исследования отдельных аспектов практики – обучения, </a:t>
            </a:r>
            <a:br>
              <a:rPr lang="ru-RU" sz="2600" dirty="0">
                <a:latin typeface="Corbel Light" panose="020B0303020204020204" pitchFamily="34" charset="0"/>
              </a:rPr>
            </a:br>
            <a:r>
              <a:rPr lang="ru-RU" sz="2600" dirty="0">
                <a:latin typeface="Corbel Light" panose="020B0303020204020204" pitchFamily="34" charset="0"/>
              </a:rPr>
              <a:t>рабочей мотивации, вторичной травмы и т.д. </a:t>
            </a:r>
            <a:br>
              <a:rPr lang="ru-RU" sz="2600" dirty="0">
                <a:latin typeface="Corbel Light" panose="020B0303020204020204" pitchFamily="34" charset="0"/>
              </a:rPr>
            </a:br>
            <a:r>
              <a:rPr lang="ru-RU" sz="2600" dirty="0">
                <a:latin typeface="Corbel Light" panose="020B0303020204020204" pitchFamily="34" charset="0"/>
              </a:rPr>
              <a:t>(</a:t>
            </a:r>
            <a:r>
              <a:rPr lang="en-US" sz="2600" dirty="0">
                <a:latin typeface="Corbel Light" panose="020B0303020204020204" pitchFamily="34" charset="0"/>
              </a:rPr>
              <a:t>Linley et al., 2015; Golden, 2021; </a:t>
            </a:r>
            <a:r>
              <a:rPr lang="en-US" sz="2600" dirty="0" err="1">
                <a:latin typeface="Corbel Light" panose="020B0303020204020204" pitchFamily="34" charset="0"/>
              </a:rPr>
              <a:t>Boterhoven</a:t>
            </a:r>
            <a:r>
              <a:rPr lang="en-US" sz="2600" dirty="0">
                <a:latin typeface="Corbel Light" panose="020B0303020204020204" pitchFamily="34" charset="0"/>
              </a:rPr>
              <a:t> de </a:t>
            </a:r>
            <a:r>
              <a:rPr lang="en-US" sz="2600" dirty="0" err="1">
                <a:latin typeface="Corbel Light" panose="020B0303020204020204" pitchFamily="34" charset="0"/>
              </a:rPr>
              <a:t>Haan</a:t>
            </a:r>
            <a:r>
              <a:rPr lang="en-US" sz="2600" dirty="0">
                <a:latin typeface="Corbel Light" panose="020B0303020204020204" pitchFamily="34" charset="0"/>
              </a:rPr>
              <a:t> et al., 2021) 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600" dirty="0">
              <a:latin typeface="Corbel Light" panose="020B0303020204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2600" b="1" dirty="0">
                <a:latin typeface="Corbel Light" panose="020B0303020204020204" pitchFamily="34" charset="0"/>
              </a:rPr>
              <a:t>    </a:t>
            </a:r>
            <a:r>
              <a:rPr lang="ru-RU" sz="2600" b="1" dirty="0">
                <a:latin typeface="Corbel Light" panose="020B0303020204020204" pitchFamily="34" charset="0"/>
              </a:rPr>
              <a:t>Разрозненная картина СО психотерапевтов при работе с травмой;</a:t>
            </a:r>
            <a:endParaRPr lang="en-US" sz="2600" b="1" dirty="0">
              <a:latin typeface="Corbel Light" panose="020B0303020204020204" pitchFamily="34" charset="0"/>
            </a:endParaRPr>
          </a:p>
          <a:p>
            <a:pPr>
              <a:lnSpc>
                <a:spcPct val="110000"/>
              </a:lnSpc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Терапевтический альянс – фактор успеха при работе с травмой </a:t>
            </a:r>
            <a:br>
              <a:rPr lang="ru-RU" sz="2600" dirty="0">
                <a:latin typeface="Corbel Light" panose="020B0303020204020204" pitchFamily="34" charset="0"/>
              </a:rPr>
            </a:br>
            <a:r>
              <a:rPr lang="ru-RU" sz="2600" dirty="0">
                <a:latin typeface="Corbel Light" panose="020B0303020204020204" pitchFamily="34" charset="0"/>
              </a:rPr>
              <a:t>(</a:t>
            </a:r>
            <a:r>
              <a:rPr lang="en-US" sz="2600" dirty="0">
                <a:latin typeface="Corbel Light" panose="020B0303020204020204" pitchFamily="34" charset="0"/>
              </a:rPr>
              <a:t>Murphy &amp; Joseph, 2013)</a:t>
            </a:r>
            <a:r>
              <a:rPr lang="ru-RU" sz="2600" dirty="0">
                <a:latin typeface="Corbel Light" panose="020B0303020204020204" pitchFamily="34" charset="0"/>
              </a:rPr>
              <a:t>. Необходимость дальнейшего исследования КТ отношений и факторов успешной работы;</a:t>
            </a:r>
          </a:p>
          <a:p>
            <a:pPr>
              <a:lnSpc>
                <a:spcPct val="110000"/>
              </a:lnSpc>
              <a:buFontTx/>
              <a:buChar char="-"/>
            </a:pPr>
            <a:r>
              <a:rPr lang="ru-RU" sz="2600" dirty="0">
                <a:latin typeface="Corbel Light" panose="020B0303020204020204" pitchFamily="34" charset="0"/>
              </a:rPr>
              <a:t>Недостаток внимания к травматическому опыту специалистов.</a:t>
            </a:r>
          </a:p>
          <a:p>
            <a:pPr marL="0" indent="0">
              <a:buNone/>
            </a:pPr>
            <a:endParaRPr lang="ru-RU" dirty="0">
              <a:latin typeface="Corbel Light" panose="020B0303020204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E7383AC-5576-B0F5-A78A-847142292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2</a:t>
            </a:fld>
            <a:endParaRPr lang="ru-RU" sz="3600" dirty="0"/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0BD9549A-57FD-1F9C-D9C1-011EA4F9D03A}"/>
              </a:ext>
            </a:extLst>
          </p:cNvPr>
          <p:cNvCxnSpPr>
            <a:cxnSpLocks/>
          </p:cNvCxnSpPr>
          <p:nvPr/>
        </p:nvCxnSpPr>
        <p:spPr>
          <a:xfrm>
            <a:off x="1748119" y="2859741"/>
            <a:ext cx="0" cy="430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Нижний колонтитул 8">
            <a:extLst>
              <a:ext uri="{FF2B5EF4-FFF2-40B4-BE49-F238E27FC236}">
                <a16:creationId xmlns:a16="http://schemas.microsoft.com/office/drawing/2014/main" id="{4250A3F0-BC92-B072-A247-59911A124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10312"/>
            <a:ext cx="9677399" cy="365125"/>
          </a:xfrm>
        </p:spPr>
        <p:txBody>
          <a:bodyPr/>
          <a:lstStyle/>
          <a:p>
            <a:pPr algn="l"/>
            <a:r>
              <a:rPr lang="en-US" sz="1050" dirty="0" err="1"/>
              <a:t>Boterhoven</a:t>
            </a:r>
            <a:r>
              <a:rPr lang="en-US" sz="1050" dirty="0"/>
              <a:t> de </a:t>
            </a:r>
            <a:r>
              <a:rPr lang="en-US" sz="1050" dirty="0" err="1"/>
              <a:t>Haan</a:t>
            </a:r>
            <a:r>
              <a:rPr lang="en-US" sz="1050" dirty="0"/>
              <a:t>, K. L., Lee, C. W., Correia, H., </a:t>
            </a:r>
            <a:r>
              <a:rPr lang="en-US" sz="1050" dirty="0" err="1"/>
              <a:t>Menninga</a:t>
            </a:r>
            <a:r>
              <a:rPr lang="en-US" sz="1050" dirty="0"/>
              <a:t>, S., Fassbinder, E., </a:t>
            </a:r>
            <a:r>
              <a:rPr lang="en-US" sz="1050" dirty="0" err="1"/>
              <a:t>Köehne</a:t>
            </a:r>
            <a:r>
              <a:rPr lang="en-US" sz="1050" dirty="0"/>
              <a:t>, S., &amp; </a:t>
            </a:r>
            <a:r>
              <a:rPr lang="en-US" sz="1050" dirty="0" err="1"/>
              <a:t>Arntz</a:t>
            </a:r>
            <a:r>
              <a:rPr lang="en-US" sz="1050" dirty="0"/>
              <a:t>, A. (2021). Patient and Therapist Perspectives on Treatment for Adults with PTSD from Childhood Trauma. Journal of clinical medicine, 10(5), 954.</a:t>
            </a:r>
          </a:p>
          <a:p>
            <a:pPr algn="l"/>
            <a:r>
              <a:rPr lang="en-US" sz="1050" dirty="0"/>
              <a:t>Murphy, D., &amp; Joseph, S. (Eds.). (2013). Trauma and the therapeutic relationship: Approaches to process and practice. Macmillan International Higher Education.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79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0F1CBC-9CB8-52F0-3CCA-309CC129E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Исследовательские вопросы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03D988-9249-916F-B76B-D5DC0EC95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ru-RU" sz="2400" b="1" dirty="0">
                <a:latin typeface="Corbel Light" panose="020B0303020204020204" pitchFamily="34" charset="0"/>
              </a:rPr>
              <a:t>Общий исследовательский вопрос: </a:t>
            </a:r>
            <a:r>
              <a:rPr lang="ru-RU" sz="2400" dirty="0">
                <a:latin typeface="Corbel Light" panose="020B0303020204020204" pitchFamily="34" charset="0"/>
              </a:rPr>
              <a:t>как психотерапевт субъективно воспринимает работу с травматическим опытом клиента?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400" b="1" dirty="0">
                <a:latin typeface="Corbel Light" panose="020B0303020204020204" pitchFamily="34" charset="0"/>
              </a:rPr>
              <a:t>В частности: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400" dirty="0">
                <a:latin typeface="Corbel Light" panose="020B0303020204020204" pitchFamily="34" charset="0"/>
              </a:rPr>
              <a:t>- Каковы особенности психотерапевтического процесса при работе с травмой с точки зрения практикующих психотерапевтов?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400" dirty="0">
                <a:latin typeface="Corbel Light" panose="020B0303020204020204" pitchFamily="34" charset="0"/>
              </a:rPr>
              <a:t>- Как выглядят клиент-терапевтические отношения при работе с травмой с точки зрения практикующего психотерапевта?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400" dirty="0">
                <a:latin typeface="Corbel Light" panose="020B0303020204020204" pitchFamily="34" charset="0"/>
              </a:rPr>
              <a:t>- Какие эмоции вызывает работа с травмой у практикующего психотерапевта?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ru-RU" sz="2400" dirty="0">
                <a:latin typeface="Corbel Light" panose="020B0303020204020204" pitchFamily="34" charset="0"/>
              </a:rPr>
              <a:t>- Какое значение имеет личный опыт травматизации психотерапевта для работы с травмированным клиентом?</a:t>
            </a:r>
          </a:p>
          <a:p>
            <a:endParaRPr lang="ru-RU" dirty="0">
              <a:latin typeface="Corbel Light" panose="020B0303020204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0052EF-4D18-D49C-97D6-F5D3F7E34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3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860847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761216-DD33-BB8B-FC56-70A2A8FE4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Цель и задачи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E241AF-E0E5-DDE4-DE3C-E4D0E9688C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600" b="1" dirty="0">
                <a:latin typeface="Corbel Light" panose="020B0303020204020204" pitchFamily="34" charset="0"/>
              </a:rPr>
              <a:t>Цель исследования </a:t>
            </a:r>
            <a:r>
              <a:rPr lang="ru-RU" sz="2600" dirty="0">
                <a:latin typeface="Corbel Light" panose="020B0303020204020204" pitchFamily="34" charset="0"/>
              </a:rPr>
              <a:t>– изучить СО психотерапевтов, работающих с психологической травмой.</a:t>
            </a:r>
            <a:endParaRPr lang="en-US" sz="2600" dirty="0">
              <a:latin typeface="Corbel Light" panose="020B0303020204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2600" b="1" dirty="0">
                <a:latin typeface="Corbel Light" panose="020B0303020204020204" pitchFamily="34" charset="0"/>
              </a:rPr>
              <a:t>Задачи исследования: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sz="2600" dirty="0">
                <a:latin typeface="Corbel Light" panose="020B0303020204020204" pitchFamily="34" charset="0"/>
              </a:rPr>
              <a:t>Провести обзор литературы по теме СО в целом и в контексте работы с травматическим опытом, а также изучить источники по теме травматического опыта;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sz="2600" dirty="0">
                <a:latin typeface="Corbel Light" panose="020B0303020204020204" pitchFamily="34" charset="0"/>
              </a:rPr>
              <a:t>Разработать полуструктурированное интервью по оценке СО психотерапевтов, работающих с психологической травмой;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sz="2600" dirty="0">
                <a:latin typeface="Corbel Light" panose="020B0303020204020204" pitchFamily="34" charset="0"/>
              </a:rPr>
              <a:t>Провести тематический анализ данных, полученных в ходе интервью;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ru-RU" sz="2600" dirty="0">
                <a:latin typeface="Corbel Light" panose="020B0303020204020204" pitchFamily="34" charset="0"/>
              </a:rPr>
              <a:t>Описать СО респондентов.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F1A9D56-E94A-620E-67BF-EC8F4F3C0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4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660587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B733B-2F1B-B1E0-2561-3678D979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Процедура сбора и обработки эмпирических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68B6C6-D4C2-4B84-5F5E-DEB95429B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5012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sz="2400" b="1" dirty="0">
                <a:latin typeface="Corbel Light" panose="020B0303020204020204" pitchFamily="34" charset="0"/>
              </a:rPr>
              <a:t>Выборка: 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en-US" sz="2400" dirty="0">
                <a:latin typeface="Corbel Light" panose="020B0303020204020204" pitchFamily="34" charset="0"/>
              </a:rPr>
              <a:t>N = 16 </a:t>
            </a:r>
            <a:r>
              <a:rPr lang="ru-RU" sz="2400" dirty="0">
                <a:latin typeface="Corbel Light" panose="020B0303020204020204" pitchFamily="34" charset="0"/>
              </a:rPr>
              <a:t>человек (12 женщин и 4 мужчин от 24 до 55 лет; опыт практики – от 8 месяцев до 30 лет</a:t>
            </a:r>
            <a:r>
              <a:rPr lang="en-US" sz="2400" dirty="0">
                <a:latin typeface="Corbel Light" panose="020B0303020204020204" pitchFamily="34" charset="0"/>
              </a:rPr>
              <a:t>.</a:t>
            </a:r>
            <a:r>
              <a:rPr lang="ru-RU" sz="2400" dirty="0">
                <a:latin typeface="Corbel Light" panose="020B0303020204020204" pitchFamily="34" charset="0"/>
              </a:rPr>
              <a:t> 11 – Москва,  1 - Краснодар, 1 – Рига, 1 – Киев, 2 – Одесса);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Все респонденты работали со взрослыми клиентами, </a:t>
            </a:r>
            <a:br>
              <a:rPr lang="ru-RU" sz="2400" dirty="0">
                <a:latin typeface="Corbel Light" panose="020B0303020204020204" pitchFamily="34" charset="0"/>
              </a:rPr>
            </a:br>
            <a:r>
              <a:rPr lang="ru-RU" sz="2400" dirty="0">
                <a:latin typeface="Corbel Light" panose="020B0303020204020204" pitchFamily="34" charset="0"/>
              </a:rPr>
              <a:t>4 респондента также работали с детьми;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Сбор выборки с помощью постов в социальных сетях и контактов научного руководителя;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2400" dirty="0">
                <a:latin typeface="Corbel Light" panose="020B0303020204020204" pitchFamily="34" charset="0"/>
              </a:rPr>
              <a:t>Размер выборки определялся по принципу насыщения данными.</a:t>
            </a: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FA4CCE1-6E69-842F-B6B1-B67BD14E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5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9404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B733B-2F1B-B1E0-2561-3678D979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Процедура сбора эмпирических данных</a:t>
            </a:r>
          </a:p>
        </p:txBody>
      </p:sp>
      <p:graphicFrame>
        <p:nvGraphicFramePr>
          <p:cNvPr id="5" name="Таблица 5">
            <a:extLst>
              <a:ext uri="{FF2B5EF4-FFF2-40B4-BE49-F238E27FC236}">
                <a16:creationId xmlns:a16="http://schemas.microsoft.com/office/drawing/2014/main" id="{D333A2DC-0281-789F-2B8E-A62B4C4EB0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27713"/>
              </p:ext>
            </p:extLst>
          </p:nvPr>
        </p:nvGraphicFramePr>
        <p:xfrm>
          <a:off x="838200" y="1783239"/>
          <a:ext cx="5629835" cy="44805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69331">
                  <a:extLst>
                    <a:ext uri="{9D8B030D-6E8A-4147-A177-3AD203B41FA5}">
                      <a16:colId xmlns:a16="http://schemas.microsoft.com/office/drawing/2014/main" val="3922498343"/>
                    </a:ext>
                  </a:extLst>
                </a:gridCol>
                <a:gridCol w="1660504">
                  <a:extLst>
                    <a:ext uri="{9D8B030D-6E8A-4147-A177-3AD203B41FA5}">
                      <a16:colId xmlns:a16="http://schemas.microsoft.com/office/drawing/2014/main" val="41593961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Название подхода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Кол-во респондентов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6566075"/>
                  </a:ext>
                </a:extLst>
              </a:tr>
              <a:tr h="612789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Десенсибилизация и Проработка Движением Глаз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715900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Нарративный подход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1018626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Терапия Принятия и Ответственности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1255239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Понимающая психотерапия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741894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 err="1">
                          <a:latin typeface="Corbel Light" panose="020B0303020204020204" pitchFamily="34" charset="0"/>
                        </a:rPr>
                        <a:t>Юнгианский</a:t>
                      </a:r>
                      <a:r>
                        <a:rPr lang="ru-RU" dirty="0">
                          <a:latin typeface="Corbel Light" panose="020B0303020204020204" pitchFamily="34" charset="0"/>
                        </a:rPr>
                        <a:t> психоанализ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9211463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Системная семейная психотерапия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8000682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Эмоционально фокусированная терапия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820859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Схема-терапия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0529146"/>
                  </a:ext>
                </a:extLst>
              </a:tr>
              <a:tr h="350165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Интегративный подход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119314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FA4CCE1-6E69-842F-B6B1-B67BD14E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6</a:t>
            </a:fld>
            <a:endParaRPr lang="ru-RU" sz="3600" dirty="0"/>
          </a:p>
        </p:txBody>
      </p:sp>
      <p:graphicFrame>
        <p:nvGraphicFramePr>
          <p:cNvPr id="13" name="Таблица 13">
            <a:extLst>
              <a:ext uri="{FF2B5EF4-FFF2-40B4-BE49-F238E27FC236}">
                <a16:creationId xmlns:a16="http://schemas.microsoft.com/office/drawing/2014/main" id="{39AD9DA2-B7FC-628E-7A3D-CE888077B6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721370"/>
              </p:ext>
            </p:extLst>
          </p:nvPr>
        </p:nvGraphicFramePr>
        <p:xfrm>
          <a:off x="6918960" y="1764243"/>
          <a:ext cx="4318000" cy="4499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0424">
                  <a:extLst>
                    <a:ext uri="{9D8B030D-6E8A-4147-A177-3AD203B41FA5}">
                      <a16:colId xmlns:a16="http://schemas.microsoft.com/office/drawing/2014/main" val="2156062659"/>
                    </a:ext>
                  </a:extLst>
                </a:gridCol>
                <a:gridCol w="1217576">
                  <a:extLst>
                    <a:ext uri="{9D8B030D-6E8A-4147-A177-3AD203B41FA5}">
                      <a16:colId xmlns:a16="http://schemas.microsoft.com/office/drawing/2014/main" val="1808095084"/>
                    </a:ext>
                  </a:extLst>
                </a:gridCol>
              </a:tblGrid>
              <a:tr h="618309"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Процессуальная терапия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6760947"/>
                  </a:ext>
                </a:extLst>
              </a:tr>
              <a:tr h="662017"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Эмоционально-образная терапия</a:t>
                      </a:r>
                      <a:endParaRPr lang="ru-RU" b="0" dirty="0">
                        <a:latin typeface="Corbel Light" panose="020B03030202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182359"/>
                  </a:ext>
                </a:extLst>
              </a:tr>
              <a:tr h="709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Соматическая терапия по методу Питера Левина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4737201"/>
                  </a:ext>
                </a:extLst>
              </a:tr>
              <a:tr h="6183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>
                          <a:solidFill>
                            <a:schemeClr val="tx1"/>
                          </a:solidFill>
                          <a:latin typeface="Corbel Light" panose="020B0303020204020204" pitchFamily="34" charset="0"/>
                        </a:rPr>
                        <a:t>Экзистенциальная терапия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rbel Light" panose="020B0303020204020204" pitchFamily="34" charset="0"/>
                        </a:rPr>
                        <a:t>2</a:t>
                      </a:r>
                      <a:endParaRPr lang="ru-RU" dirty="0">
                        <a:latin typeface="Corbel Light" panose="020B03030202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985060"/>
                  </a:ext>
                </a:extLst>
              </a:tr>
              <a:tr h="945738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Позитивно-</a:t>
                      </a:r>
                      <a:r>
                        <a:rPr lang="ru-RU" dirty="0" err="1">
                          <a:latin typeface="Corbel Light" panose="020B0303020204020204" pitchFamily="34" charset="0"/>
                        </a:rPr>
                        <a:t>транскультуральная</a:t>
                      </a:r>
                      <a:r>
                        <a:rPr lang="ru-RU" dirty="0">
                          <a:latin typeface="Corbel Light" panose="020B0303020204020204" pitchFamily="34" charset="0"/>
                        </a:rPr>
                        <a:t> психотерапия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326130"/>
                  </a:ext>
                </a:extLst>
              </a:tr>
              <a:tr h="945738">
                <a:tc>
                  <a:txBody>
                    <a:bodyPr/>
                    <a:lstStyle/>
                    <a:p>
                      <a:r>
                        <a:rPr lang="ru-RU" dirty="0">
                          <a:latin typeface="Corbel Light" panose="020B0303020204020204" pitchFamily="34" charset="0"/>
                        </a:rPr>
                        <a:t>Ориентированная на Решение Краткосрочная Терапия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orbel Light" panose="020B0303020204020204" pitchFamily="34" charset="0"/>
                        </a:rPr>
                        <a:t>1</a:t>
                      </a:r>
                      <a:endParaRPr lang="ru-RU" dirty="0">
                        <a:latin typeface="Corbel Light" panose="020B0303020204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842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8188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AB733B-2F1B-B1E0-2561-3678D979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Процедура сбора и обработки эмпирических данных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68B6C6-D4C2-4B84-5F5E-DEB95429B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Полуструктурированное интервью в онлайн-формате (16-60 минут) (Бусыгина, 2021).</a:t>
            </a:r>
            <a:endParaRPr lang="en-US" dirty="0">
              <a:latin typeface="Corbel Light" panose="020B0303020204020204" pitchFamily="34" charset="0"/>
            </a:endParaRPr>
          </a:p>
          <a:p>
            <a:pPr marL="0" indent="0">
              <a:buNone/>
            </a:pPr>
            <a:r>
              <a:rPr lang="ru-RU" b="1" dirty="0">
                <a:latin typeface="Corbel Light" panose="020B0303020204020204" pitchFamily="34" charset="0"/>
              </a:rPr>
              <a:t>Метод обработки данных:</a:t>
            </a:r>
          </a:p>
          <a:p>
            <a:pPr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Тематический анализ (выделение кодов на основе цитат и объединение их в темы) (Бусыгина, 2009);</a:t>
            </a:r>
          </a:p>
          <a:p>
            <a:pPr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Частичное использование контент-анализа </a:t>
            </a:r>
            <a:br>
              <a:rPr lang="ru-RU" dirty="0">
                <a:latin typeface="Corbel Light" panose="020B0303020204020204" pitchFamily="34" charset="0"/>
              </a:rPr>
            </a:br>
            <a:r>
              <a:rPr lang="ru-RU" dirty="0">
                <a:latin typeface="Corbel Light" panose="020B0303020204020204" pitchFamily="34" charset="0"/>
              </a:rPr>
              <a:t>(выделение текстовых единиц и объединение их в группы в неизменном виде) (Бусыгина, 2021).</a:t>
            </a:r>
          </a:p>
          <a:p>
            <a:pPr marL="0" indent="0">
              <a:buNone/>
            </a:pPr>
            <a:r>
              <a:rPr lang="ru-RU" b="1" dirty="0">
                <a:latin typeface="Corbel Light" panose="020B0303020204020204" pitchFamily="34" charset="0"/>
              </a:rPr>
              <a:t>Привлечение эксперта для проверки корректности результатов</a:t>
            </a:r>
          </a:p>
          <a:p>
            <a:pPr marL="0" indent="0">
              <a:buNone/>
            </a:pPr>
            <a:endParaRPr lang="ru-RU" dirty="0">
              <a:latin typeface="Corbel Light" panose="020B0303020204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FA4CCE1-6E69-842F-B6B1-B67BD14E6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7</a:t>
            </a:fld>
            <a:endParaRPr lang="ru-RU" sz="3600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052695-670D-0FE6-8C04-6E34E6376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022657"/>
            <a:ext cx="9839960" cy="940435"/>
          </a:xfrm>
        </p:spPr>
        <p:txBody>
          <a:bodyPr/>
          <a:lstStyle/>
          <a:p>
            <a:pPr algn="l"/>
            <a:r>
              <a:rPr lang="ru-RU" sz="1050" dirty="0"/>
              <a:t>Бусыгина, Н. П. (2009). Феноменологический и герменевтический подходы в качественных психологических исследованиях. Культурно-историческая психология, 5(1), 57-65.</a:t>
            </a:r>
          </a:p>
          <a:p>
            <a:pPr algn="l"/>
            <a:r>
              <a:rPr lang="ru-RU" sz="1050" dirty="0"/>
              <a:t>Бусыгина, Н. (2021). Качественные и количественные методы исследований в психологии. Учебник для бакалавриата и магистратуры</a:t>
            </a:r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7671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BA2C7-1912-C1FB-371B-D914FD0ED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Описание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D706C4-6E7C-686B-412C-8ABDCA761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7400" dirty="0">
                <a:highlight>
                  <a:srgbClr val="C0C0C0"/>
                </a:highlight>
              </a:rPr>
              <a:t> Опасения</a:t>
            </a:r>
            <a:endParaRPr lang="ru-RU" sz="7400" dirty="0"/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7400" dirty="0">
                <a:latin typeface="Corbel Light" panose="020B0303020204020204" pitchFamily="34" charset="0"/>
              </a:rPr>
              <a:t>Страх за клиента (напр., угроза </a:t>
            </a:r>
            <a:r>
              <a:rPr lang="ru-RU" sz="7400" dirty="0" err="1">
                <a:latin typeface="Corbel Light" panose="020B0303020204020204" pitchFamily="34" charset="0"/>
              </a:rPr>
              <a:t>ретравматизации</a:t>
            </a:r>
            <a:r>
              <a:rPr lang="ru-RU" sz="7400" dirty="0">
                <a:latin typeface="Corbel Light" panose="020B0303020204020204" pitchFamily="34" charset="0"/>
              </a:rPr>
              <a:t>);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7400" dirty="0">
                <a:latin typeface="Corbel Light" panose="020B0303020204020204" pitchFamily="34" charset="0"/>
              </a:rPr>
              <a:t>Страх некачественной работы;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sz="7400" b="1" dirty="0">
                <a:latin typeface="Corbel Light" panose="020B0303020204020204" pitchFamily="34" charset="0"/>
              </a:rPr>
              <a:t>Остальное: </a:t>
            </a:r>
            <a:r>
              <a:rPr lang="ru-RU" sz="7400" dirty="0">
                <a:latin typeface="Corbel Light" panose="020B0303020204020204" pitchFamily="34" charset="0"/>
              </a:rPr>
              <a:t>страх оказаться бесполезным, </a:t>
            </a:r>
            <a:br>
              <a:rPr lang="ru-RU" sz="7400" dirty="0">
                <a:latin typeface="Corbel Light" panose="020B0303020204020204" pitchFamily="34" charset="0"/>
              </a:rPr>
            </a:br>
            <a:r>
              <a:rPr lang="ru-RU" sz="7400" dirty="0">
                <a:latin typeface="Corbel Light" panose="020B0303020204020204" pitchFamily="34" charset="0"/>
              </a:rPr>
              <a:t>страх собственной травматизации, страх выгорания...</a:t>
            </a:r>
            <a:endParaRPr lang="en-US" sz="7400" dirty="0">
              <a:latin typeface="Corbel Light" panose="020B0303020204020204" pitchFamily="34" charset="0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sz="6000" dirty="0">
              <a:latin typeface="Corbel Light" panose="020B0303020204020204" pitchFamily="34" charset="0"/>
            </a:endParaRPr>
          </a:p>
          <a:p>
            <a:pPr marL="0" indent="0">
              <a:buNone/>
            </a:pPr>
            <a:r>
              <a:rPr lang="ru-RU" sz="7400" dirty="0">
                <a:highlight>
                  <a:srgbClr val="C0C0C0"/>
                </a:highlight>
              </a:rPr>
              <a:t>Влияние травматического опыта терапевта на его работу</a:t>
            </a:r>
            <a:endParaRPr lang="ru-RU" sz="7400" dirty="0"/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7400" dirty="0">
                <a:latin typeface="Corbel Light" panose="020B0303020204020204" pitchFamily="34" charset="0"/>
              </a:rPr>
              <a:t>Положительное влияние на рабочие компетенции;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7400" dirty="0">
                <a:latin typeface="Corbel Light" panose="020B0303020204020204" pitchFamily="34" charset="0"/>
              </a:rPr>
              <a:t>Затруднения в работе;</a:t>
            </a:r>
          </a:p>
          <a:p>
            <a:pPr>
              <a:lnSpc>
                <a:spcPct val="100000"/>
              </a:lnSpc>
              <a:buFontTx/>
              <a:buChar char="-"/>
            </a:pPr>
            <a:r>
              <a:rPr lang="ru-RU" sz="7400" b="1" dirty="0">
                <a:latin typeface="Corbel Light" panose="020B0303020204020204" pitchFamily="34" charset="0"/>
              </a:rPr>
              <a:t>Остальное: </a:t>
            </a:r>
            <a:r>
              <a:rPr lang="ru-RU" sz="7400" dirty="0">
                <a:latin typeface="Corbel Light" panose="020B0303020204020204" pitchFamily="34" charset="0"/>
              </a:rPr>
              <a:t>большее доверие клиенту, вера в </a:t>
            </a:r>
            <a:r>
              <a:rPr lang="ru-RU" sz="7400" dirty="0" err="1">
                <a:latin typeface="Corbel Light" panose="020B0303020204020204" pitchFamily="34" charset="0"/>
              </a:rPr>
              <a:t>агентность</a:t>
            </a:r>
            <a:r>
              <a:rPr lang="ru-RU" sz="7400" dirty="0">
                <a:latin typeface="Corbel Light" panose="020B0303020204020204" pitchFamily="34" charset="0"/>
              </a:rPr>
              <a:t> клиента, увеличение </a:t>
            </a:r>
            <a:r>
              <a:rPr lang="ru-RU" sz="7400" dirty="0" err="1">
                <a:latin typeface="Corbel Light" panose="020B0303020204020204" pitchFamily="34" charset="0"/>
              </a:rPr>
              <a:t>контрпереносных</a:t>
            </a:r>
            <a:r>
              <a:rPr lang="ru-RU" sz="7400" dirty="0">
                <a:latin typeface="Corbel Light" panose="020B0303020204020204" pitchFamily="34" charset="0"/>
              </a:rPr>
              <a:t> реакций. </a:t>
            </a:r>
            <a:br>
              <a:rPr lang="ru-RU" sz="7400" dirty="0">
                <a:latin typeface="Corbel Light" panose="020B0303020204020204" pitchFamily="34" charset="0"/>
              </a:rPr>
            </a:br>
            <a:endParaRPr lang="ru-RU" sz="7400" dirty="0">
              <a:latin typeface="Corbel Light" panose="020B0303020204020204" pitchFamily="34" charset="0"/>
            </a:endParaRPr>
          </a:p>
          <a:p>
            <a:pPr>
              <a:buFontTx/>
              <a:buChar char="-"/>
            </a:pPr>
            <a:endParaRPr lang="ru-RU" dirty="0">
              <a:latin typeface="Corbel Light" panose="020B0303020204020204" pitchFamily="34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3778A5-9BA6-4AC8-E166-39548F808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8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92391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DBA2C7-1912-C1FB-371B-D914FD0ED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Corbel Light" panose="020B0303020204020204" pitchFamily="34" charset="0"/>
              </a:rPr>
              <a:t>Описание результатов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D706C4-6E7C-686B-412C-8ABDCA761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err="1">
                <a:highlight>
                  <a:srgbClr val="C0C0C0"/>
                </a:highlight>
              </a:rPr>
              <a:t>Контрперенос</a:t>
            </a:r>
            <a:endParaRPr lang="ru-RU" dirty="0">
              <a:highlight>
                <a:srgbClr val="C0C0C0"/>
              </a:highlight>
            </a:endParaRPr>
          </a:p>
          <a:p>
            <a:pPr marL="0" indent="0">
              <a:buNone/>
            </a:pPr>
            <a:endParaRPr lang="ru-RU" dirty="0">
              <a:latin typeface="Corbel Light" panose="020B0303020204020204" pitchFamily="34" charset="0"/>
            </a:endParaRPr>
          </a:p>
          <a:p>
            <a:pPr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Воспоминания терапевта о собственном травматическом опыте;</a:t>
            </a:r>
          </a:p>
          <a:p>
            <a:pPr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Более сильные эмоциональные реакции в ходе работы;</a:t>
            </a:r>
            <a:endParaRPr lang="en-US" dirty="0">
              <a:latin typeface="Corbel Light" panose="020B0303020204020204" pitchFamily="34" charset="0"/>
            </a:endParaRPr>
          </a:p>
          <a:p>
            <a:pPr>
              <a:buFontTx/>
              <a:buChar char="-"/>
            </a:pPr>
            <a:r>
              <a:rPr lang="ru-RU" dirty="0">
                <a:latin typeface="Corbel Light" panose="020B0303020204020204" pitchFamily="34" charset="0"/>
              </a:rPr>
              <a:t>Ощущение беспомощности;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ru-RU" b="1" dirty="0">
                <a:latin typeface="Corbel Light" panose="020B0303020204020204" pitchFamily="34" charset="0"/>
              </a:rPr>
              <a:t>Телесные реакции: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ru-RU" dirty="0">
                <a:latin typeface="Corbel Light" panose="020B0303020204020204" pitchFamily="34" charset="0"/>
              </a:rPr>
              <a:t>«Я понимала, что я телесно не могу сдвинуться с места. Я сижу в одной позе. Мне помогало, когда я опиралась на ноги и дышала, пыталась себя как-то вернуть в рабочее состояние, но это было очень тяжело</a:t>
            </a:r>
            <a:r>
              <a:rPr lang="en-US" dirty="0">
                <a:latin typeface="Corbel Light" panose="020B0303020204020204" pitchFamily="34" charset="0"/>
              </a:rPr>
              <a:t> &lt;…&gt; </a:t>
            </a:r>
            <a:r>
              <a:rPr lang="ru-RU" dirty="0">
                <a:latin typeface="Corbel Light" panose="020B0303020204020204" pitchFamily="34" charset="0"/>
              </a:rPr>
              <a:t>Была 50-минутная встреча, потом перерыв, затем групповое обсуждение. И только в середине него я понимала, что я наконец пришла в нормальное рабочее состояние».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3778A5-9BA6-4AC8-E166-39548F808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59B4E-7DA9-4432-9580-3590D303BF9A}" type="slidenum">
              <a:rPr lang="ru-RU" sz="3600" smtClean="0"/>
              <a:t>9</a:t>
            </a:fld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457193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536</TotalTime>
  <Words>1455</Words>
  <Application>Microsoft Office PowerPoint</Application>
  <PresentationFormat>Широкоэкранный</PresentationFormat>
  <Paragraphs>166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Corbel Light</vt:lpstr>
      <vt:lpstr>Тема Office</vt:lpstr>
      <vt:lpstr>Субъективный опыт психотерапевтов при работе  с психологической травмой </vt:lpstr>
      <vt:lpstr>Проблема исследования </vt:lpstr>
      <vt:lpstr>Исследовательские вопросы </vt:lpstr>
      <vt:lpstr>Цель и задачи</vt:lpstr>
      <vt:lpstr>Процедура сбора и обработки эмпирических данных</vt:lpstr>
      <vt:lpstr>Процедура сбора эмпирических данных</vt:lpstr>
      <vt:lpstr>Процедура сбора и обработки эмпирических данных</vt:lpstr>
      <vt:lpstr>Описание результатов</vt:lpstr>
      <vt:lpstr>Описание результатов</vt:lpstr>
      <vt:lpstr>Описание результатов</vt:lpstr>
      <vt:lpstr>Презентация PowerPoint</vt:lpstr>
      <vt:lpstr>Описание результатов</vt:lpstr>
      <vt:lpstr>Описание результатов</vt:lpstr>
      <vt:lpstr>Презентация PowerPoint</vt:lpstr>
      <vt:lpstr>Обсуждение результатов </vt:lpstr>
      <vt:lpstr>Выводы</vt:lpstr>
      <vt:lpstr>Субъективный опыт психотерапевтов при работе  с психологической травмой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13</cp:revision>
  <dcterms:created xsi:type="dcterms:W3CDTF">2022-06-12T08:11:42Z</dcterms:created>
  <dcterms:modified xsi:type="dcterms:W3CDTF">2022-06-27T16:36:00Z</dcterms:modified>
</cp:coreProperties>
</file>