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4"/>
  </p:notesMasterIdLst>
  <p:sldIdLst>
    <p:sldId id="256" r:id="rId2"/>
    <p:sldId id="267" r:id="rId3"/>
    <p:sldId id="257" r:id="rId4"/>
    <p:sldId id="266" r:id="rId5"/>
    <p:sldId id="286" r:id="rId6"/>
    <p:sldId id="265" r:id="rId7"/>
    <p:sldId id="268" r:id="rId8"/>
    <p:sldId id="271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77" r:id="rId17"/>
    <p:sldId id="288" r:id="rId18"/>
    <p:sldId id="289" r:id="rId19"/>
    <p:sldId id="282" r:id="rId20"/>
    <p:sldId id="287" r:id="rId21"/>
    <p:sldId id="281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1A642A-855D-45DB-ADB4-1EBC39C95019}">
          <p14:sldIdLst>
            <p14:sldId id="256"/>
          </p14:sldIdLst>
        </p14:section>
        <p14:section name="Раздел без заголовка" id="{79A3F899-C6E4-4EA4-A9E1-80729C6C9E51}">
          <p14:sldIdLst>
            <p14:sldId id="267"/>
            <p14:sldId id="257"/>
            <p14:sldId id="266"/>
            <p14:sldId id="286"/>
            <p14:sldId id="265"/>
            <p14:sldId id="268"/>
            <p14:sldId id="271"/>
            <p14:sldId id="273"/>
            <p14:sldId id="274"/>
            <p14:sldId id="275"/>
            <p14:sldId id="276"/>
            <p14:sldId id="278"/>
            <p14:sldId id="279"/>
            <p14:sldId id="280"/>
            <p14:sldId id="277"/>
            <p14:sldId id="288"/>
            <p14:sldId id="289"/>
            <p14:sldId id="282"/>
            <p14:sldId id="287"/>
            <p14:sldId id="28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2" autoAdjust="0"/>
  </p:normalViewPr>
  <p:slideViewPr>
    <p:cSldViewPr>
      <p:cViewPr>
        <p:scale>
          <a:sx n="60" d="100"/>
          <a:sy n="60" d="100"/>
        </p:scale>
        <p:origin x="-13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Лист4!$A$1:$A$3</c:f>
              <c:strCache>
                <c:ptCount val="3"/>
                <c:pt idx="0">
                  <c:v>Студенты-медики российских университетов</c:v>
                </c:pt>
                <c:pt idx="1">
                  <c:v>Студенты-медики итальянских университетов</c:v>
                </c:pt>
                <c:pt idx="2">
                  <c:v>Студенты российских университетов других направлений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65</c:v>
                </c:pt>
                <c:pt idx="1">
                  <c:v>10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67579026059247"/>
          <c:y val="0.13716134441528141"/>
          <c:w val="0.39065762937828002"/>
          <c:h val="0.707158428113152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Депрессия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cat>
            <c:strRef>
              <c:f>Лист1!$A$5:$A$9</c:f>
              <c:strCache>
                <c:ptCount val="5"/>
                <c:pt idx="0">
                  <c:v>Отсутствие депрессивных симптомов</c:v>
                </c:pt>
                <c:pt idx="1">
                  <c:v>Легкая депрессия</c:v>
                </c:pt>
                <c:pt idx="2">
                  <c:v>Умеренная депрессия</c:v>
                </c:pt>
                <c:pt idx="3">
                  <c:v>Выраженная депрессия</c:v>
                </c:pt>
                <c:pt idx="4">
                  <c:v>Тяжелая депрессия</c:v>
                </c:pt>
              </c:strCache>
            </c:strRef>
          </c:cat>
          <c:val>
            <c:numRef>
              <c:f>Лист1!$B$5:$B$9</c:f>
              <c:numCache>
                <c:formatCode>0%</c:formatCode>
                <c:ptCount val="5"/>
                <c:pt idx="0">
                  <c:v>0.26</c:v>
                </c:pt>
                <c:pt idx="1">
                  <c:v>0.26</c:v>
                </c:pt>
                <c:pt idx="2">
                  <c:v>0.12</c:v>
                </c:pt>
                <c:pt idx="3">
                  <c:v>0.22</c:v>
                </c:pt>
                <c:pt idx="4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cat>
            <c:strRef>
              <c:f>Лист1!$A$5:$A$9</c:f>
              <c:strCache>
                <c:ptCount val="5"/>
                <c:pt idx="0">
                  <c:v>Отсутствие депрессивных симптомов</c:v>
                </c:pt>
                <c:pt idx="1">
                  <c:v>Легкая депрессия</c:v>
                </c:pt>
                <c:pt idx="2">
                  <c:v>Умеренная депрессия</c:v>
                </c:pt>
                <c:pt idx="3">
                  <c:v>Выраженная депрессия</c:v>
                </c:pt>
                <c:pt idx="4">
                  <c:v>Тяжелая депрессия</c:v>
                </c:pt>
              </c:strCache>
            </c:strRef>
          </c:cat>
          <c:val>
            <c:numRef>
              <c:f>Лист1!$C$5:$C$9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Лист1!$D$4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cat>
            <c:strRef>
              <c:f>Лист1!$A$5:$A$9</c:f>
              <c:strCache>
                <c:ptCount val="5"/>
                <c:pt idx="0">
                  <c:v>Отсутствие депрессивных симптомов</c:v>
                </c:pt>
                <c:pt idx="1">
                  <c:v>Легкая депрессия</c:v>
                </c:pt>
                <c:pt idx="2">
                  <c:v>Умеренная депрессия</c:v>
                </c:pt>
                <c:pt idx="3">
                  <c:v>Выраженная депрессия</c:v>
                </c:pt>
                <c:pt idx="4">
                  <c:v>Тяжелая депрессия</c:v>
                </c:pt>
              </c:strCache>
            </c:strRef>
          </c:cat>
          <c:val>
            <c:numRef>
              <c:f>Лист1!$D$5:$D$9</c:f>
              <c:numCache>
                <c:formatCode>0%</c:formatCode>
                <c:ptCount val="5"/>
                <c:pt idx="0">
                  <c:v>0.42</c:v>
                </c:pt>
                <c:pt idx="1">
                  <c:v>0.25</c:v>
                </c:pt>
                <c:pt idx="2">
                  <c:v>0.08</c:v>
                </c:pt>
                <c:pt idx="3">
                  <c:v>0.08</c:v>
                </c:pt>
                <c:pt idx="4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997824"/>
        <c:axId val="145999360"/>
      </c:barChart>
      <c:catAx>
        <c:axId val="145997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999360"/>
        <c:crosses val="autoZero"/>
        <c:auto val="1"/>
        <c:lblAlgn val="ctr"/>
        <c:lblOffset val="100"/>
        <c:noMultiLvlLbl val="0"/>
      </c:catAx>
      <c:valAx>
        <c:axId val="145999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5997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Тревога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cat>
            <c:strRef>
              <c:f>Лист1!$A$13:$A$15</c:f>
              <c:strCache>
                <c:ptCount val="3"/>
                <c:pt idx="0">
                  <c:v>Незначительный уровень тревоги</c:v>
                </c:pt>
                <c:pt idx="1">
                  <c:v>Средняя выраженность тревоги</c:v>
                </c:pt>
                <c:pt idx="2">
                  <c:v>Очень сильная тревога</c:v>
                </c:pt>
              </c:strCache>
            </c:strRef>
          </c:cat>
          <c:val>
            <c:numRef>
              <c:f>Лист1!$B$13:$B$15</c:f>
              <c:numCache>
                <c:formatCode>0%</c:formatCode>
                <c:ptCount val="3"/>
                <c:pt idx="0">
                  <c:v>0.74</c:v>
                </c:pt>
                <c:pt idx="1">
                  <c:v>0.15</c:v>
                </c:pt>
                <c:pt idx="2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cat>
            <c:strRef>
              <c:f>Лист1!$A$13:$A$15</c:f>
              <c:strCache>
                <c:ptCount val="3"/>
                <c:pt idx="0">
                  <c:v>Незначительный уровень тревоги</c:v>
                </c:pt>
                <c:pt idx="1">
                  <c:v>Средняя выраженность тревоги</c:v>
                </c:pt>
                <c:pt idx="2">
                  <c:v>Очень сильная тревога</c:v>
                </c:pt>
              </c:strCache>
            </c:strRef>
          </c:cat>
          <c:val>
            <c:numRef>
              <c:f>Лист1!$C$13:$C$15</c:f>
              <c:numCache>
                <c:formatCode>0%</c:formatCode>
                <c:ptCount val="3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Лист1!$D$12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cat>
            <c:strRef>
              <c:f>Лист1!$A$13:$A$15</c:f>
              <c:strCache>
                <c:ptCount val="3"/>
                <c:pt idx="0">
                  <c:v>Незначительный уровень тревоги</c:v>
                </c:pt>
                <c:pt idx="1">
                  <c:v>Средняя выраженность тревоги</c:v>
                </c:pt>
                <c:pt idx="2">
                  <c:v>Очень сильная тревога</c:v>
                </c:pt>
              </c:strCache>
            </c:strRef>
          </c:cat>
          <c:val>
            <c:numRef>
              <c:f>Лист1!$D$13:$D$15</c:f>
              <c:numCache>
                <c:formatCode>0%</c:formatCode>
                <c:ptCount val="3"/>
                <c:pt idx="0">
                  <c:v>0.83</c:v>
                </c:pt>
                <c:pt idx="1">
                  <c:v>0.09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009088"/>
        <c:axId val="146027264"/>
      </c:barChart>
      <c:catAx>
        <c:axId val="146009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6027264"/>
        <c:crosses val="autoZero"/>
        <c:auto val="1"/>
        <c:lblAlgn val="ctr"/>
        <c:lblOffset val="100"/>
        <c:noMultiLvlLbl val="0"/>
      </c:catAx>
      <c:valAx>
        <c:axId val="1460272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60090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Суицидальные мысли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cat>
            <c:strRef>
              <c:f>Лист1!$A$19:$A$19</c:f>
              <c:strCache>
                <c:ptCount val="1"/>
                <c:pt idx="0">
                  <c:v>Порог пройден</c:v>
                </c:pt>
              </c:strCache>
            </c:strRef>
          </c:cat>
          <c:val>
            <c:numRef>
              <c:f>Лист1!$B$19:$B$19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Лист1!$C$18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cat>
            <c:strRef>
              <c:f>Лист1!$A$19:$A$19</c:f>
              <c:strCache>
                <c:ptCount val="1"/>
                <c:pt idx="0">
                  <c:v>Порог пройден</c:v>
                </c:pt>
              </c:strCache>
            </c:strRef>
          </c:cat>
          <c:val>
            <c:numRef>
              <c:f>Лист1!$C$19:$C$19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Лист1!$D$18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cat>
            <c:strRef>
              <c:f>Лист1!$A$19:$A$19</c:f>
              <c:strCache>
                <c:ptCount val="1"/>
                <c:pt idx="0">
                  <c:v>Порог пройден</c:v>
                </c:pt>
              </c:strCache>
            </c:strRef>
          </c:cat>
          <c:val>
            <c:numRef>
              <c:f>Лист1!$D$19:$D$19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993600"/>
        <c:axId val="239995136"/>
      </c:barChart>
      <c:catAx>
        <c:axId val="239993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39995136"/>
        <c:crosses val="autoZero"/>
        <c:auto val="1"/>
        <c:lblAlgn val="ctr"/>
        <c:lblOffset val="100"/>
        <c:noMultiLvlLbl val="0"/>
      </c:catAx>
      <c:valAx>
        <c:axId val="239995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399936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Эмоциональное выгорание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Лист1!$B$23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cat>
            <c:strRef>
              <c:f>Лист1!$A$24:$A$26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Лист1!$B$24:$B$26</c:f>
              <c:numCache>
                <c:formatCode>0%</c:formatCode>
                <c:ptCount val="3"/>
                <c:pt idx="0">
                  <c:v>0.17</c:v>
                </c:pt>
                <c:pt idx="1">
                  <c:v>0.32</c:v>
                </c:pt>
                <c:pt idx="2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Лист1!$C$23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cat>
            <c:strRef>
              <c:f>Лист1!$A$24:$A$26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Лист1!$C$24:$C$26</c:f>
              <c:numCache>
                <c:formatCode>0%</c:formatCode>
                <c:ptCount val="3"/>
                <c:pt idx="0">
                  <c:v>0.5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Лист1!$D$23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cat>
            <c:strRef>
              <c:f>Лист1!$A$24:$A$26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Лист1!$D$24:$D$26</c:f>
              <c:numCache>
                <c:formatCode>0%</c:formatCode>
                <c:ptCount val="3"/>
                <c:pt idx="0">
                  <c:v>0.25</c:v>
                </c:pt>
                <c:pt idx="1">
                  <c:v>0.57999999999999996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0006656"/>
        <c:axId val="240008192"/>
      </c:barChart>
      <c:catAx>
        <c:axId val="240006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008192"/>
        <c:crosses val="autoZero"/>
        <c:auto val="1"/>
        <c:lblAlgn val="ctr"/>
        <c:lblOffset val="100"/>
        <c:noMultiLvlLbl val="0"/>
      </c:catAx>
      <c:valAx>
        <c:axId val="240008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0006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Деперсонализация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Лист1!$B$29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cat>
            <c:strRef>
              <c:f>Лист1!$A$30:$A$32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Лист1!$B$30:$B$32</c:f>
              <c:numCache>
                <c:formatCode>0%</c:formatCode>
                <c:ptCount val="3"/>
                <c:pt idx="0">
                  <c:v>0.28000000000000003</c:v>
                </c:pt>
                <c:pt idx="1">
                  <c:v>0.17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Лист1!$C$29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cat>
            <c:strRef>
              <c:f>Лист1!$A$30:$A$32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Лист1!$C$30:$C$32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Лист1!$D$29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cat>
            <c:strRef>
              <c:f>Лист1!$A$30:$A$32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Лист1!$D$30:$D$32</c:f>
              <c:numCache>
                <c:formatCode>0%</c:formatCode>
                <c:ptCount val="3"/>
                <c:pt idx="0">
                  <c:v>0.25</c:v>
                </c:pt>
                <c:pt idx="1">
                  <c:v>0.42</c:v>
                </c:pt>
                <c:pt idx="2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457856"/>
        <c:axId val="244459392"/>
      </c:barChart>
      <c:catAx>
        <c:axId val="244457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44459392"/>
        <c:crosses val="autoZero"/>
        <c:auto val="1"/>
        <c:lblAlgn val="ctr"/>
        <c:lblOffset val="100"/>
        <c:noMultiLvlLbl val="0"/>
      </c:catAx>
      <c:valAx>
        <c:axId val="2444593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44578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Редукция профессиональных достижений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cat>
            <c:strRef>
              <c:f>Лист1!$A$36:$A$38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Лист1!$B$36:$B$38</c:f>
              <c:numCache>
                <c:formatCode>0%</c:formatCode>
                <c:ptCount val="3"/>
                <c:pt idx="0">
                  <c:v>0.18</c:v>
                </c:pt>
                <c:pt idx="1">
                  <c:v>0.14000000000000001</c:v>
                </c:pt>
                <c:pt idx="2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cat>
            <c:strRef>
              <c:f>Лист1!$A$36:$A$38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Лист1!$C$36:$C$38</c:f>
              <c:numCache>
                <c:formatCode>0%</c:formatCode>
                <c:ptCount val="3"/>
                <c:pt idx="0">
                  <c:v>0.4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cat>
            <c:strRef>
              <c:f>Лист1!$A$36:$A$38</c:f>
              <c:strCache>
                <c:ptCount val="3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Высокий уровень</c:v>
                </c:pt>
              </c:strCache>
            </c:strRef>
          </c:cat>
          <c:val>
            <c:numRef>
              <c:f>Лист1!$D$36:$D$38</c:f>
              <c:numCache>
                <c:formatCode>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4960640"/>
        <c:axId val="244647040"/>
      </c:barChart>
      <c:catAx>
        <c:axId val="244960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44647040"/>
        <c:crosses val="autoZero"/>
        <c:auto val="1"/>
        <c:lblAlgn val="ctr"/>
        <c:lblOffset val="100"/>
        <c:noMultiLvlLbl val="0"/>
      </c:catAx>
      <c:valAx>
        <c:axId val="244647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49606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Системный индекс синдрома перегорания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Лист1!$A$42:$A$50</c:f>
              <c:strCache>
                <c:ptCount val="9"/>
                <c:pt idx="0">
                  <c:v>Значение 0,1</c:v>
                </c:pt>
                <c:pt idx="1">
                  <c:v>Значение 0,2</c:v>
                </c:pt>
                <c:pt idx="2">
                  <c:v>Значение 0,3</c:v>
                </c:pt>
                <c:pt idx="3">
                  <c:v>Значение 0,4</c:v>
                </c:pt>
                <c:pt idx="4">
                  <c:v>Значение 0,5</c:v>
                </c:pt>
                <c:pt idx="5">
                  <c:v>Значение 0,6</c:v>
                </c:pt>
                <c:pt idx="6">
                  <c:v>Значение 0,7</c:v>
                </c:pt>
                <c:pt idx="7">
                  <c:v>Значение 0,8</c:v>
                </c:pt>
                <c:pt idx="8">
                  <c:v>Значение 0,9</c:v>
                </c:pt>
              </c:strCache>
            </c:strRef>
          </c:cat>
          <c:val>
            <c:numRef>
              <c:f>Лист1!$B$42:$B$50</c:f>
              <c:numCache>
                <c:formatCode>0%</c:formatCode>
                <c:ptCount val="9"/>
                <c:pt idx="0">
                  <c:v>1.5384615384615385E-2</c:v>
                </c:pt>
                <c:pt idx="1">
                  <c:v>6.1538461538461542E-2</c:v>
                </c:pt>
                <c:pt idx="2">
                  <c:v>0.16923076923076924</c:v>
                </c:pt>
                <c:pt idx="3">
                  <c:v>0.35384615384615387</c:v>
                </c:pt>
                <c:pt idx="4">
                  <c:v>0.16923076923076924</c:v>
                </c:pt>
                <c:pt idx="5">
                  <c:v>0.15384615384615385</c:v>
                </c:pt>
                <c:pt idx="6">
                  <c:v>6.1538461538461542E-2</c:v>
                </c:pt>
                <c:pt idx="8">
                  <c:v>1.5384615384615385E-2</c:v>
                </c:pt>
              </c:numCache>
            </c:numRef>
          </c:val>
        </c:ser>
        <c:ser>
          <c:idx val="1"/>
          <c:order val="1"/>
          <c:tx>
            <c:strRef>
              <c:f>Лист1!$C$41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Лист1!$A$42:$A$50</c:f>
              <c:strCache>
                <c:ptCount val="9"/>
                <c:pt idx="0">
                  <c:v>Значение 0,1</c:v>
                </c:pt>
                <c:pt idx="1">
                  <c:v>Значение 0,2</c:v>
                </c:pt>
                <c:pt idx="2">
                  <c:v>Значение 0,3</c:v>
                </c:pt>
                <c:pt idx="3">
                  <c:v>Значение 0,4</c:v>
                </c:pt>
                <c:pt idx="4">
                  <c:v>Значение 0,5</c:v>
                </c:pt>
                <c:pt idx="5">
                  <c:v>Значение 0,6</c:v>
                </c:pt>
                <c:pt idx="6">
                  <c:v>Значение 0,7</c:v>
                </c:pt>
                <c:pt idx="7">
                  <c:v>Значение 0,8</c:v>
                </c:pt>
                <c:pt idx="8">
                  <c:v>Значение 0,9</c:v>
                </c:pt>
              </c:strCache>
            </c:strRef>
          </c:cat>
          <c:val>
            <c:numRef>
              <c:f>Лист1!$C$42:$C$50</c:f>
              <c:numCache>
                <c:formatCode>0%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4">
                  <c:v>0.4</c:v>
                </c:pt>
                <c:pt idx="7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Лист1!$D$41</c:f>
              <c:strCache>
                <c:ptCount val="1"/>
                <c:pt idx="0">
                  <c:v>Студенты российских университетов других направлений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Лист1!$A$42:$A$50</c:f>
              <c:strCache>
                <c:ptCount val="9"/>
                <c:pt idx="0">
                  <c:v>Значение 0,1</c:v>
                </c:pt>
                <c:pt idx="1">
                  <c:v>Значение 0,2</c:v>
                </c:pt>
                <c:pt idx="2">
                  <c:v>Значение 0,3</c:v>
                </c:pt>
                <c:pt idx="3">
                  <c:v>Значение 0,4</c:v>
                </c:pt>
                <c:pt idx="4">
                  <c:v>Значение 0,5</c:v>
                </c:pt>
                <c:pt idx="5">
                  <c:v>Значение 0,6</c:v>
                </c:pt>
                <c:pt idx="6">
                  <c:v>Значение 0,7</c:v>
                </c:pt>
                <c:pt idx="7">
                  <c:v>Значение 0,8</c:v>
                </c:pt>
                <c:pt idx="8">
                  <c:v>Значение 0,9</c:v>
                </c:pt>
              </c:strCache>
            </c:strRef>
          </c:cat>
          <c:val>
            <c:numRef>
              <c:f>Лист1!$D$42:$D$50</c:f>
              <c:numCache>
                <c:formatCode>0%</c:formatCode>
                <c:ptCount val="9"/>
                <c:pt idx="0">
                  <c:v>8.3333333333333329E-2</c:v>
                </c:pt>
                <c:pt idx="1">
                  <c:v>8.3333333333333329E-2</c:v>
                </c:pt>
                <c:pt idx="2">
                  <c:v>0.25</c:v>
                </c:pt>
                <c:pt idx="3">
                  <c:v>0.41666666666666669</c:v>
                </c:pt>
                <c:pt idx="4">
                  <c:v>0.16666666666666666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984064"/>
        <c:axId val="245006336"/>
      </c:barChart>
      <c:catAx>
        <c:axId val="244984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5006336"/>
        <c:crosses val="autoZero"/>
        <c:auto val="1"/>
        <c:lblAlgn val="ctr"/>
        <c:lblOffset val="100"/>
        <c:noMultiLvlLbl val="0"/>
      </c:catAx>
      <c:valAx>
        <c:axId val="245006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49840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788809287523513E-2"/>
          <c:y val="3.1496502709219255E-2"/>
          <c:w val="0.80413134112425888"/>
          <c:h val="0.8974349924755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Студенты-медики российских университетов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Лист3!$B$5:$H$5</c:f>
                <c:numCache>
                  <c:formatCode>General</c:formatCode>
                  <c:ptCount val="7"/>
                  <c:pt idx="0">
                    <c:v>10.8</c:v>
                  </c:pt>
                  <c:pt idx="1">
                    <c:v>12.4</c:v>
                  </c:pt>
                  <c:pt idx="2">
                    <c:v>6.5</c:v>
                  </c:pt>
                  <c:pt idx="3">
                    <c:v>9.8000000000000007</c:v>
                  </c:pt>
                  <c:pt idx="4">
                    <c:v>6.2</c:v>
                  </c:pt>
                  <c:pt idx="5">
                    <c:v>9.1</c:v>
                  </c:pt>
                  <c:pt idx="6">
                    <c:v>0.15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Лист3!$B$2:$H$2</c:f>
              <c:numCache>
                <c:formatCode>General</c:formatCode>
                <c:ptCount val="7"/>
                <c:pt idx="0">
                  <c:v>16.8</c:v>
                </c:pt>
                <c:pt idx="1">
                  <c:v>15.7</c:v>
                </c:pt>
                <c:pt idx="2">
                  <c:v>7.5</c:v>
                </c:pt>
                <c:pt idx="3">
                  <c:v>25.2</c:v>
                </c:pt>
                <c:pt idx="4">
                  <c:v>10.8</c:v>
                </c:pt>
                <c:pt idx="5">
                  <c:v>26.5</c:v>
                </c:pt>
                <c:pt idx="6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Студенты-медики итальянских университетов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Лист3!$B$6:$H$6</c:f>
                <c:numCache>
                  <c:formatCode>General</c:formatCode>
                  <c:ptCount val="7"/>
                  <c:pt idx="0">
                    <c:v>9.4</c:v>
                  </c:pt>
                  <c:pt idx="1">
                    <c:v>11.3</c:v>
                  </c:pt>
                  <c:pt idx="2">
                    <c:v>7.4</c:v>
                  </c:pt>
                  <c:pt idx="3">
                    <c:v>15.1</c:v>
                  </c:pt>
                  <c:pt idx="4">
                    <c:v>7</c:v>
                  </c:pt>
                  <c:pt idx="5">
                    <c:v>11.9</c:v>
                  </c:pt>
                  <c:pt idx="6">
                    <c:v>0.21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Лист3!$B$3:$H$3</c:f>
              <c:numCache>
                <c:formatCode>General</c:formatCode>
                <c:ptCount val="7"/>
                <c:pt idx="0">
                  <c:v>12.6</c:v>
                </c:pt>
                <c:pt idx="1">
                  <c:v>13.4</c:v>
                </c:pt>
                <c:pt idx="2">
                  <c:v>8.1999999999999993</c:v>
                </c:pt>
                <c:pt idx="3">
                  <c:v>18.600000000000001</c:v>
                </c:pt>
                <c:pt idx="4">
                  <c:v>11</c:v>
                </c:pt>
                <c:pt idx="5">
                  <c:v>29.3</c:v>
                </c:pt>
                <c:pt idx="6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Студенты российских университетов других навправлений</c:v>
                </c:pt>
              </c:strCache>
            </c:strRef>
          </c:tx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(Лист3!$B$7;Лист3!$C$7;Лист3!$D$7;Лист3!$E$7;Лист3!$F$7;Лист3!$G$7;Лист3!$H$7)</c:f>
                <c:numCache>
                  <c:formatCode>General</c:formatCode>
                  <c:ptCount val="7"/>
                  <c:pt idx="0">
                    <c:v>13.2</c:v>
                  </c:pt>
                  <c:pt idx="1">
                    <c:v>10.4</c:v>
                  </c:pt>
                  <c:pt idx="2">
                    <c:v>4.2</c:v>
                  </c:pt>
                  <c:pt idx="3">
                    <c:v>8.8000000000000007</c:v>
                  </c:pt>
                  <c:pt idx="4">
                    <c:v>5.6</c:v>
                  </c:pt>
                  <c:pt idx="5">
                    <c:v>6.7</c:v>
                  </c:pt>
                  <c:pt idx="6">
                    <c:v>0.12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Лист3!$B$4:$H$4</c:f>
              <c:numCache>
                <c:formatCode>General</c:formatCode>
                <c:ptCount val="7"/>
                <c:pt idx="0">
                  <c:v>14.3</c:v>
                </c:pt>
                <c:pt idx="1">
                  <c:v>13.3</c:v>
                </c:pt>
                <c:pt idx="2">
                  <c:v>5.2</c:v>
                </c:pt>
                <c:pt idx="3">
                  <c:v>19.3</c:v>
                </c:pt>
                <c:pt idx="4">
                  <c:v>8.1999999999999993</c:v>
                </c:pt>
                <c:pt idx="5">
                  <c:v>30.5</c:v>
                </c:pt>
                <c:pt idx="6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86880"/>
        <c:axId val="245796864"/>
      </c:barChart>
      <c:catAx>
        <c:axId val="24578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5796864"/>
        <c:crosses val="autoZero"/>
        <c:auto val="1"/>
        <c:lblAlgn val="ctr"/>
        <c:lblOffset val="100"/>
        <c:noMultiLvlLbl val="0"/>
      </c:catAx>
      <c:valAx>
        <c:axId val="2457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78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0319065452605"/>
          <c:y val="9.3973508913048773E-2"/>
          <c:w val="0.15460838784296399"/>
          <c:h val="0.7751735577877795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112C-1E22-4EA1-A25D-D74235B3982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4618-2CF3-4A0A-84C1-ACEE68D3B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8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4618-2CF3-4A0A-84C1-ACEE68D3B0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5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FD60-9B16-4C5C-A26C-AC80E338B258}" type="datetime1">
              <a:rPr lang="ru-RU" smtClean="0"/>
              <a:t>10.06.2022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F778-CBCE-45AB-BC84-9CA2F8AFCB94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2DE8-698F-454F-B00B-730748116D19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98AB-4675-4464-A622-6B9030FB2D43}" type="datetime1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632F-340B-437A-8424-4EA3500F8295}" type="datetime1">
              <a:rPr lang="ru-RU" smtClean="0"/>
              <a:t>10.06.2022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2F17BFF-2C39-4E26-A123-CB200A4EC7CF}" type="datetime1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C913-F477-4082-B90D-A3EEA1CA2ACA}" type="datetime1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EC39-D2F3-4763-8BAA-57ECC94AF265}" type="datetime1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0A3-86B6-4C90-B5D8-151FED615804}" type="datetime1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34A4-9D51-4772-9706-828BFE315CD2}" type="datetime1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D15364-F488-44A0-BE0C-110885D2117B}" type="datetime1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CABB333-B145-48A7-87D8-CFA703D52118}" type="datetime1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4A04C7-E52F-4F60-A297-FF84E219150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938" y="548680"/>
            <a:ext cx="8310457" cy="1224136"/>
          </a:xfrm>
        </p:spPr>
        <p:txBody>
          <a:bodyPr>
            <a:noAutofit/>
          </a:bodyPr>
          <a:lstStyle/>
          <a:p>
            <a:r>
              <a:rPr lang="ru-RU" sz="3200" dirty="0"/>
              <a:t>Особенности эмоциональной сферы студентов медицинских </a:t>
            </a:r>
            <a:r>
              <a:rPr lang="ru-RU" sz="3200" dirty="0" smtClean="0"/>
              <a:t>факультетов</a:t>
            </a:r>
            <a:endParaRPr lang="ru-RU" sz="3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41465"/>
              </p:ext>
            </p:extLst>
          </p:nvPr>
        </p:nvGraphicFramePr>
        <p:xfrm>
          <a:off x="539552" y="2780928"/>
          <a:ext cx="7992888" cy="3358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/>
                <a:gridCol w="2808312"/>
              </a:tblGrid>
              <a:tr h="2308713">
                <a:tc>
                  <a:txBody>
                    <a:bodyPr/>
                    <a:lstStyle/>
                    <a:p>
                      <a:r>
                        <a:rPr lang="ru-RU" sz="1800" u="sng" dirty="0" smtClean="0"/>
                        <a:t>Выполнила: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студентка</a:t>
                      </a:r>
                      <a:r>
                        <a:rPr lang="ru-RU" sz="1800" baseline="0" dirty="0" smtClean="0"/>
                        <a:t>  6 курса  факультета фундаментальной медицины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МГУ им. М.В. Ломоносова,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слушатель </a:t>
                      </a:r>
                      <a:r>
                        <a:rPr lang="ru-RU" sz="1800" dirty="0" smtClean="0"/>
                        <a:t>программы профессиональной переподготовки </a:t>
                      </a:r>
                      <a:r>
                        <a:rPr lang="ru-RU" sz="1800" dirty="0" smtClean="0"/>
                        <a:t>на базе РГГУ «Клиническая </a:t>
                      </a:r>
                      <a:r>
                        <a:rPr lang="ru-RU" sz="1800" dirty="0" smtClean="0"/>
                        <a:t>психология»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ru-RU" sz="1800" dirty="0" err="1" smtClean="0"/>
                        <a:t>Пустынникова</a:t>
                      </a:r>
                      <a:r>
                        <a:rPr lang="ru-RU" sz="1800" dirty="0" smtClean="0"/>
                        <a:t> Маргарита Юрьевна</a:t>
                      </a:r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9415">
                <a:tc>
                  <a:txBody>
                    <a:bodyPr/>
                    <a:lstStyle/>
                    <a:p>
                      <a:r>
                        <a:rPr lang="ru-RU" sz="1800" u="sng" dirty="0" smtClean="0"/>
                        <a:t>Научный руководитель:</a:t>
                      </a:r>
                      <a:endParaRPr lang="en-US" sz="1800" u="sng" dirty="0" smtClean="0"/>
                    </a:p>
                    <a:p>
                      <a:r>
                        <a:rPr lang="ru-RU" sz="1800" u="none" dirty="0" smtClean="0"/>
                        <a:t>Клинический</a:t>
                      </a:r>
                      <a:r>
                        <a:rPr lang="ru-RU" sz="1800" u="none" baseline="0" dirty="0" smtClean="0"/>
                        <a:t> психолог, системный семейный терапевт</a:t>
                      </a:r>
                      <a:endParaRPr lang="ru-RU" sz="1800" u="non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Минустина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Екатерина Александровна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888932" y="6353764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Москва </a:t>
            </a:r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795"/>
              </p:ext>
            </p:extLst>
          </p:nvPr>
        </p:nvGraphicFramePr>
        <p:xfrm>
          <a:off x="251520" y="1556792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729" y="6363682"/>
            <a:ext cx="886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Рис. 4. Процентное соотношение результатов в группах по Шкале суицидальных намерений Бека.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392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208079"/>
              </p:ext>
            </p:extLst>
          </p:nvPr>
        </p:nvGraphicFramePr>
        <p:xfrm>
          <a:off x="107504" y="1628800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729" y="6326926"/>
            <a:ext cx="89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Рис. 5. Процентное соотношение результатов в группах по Шкале «Эмоциональное выгорание» опросника выгорания </a:t>
            </a:r>
            <a:r>
              <a:rPr lang="ru-RU" sz="1400" dirty="0" err="1" smtClean="0"/>
              <a:t>Маслач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02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13966"/>
              </p:ext>
            </p:extLst>
          </p:nvPr>
        </p:nvGraphicFramePr>
        <p:xfrm>
          <a:off x="323528" y="1484784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729" y="6326926"/>
            <a:ext cx="89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Рис. 6. Процентное соотношение результатов в группах по Шкале «Деперсонализация» опросника выгорания </a:t>
            </a:r>
            <a:r>
              <a:rPr lang="ru-RU" sz="1400" dirty="0" err="1" smtClean="0"/>
              <a:t>Маслач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452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731476"/>
              </p:ext>
            </p:extLst>
          </p:nvPr>
        </p:nvGraphicFramePr>
        <p:xfrm>
          <a:off x="323528" y="1628800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729" y="6326926"/>
            <a:ext cx="89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Рис. 7. Процентное соотношение результатов в группах по Шкале «Редукция профессиональных достижений» опросника выгорания </a:t>
            </a:r>
            <a:r>
              <a:rPr lang="ru-RU" sz="1400" dirty="0" err="1" smtClean="0"/>
              <a:t>Маслач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61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397747"/>
              </p:ext>
            </p:extLst>
          </p:nvPr>
        </p:nvGraphicFramePr>
        <p:xfrm>
          <a:off x="251520" y="1412776"/>
          <a:ext cx="8784976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729" y="6326926"/>
            <a:ext cx="89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Рис. 8. Процентное соотношение результатов в группах по значениям системного индекса синдрома выгорания, полученного на основе опросника выгорания </a:t>
            </a:r>
            <a:r>
              <a:rPr lang="ru-RU" sz="1400" dirty="0" err="1" smtClean="0"/>
              <a:t>Маслач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051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04807"/>
              </p:ext>
            </p:extLst>
          </p:nvPr>
        </p:nvGraphicFramePr>
        <p:xfrm>
          <a:off x="135569" y="1484784"/>
          <a:ext cx="9036496" cy="46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021288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Рис. 9. Средние </a:t>
            </a:r>
            <a:r>
              <a:rPr lang="ru-RU" sz="1400" dirty="0"/>
              <a:t>значения баллов по исследованным характеристикам в группах. 1 – Депрессия; 2 – Тревога; 3 – Суицидальные мысли; 4 – Эмоциональное выгорание; 5- Деперсонализация; 6 – Редукция профессиональных достижений; 7 – Системный индекс синдрома перегорания</a:t>
            </a:r>
          </a:p>
        </p:txBody>
      </p:sp>
    </p:spTree>
    <p:extLst>
      <p:ext uri="{BB962C8B-B14F-4D97-AF65-F5344CB8AC3E}">
        <p14:creationId xmlns:p14="http://schemas.microsoft.com/office/powerpoint/2010/main" val="7166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Статистический анализ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 результатам статистического анализа была выявлена значимая связь с переменными «Суицидальные мысли» (0,012&lt;0,05) и «Эмоциональное выгорание» (0,003&lt;0,05).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6844"/>
              </p:ext>
            </p:extLst>
          </p:nvPr>
        </p:nvGraphicFramePr>
        <p:xfrm>
          <a:off x="179514" y="3829689"/>
          <a:ext cx="4392487" cy="2335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913"/>
                <a:gridCol w="951706"/>
                <a:gridCol w="828902"/>
                <a:gridCol w="1586966"/>
              </a:tblGrid>
              <a:tr h="778538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свободы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Асимптотическая значимость (двусторонняя)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Хи-квадрат Пирсона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шансов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9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460358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1. Суицидальные мысли.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63978"/>
              </p:ext>
            </p:extLst>
          </p:nvPr>
        </p:nvGraphicFramePr>
        <p:xfrm>
          <a:off x="4572000" y="3829691"/>
          <a:ext cx="4392487" cy="2335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989"/>
                <a:gridCol w="903380"/>
                <a:gridCol w="862809"/>
                <a:gridCol w="1490309"/>
              </a:tblGrid>
              <a:tr h="781634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 свободы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Асимптотическая значимость (двусторонняя)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Хи-квадрат Пирсона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шансов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7369" y="3460358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Таблица 2. Эмоциональное выгорание.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2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Обсуждение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Исходя </a:t>
            </a:r>
            <a:r>
              <a:rPr lang="ru-RU" dirty="0"/>
              <a:t>из полученных данных, студенты-медики российских университетов в большей степени подвержены данному стереотипу поведения. Кроме того, исходя из </a:t>
            </a:r>
            <a:r>
              <a:rPr lang="ru-RU" dirty="0" err="1"/>
              <a:t>трехстадийной</a:t>
            </a:r>
            <a:r>
              <a:rPr lang="ru-RU" dirty="0"/>
              <a:t> динамики реакции на стресс (тревога, резистентность, истощение), можно предположить, что менее выраженный уровень тревоги и более выраженный уровень эмоционального выгорания у российских студентов-медиков по сравнению с итальянскими говорит о более высоком истощении адаптивных механизмов психики у первых.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Данное </a:t>
            </a:r>
            <a:r>
              <a:rPr lang="ru-RU" dirty="0"/>
              <a:t>состояние может сопровождаться постоянным переживанием чувства неудачи, вины, самообвинения, ощущением «придирок» со стороны окружающих, ригидностью мышления, неспособностью концентрировать внимание, что может найти отражение в снижении академических успехов. Снижение работоспособности и успехов в учебе может усиливать переживание описанных ранее чувств, образуя, таким образом, порочный круг. Вследствие этого возможно развитие симптомов тревожного, депрессивного расстройств.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Общая процентная тенденция к деперсонализации и редукции профессиональных достижений в среде студентов-медиков российских университетов, то есть снижение профессиональной (учебной) мотивации,  снижение чувства собственной компетентности и продуктивности и эмоциональное безразличие лишь дополняет описанный выше порочный круг.</a:t>
            </a:r>
          </a:p>
        </p:txBody>
      </p:sp>
    </p:spTree>
    <p:extLst>
      <p:ext uri="{BB962C8B-B14F-4D97-AF65-F5344CB8AC3E}">
        <p14:creationId xmlns:p14="http://schemas.microsoft.com/office/powerpoint/2010/main" val="249516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Психологический портрет респондентов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1423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Студенты российских университетов других направлений: </a:t>
            </a:r>
            <a:r>
              <a:rPr lang="ru-RU" dirty="0" smtClean="0"/>
              <a:t>в </a:t>
            </a:r>
            <a:r>
              <a:rPr lang="ru-RU" dirty="0"/>
              <a:t>большинстве </a:t>
            </a:r>
            <a:r>
              <a:rPr lang="ru-RU" dirty="0" smtClean="0"/>
              <a:t>случаев отсутствует  ощущение </a:t>
            </a:r>
            <a:r>
              <a:rPr lang="ru-RU" dirty="0"/>
              <a:t>диффузного опасения, а также постоянного переживания стрессовых ситуаций. </a:t>
            </a:r>
            <a:r>
              <a:rPr lang="ru-RU" dirty="0" smtClean="0"/>
              <a:t>Используют адаптивные стратегии </a:t>
            </a:r>
            <a:r>
              <a:rPr lang="ru-RU" dirty="0" err="1" smtClean="0"/>
              <a:t>совладания</a:t>
            </a:r>
            <a:r>
              <a:rPr lang="ru-RU" dirty="0" smtClean="0"/>
              <a:t> со стрессовыми ситуациями. </a:t>
            </a:r>
          </a:p>
          <a:p>
            <a:pPr algn="just"/>
            <a:r>
              <a:rPr lang="ru-RU" b="1" dirty="0"/>
              <a:t>Студенты-медики итальянских университетов: </a:t>
            </a:r>
            <a:r>
              <a:rPr lang="ru-RU" dirty="0"/>
              <a:t>с точки зрения </a:t>
            </a:r>
            <a:r>
              <a:rPr lang="ru-RU" dirty="0" err="1"/>
              <a:t>трехстадийной</a:t>
            </a:r>
            <a:r>
              <a:rPr lang="ru-RU" dirty="0"/>
              <a:t> модели переживания стресса (тревога, резистентность, истощение) находятся на первой стадии. П</a:t>
            </a:r>
            <a:r>
              <a:rPr lang="ru-RU" dirty="0" smtClean="0"/>
              <a:t>ереживаемый </a:t>
            </a:r>
            <a:r>
              <a:rPr lang="ru-RU" dirty="0"/>
              <a:t>ими стресс не ведет к развитию истощения. </a:t>
            </a:r>
            <a:r>
              <a:rPr lang="ru-RU" dirty="0" smtClean="0"/>
              <a:t>Формирование </a:t>
            </a:r>
            <a:r>
              <a:rPr lang="ru-RU" dirty="0" err="1" smtClean="0"/>
              <a:t>дезадаптивных</a:t>
            </a:r>
            <a:r>
              <a:rPr lang="ru-RU" dirty="0" smtClean="0"/>
              <a:t> стратегий </a:t>
            </a:r>
            <a:r>
              <a:rPr lang="ru-RU" dirty="0" err="1" smtClean="0"/>
              <a:t>совладания</a:t>
            </a:r>
            <a:r>
              <a:rPr lang="ru-RU" dirty="0" smtClean="0"/>
              <a:t> со стрессовыми ситуациями. В меньшей степени используют отстранение и циничность как защитный механизм – меньшая деформация отношений с другими людьми.</a:t>
            </a:r>
            <a:endParaRPr lang="ru-RU" dirty="0"/>
          </a:p>
          <a:p>
            <a:pPr algn="just"/>
            <a:r>
              <a:rPr lang="ru-RU" b="1" dirty="0" smtClean="0"/>
              <a:t>Российские студенты-медики: </a:t>
            </a:r>
            <a:r>
              <a:rPr lang="ru-RU" dirty="0" smtClean="0"/>
              <a:t>возможное истощение адаптивных механизмов психики вследствие хронического переживания высокого уровня стресса, нахождение большинства респондентов на последней стадии его переживания (истощение). Депрессивные симптомы. Формирование </a:t>
            </a:r>
            <a:r>
              <a:rPr lang="ru-RU" dirty="0" err="1" smtClean="0"/>
              <a:t>дезадаптивных</a:t>
            </a:r>
            <a:r>
              <a:rPr lang="ru-RU" dirty="0" smtClean="0"/>
              <a:t> стратегий </a:t>
            </a:r>
            <a:r>
              <a:rPr lang="ru-RU" dirty="0" err="1" smtClean="0"/>
              <a:t>совладания</a:t>
            </a:r>
            <a:r>
              <a:rPr lang="ru-RU" dirty="0" smtClean="0"/>
              <a:t> со стрессовыми ситуациями. </a:t>
            </a:r>
            <a:r>
              <a:rPr lang="ru-RU" dirty="0"/>
              <a:t>В </a:t>
            </a:r>
            <a:r>
              <a:rPr lang="ru-RU" dirty="0" smtClean="0"/>
              <a:t>большей </a:t>
            </a:r>
            <a:r>
              <a:rPr lang="ru-RU" dirty="0"/>
              <a:t>степени используют отстранение и циничность как защитный </a:t>
            </a:r>
            <a:r>
              <a:rPr lang="ru-RU" dirty="0" smtClean="0"/>
              <a:t>механизм – большая деформация отношений с другими людьми. Более склонны к негативному оцениванию себя и своих профессиональных достижений. 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43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19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Гипотеза 1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У </a:t>
            </a:r>
            <a:r>
              <a:rPr lang="ru-RU" dirty="0"/>
              <a:t>российских студентов-медиков уровни стресса, тревоги, депрессии и суицидальных мыслей выше по сравнению со студентами других направлений </a:t>
            </a:r>
            <a:r>
              <a:rPr lang="ru-RU" dirty="0" smtClean="0"/>
              <a:t>- </a:t>
            </a:r>
            <a:r>
              <a:rPr lang="ru-RU" b="1" dirty="0" smtClean="0"/>
              <a:t>подтвердилась</a:t>
            </a:r>
            <a:r>
              <a:rPr lang="ru-RU" dirty="0" smtClean="0"/>
              <a:t> </a:t>
            </a:r>
            <a:r>
              <a:rPr lang="ru-RU" b="1" dirty="0" smtClean="0"/>
              <a:t>частично</a:t>
            </a:r>
            <a:r>
              <a:rPr lang="ru-RU" dirty="0" smtClean="0"/>
              <a:t>: </a:t>
            </a:r>
          </a:p>
          <a:p>
            <a:pPr lvl="1" algn="just"/>
            <a:r>
              <a:rPr lang="ru-RU" dirty="0">
                <a:solidFill>
                  <a:schemeClr val="tx1"/>
                </a:solidFill>
              </a:rPr>
              <a:t>При анализе процентных результатов проведенных методик процент депрессии, тревоги, суицидальных мыслей, и высокого уровня выгорания был выше у российских студентов-медиков по сравнению со студентами других направлений. Однако при статистическом анализе данных были выявлены статистически значимые различия только для параметра «Эмоциональное выгорание».</a:t>
            </a:r>
          </a:p>
        </p:txBody>
      </p:sp>
    </p:spTree>
    <p:extLst>
      <p:ext uri="{BB962C8B-B14F-4D97-AF65-F5344CB8AC3E}">
        <p14:creationId xmlns:p14="http://schemas.microsoft.com/office/powerpoint/2010/main" val="10096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Студенты-медики </a:t>
            </a:r>
            <a:r>
              <a:rPr lang="ru-RU" dirty="0"/>
              <a:t>в настоящее время рассматриваются как </a:t>
            </a:r>
            <a:r>
              <a:rPr lang="ru-RU" dirty="0" smtClean="0"/>
              <a:t>группа, </a:t>
            </a:r>
            <a:r>
              <a:rPr lang="ru-RU" dirty="0"/>
              <a:t>подвергающаяся большему стрессу, физическим и эмоциональным нагрузкам по сравнению с другими </a:t>
            </a:r>
            <a:r>
              <a:rPr lang="ru-RU" dirty="0" smtClean="0"/>
              <a:t>студентами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отечественной литературе отсутствуют данные о сравнительном анализе уровня стресса, тревоги, депрессии и суицидальных мыслей у российских студентов-медиков и у студентов российских университетов других направлений, а также студентов-медиков из других стран.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20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Гипотеза 2</a:t>
            </a:r>
            <a:r>
              <a:rPr lang="ru-RU" dirty="0" smtClean="0"/>
              <a:t>:</a:t>
            </a:r>
          </a:p>
          <a:p>
            <a:pPr algn="just"/>
            <a:r>
              <a:rPr lang="ru-RU" dirty="0"/>
              <a:t>уровни стресса, тревоги, депрессии и суицидальных мыслей у итальянских студентов-медиков ниже таковых у российских студентов-медиков </a:t>
            </a:r>
            <a:r>
              <a:rPr lang="ru-RU" dirty="0" smtClean="0"/>
              <a:t>- </a:t>
            </a:r>
            <a:r>
              <a:rPr lang="ru-RU" b="1" dirty="0" smtClean="0"/>
              <a:t>подтвердилась частично</a:t>
            </a:r>
            <a:r>
              <a:rPr lang="ru-RU" dirty="0" smtClean="0"/>
              <a:t>:</a:t>
            </a:r>
            <a:endParaRPr lang="ru-RU" dirty="0"/>
          </a:p>
          <a:p>
            <a:pPr lvl="1" algn="just"/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анализе процентных результатов проведенных методик процент наличия тревоги средней выраженности и тяжелой тревоги был выше у итальянских студентов-медиков. Остальные параметры были выше у студентов-медиков российских университетов.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/>
              <a:t>Межгрупповое </a:t>
            </a:r>
            <a:r>
              <a:rPr lang="ru-RU" dirty="0"/>
              <a:t>статистическое исследование показало, </a:t>
            </a:r>
            <a:r>
              <a:rPr lang="ru-RU" dirty="0" smtClean="0"/>
              <a:t>студенты-медики российских университетов имеют статистически значимый риск </a:t>
            </a:r>
            <a:r>
              <a:rPr lang="ru-RU" dirty="0"/>
              <a:t>для развития суицидальных мыслей и эмоционального </a:t>
            </a:r>
            <a:r>
              <a:rPr lang="ru-RU" dirty="0" smtClean="0"/>
              <a:t>выгорания по сравнению с другими группами.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21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ходе выполнения исследования были достигнуты поставленные цели.</a:t>
            </a:r>
          </a:p>
          <a:p>
            <a:pPr algn="just"/>
            <a:r>
              <a:rPr lang="ru-RU" dirty="0" smtClean="0"/>
              <a:t>Определенные задачи в ходе исследования были выполнены.</a:t>
            </a:r>
          </a:p>
          <a:p>
            <a:pPr algn="just"/>
            <a:r>
              <a:rPr lang="ru-RU" dirty="0" smtClean="0"/>
              <a:t>В соответствии с полученными результатами теоретического и эмпирического исследований были даны рекомендации о возможных дальнейших исследованиях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534400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 и задачи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Цель работы</a:t>
            </a:r>
            <a:r>
              <a:rPr lang="ru-RU" b="1" dirty="0" smtClean="0"/>
              <a:t>: </a:t>
            </a:r>
            <a:r>
              <a:rPr lang="ru-RU" dirty="0"/>
              <a:t>Исследование эмоциональной сферы у студентов медицинских факультетов.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Задачи исследования: </a:t>
            </a:r>
            <a:r>
              <a:rPr lang="ru-RU" dirty="0"/>
              <a:t>согласно поставленной цели в процессе работы решаются задачи:</a:t>
            </a:r>
          </a:p>
          <a:p>
            <a:pPr lvl="0"/>
            <a:r>
              <a:rPr lang="ru-RU" dirty="0"/>
              <a:t>1) </a:t>
            </a:r>
            <a:r>
              <a:rPr lang="ru-RU" dirty="0" smtClean="0"/>
              <a:t>Изучить </a:t>
            </a:r>
            <a:r>
              <a:rPr lang="ru-RU" dirty="0"/>
              <a:t>актуальные данные о стрессе, тревоге, депрессии и суицидальных мыслях, предрасполагающих факторах и используемых методиках;</a:t>
            </a:r>
          </a:p>
          <a:p>
            <a:pPr lvl="0"/>
            <a:r>
              <a:rPr lang="ru-RU" dirty="0" smtClean="0"/>
              <a:t>2) Сформировать </a:t>
            </a:r>
            <a:r>
              <a:rPr lang="ru-RU" dirty="0"/>
              <a:t>батарею методик для оценки уровня стресса, тревоги, депрессии и суицидальных мыслей, а также стрессовых факторов у испытуемых;</a:t>
            </a:r>
          </a:p>
          <a:p>
            <a:pPr lvl="0"/>
            <a:r>
              <a:rPr lang="ru-RU" dirty="0" smtClean="0"/>
              <a:t>3) Провести </a:t>
            </a:r>
            <a:r>
              <a:rPr lang="ru-RU" dirty="0"/>
              <a:t>эмпирическое исследование;</a:t>
            </a:r>
          </a:p>
          <a:p>
            <a:pPr lvl="0"/>
            <a:r>
              <a:rPr lang="ru-RU" dirty="0" smtClean="0"/>
              <a:t>4) Провести </a:t>
            </a:r>
            <a:r>
              <a:rPr lang="ru-RU" dirty="0"/>
              <a:t>статистический анализ полученных результатов;</a:t>
            </a:r>
          </a:p>
          <a:p>
            <a:pPr lvl="0"/>
            <a:r>
              <a:rPr lang="ru-RU" dirty="0" smtClean="0"/>
              <a:t>5) Провести </a:t>
            </a:r>
            <a:r>
              <a:rPr lang="ru-RU" dirty="0"/>
              <a:t>статистический анализ значимых различий в исследуемых группах.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Объект, предмет, гипотеза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982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Объект исследования: </a:t>
            </a:r>
            <a:r>
              <a:rPr lang="ru-RU" dirty="0"/>
              <a:t>Стресс, тревога, депрессия и суицидальные риски, профессиональное выгорание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Предмет </a:t>
            </a:r>
            <a:r>
              <a:rPr lang="ru-RU" b="1" dirty="0" smtClean="0"/>
              <a:t>исследования: </a:t>
            </a:r>
            <a:r>
              <a:rPr lang="ru-RU" dirty="0" smtClean="0"/>
              <a:t>Различия </a:t>
            </a:r>
            <a:r>
              <a:rPr lang="ru-RU" dirty="0"/>
              <a:t>эмоциональной сферы у студентов российских медицинских факультетов в сравнении с российскими студентами других факультетов и студентами иностранных медицинских факультетов.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Гипотеза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данном исследовании мы ставим следующую гипотезу:</a:t>
            </a:r>
          </a:p>
          <a:p>
            <a:pPr lvl="0"/>
            <a:r>
              <a:rPr lang="ru-RU" b="1" dirty="0" smtClean="0"/>
              <a:t>1. </a:t>
            </a:r>
            <a:r>
              <a:rPr lang="ru-RU" dirty="0" smtClean="0"/>
              <a:t>У </a:t>
            </a:r>
            <a:r>
              <a:rPr lang="ru-RU" b="1" dirty="0"/>
              <a:t>российских студентов-медиков </a:t>
            </a:r>
            <a:r>
              <a:rPr lang="ru-RU" dirty="0"/>
              <a:t>уровни стресса, тревоги, депрессии и суицидальных мыслей </a:t>
            </a:r>
            <a:r>
              <a:rPr lang="ru-RU" b="1" dirty="0"/>
              <a:t>выше</a:t>
            </a:r>
            <a:r>
              <a:rPr lang="ru-RU" dirty="0"/>
              <a:t> по сравнению с российскими студентами других направлений.</a:t>
            </a:r>
          </a:p>
          <a:p>
            <a:pPr lvl="0"/>
            <a:r>
              <a:rPr lang="ru-RU" b="1" dirty="0" smtClean="0"/>
              <a:t>2. </a:t>
            </a:r>
            <a:r>
              <a:rPr lang="ru-RU" dirty="0" smtClean="0"/>
              <a:t>Уровни </a:t>
            </a:r>
            <a:r>
              <a:rPr lang="ru-RU" dirty="0"/>
              <a:t>стресса, тревоги, депрессии и суицидальных мыслей </a:t>
            </a:r>
            <a:r>
              <a:rPr lang="ru-RU" b="1" dirty="0"/>
              <a:t>у итальянских студентов-медиков ниже </a:t>
            </a:r>
            <a:r>
              <a:rPr lang="ru-RU" dirty="0"/>
              <a:t>таковых у российских студентов-медиков.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7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Выборка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666006"/>
              </p:ext>
            </p:extLst>
          </p:nvPr>
        </p:nvGraphicFramePr>
        <p:xfrm>
          <a:off x="381456" y="1268760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56612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1 Выборка исследования. В сумме в исследовании приняло участие 111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9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Используемые методики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/>
              <a:t>Шкала депрессии Бека, </a:t>
            </a:r>
          </a:p>
          <a:p>
            <a:r>
              <a:rPr lang="ru-RU" sz="3200" dirty="0"/>
              <a:t>Шкала тревоги Бека, </a:t>
            </a:r>
          </a:p>
          <a:p>
            <a:r>
              <a:rPr lang="ru-RU" sz="3200" dirty="0"/>
              <a:t>Шкала суицидальных намерений Бека, </a:t>
            </a:r>
          </a:p>
          <a:p>
            <a:r>
              <a:rPr lang="ru-RU" sz="3200" dirty="0"/>
              <a:t>Опросник выгорания </a:t>
            </a:r>
            <a:r>
              <a:rPr lang="ru-RU" sz="3200" dirty="0" err="1" smtClean="0"/>
              <a:t>Маслач</a:t>
            </a:r>
            <a:endParaRPr lang="ru-RU" sz="3200" dirty="0" smtClean="0"/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Обработка результатов была произведена </a:t>
            </a:r>
            <a:r>
              <a:rPr lang="ru-RU" sz="3200" dirty="0"/>
              <a:t>с помощью программы </a:t>
            </a:r>
            <a:r>
              <a:rPr lang="en-US" sz="3200" dirty="0"/>
              <a:t>Microsoft Office Excel</a:t>
            </a:r>
            <a:r>
              <a:rPr lang="ru-RU" sz="3200" dirty="0"/>
              <a:t> </a:t>
            </a:r>
            <a:r>
              <a:rPr lang="ru-RU" sz="3200" dirty="0" smtClean="0"/>
              <a:t>2010 и </a:t>
            </a:r>
            <a:r>
              <a:rPr lang="en-US" sz="3200" dirty="0" smtClean="0"/>
              <a:t>IBM </a:t>
            </a:r>
            <a:r>
              <a:rPr lang="en-US" sz="3200" dirty="0"/>
              <a:t>SPSS Statistics</a:t>
            </a:r>
            <a:r>
              <a:rPr lang="ru-RU" sz="3200" dirty="0"/>
              <a:t> 28.0.1.</a:t>
            </a:r>
          </a:p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740177"/>
              </p:ext>
            </p:extLst>
          </p:nvPr>
        </p:nvGraphicFramePr>
        <p:xfrm>
          <a:off x="179512" y="1628800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728" y="6363683"/>
            <a:ext cx="904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2. Процентное соотношение результатов в группах по Шкале депрессии Бека.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8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04C7-E52F-4F60-A297-FF84E219150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865664"/>
              </p:ext>
            </p:extLst>
          </p:nvPr>
        </p:nvGraphicFramePr>
        <p:xfrm>
          <a:off x="323528" y="170080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4728" y="6363683"/>
            <a:ext cx="883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3. Процентное соотношение результатов в группах по Шкале тревоги Бека.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3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964</TotalTime>
  <Words>1173</Words>
  <Application>Microsoft Office PowerPoint</Application>
  <PresentationFormat>Экран (4:3)</PresentationFormat>
  <Paragraphs>145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Особенности эмоциональной сферы студентов медицинских факультетов</vt:lpstr>
      <vt:lpstr>Актуальность</vt:lpstr>
      <vt:lpstr>Цели и задачи работы</vt:lpstr>
      <vt:lpstr>Объект, предмет, гипотеза исследования</vt:lpstr>
      <vt:lpstr>Гипотеза исследования</vt:lpstr>
      <vt:lpstr>Выборка исследования</vt:lpstr>
      <vt:lpstr>Используемые методики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Статистический анализ</vt:lpstr>
      <vt:lpstr>Обсуждение</vt:lpstr>
      <vt:lpstr>Психологический портрет респондентов</vt:lpstr>
      <vt:lpstr>Выводы</vt:lpstr>
      <vt:lpstr>Выводы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транскраниальной магнитной стимуляции в лечении резистентной депрессии у пациентов с остаточной органической недостаточностью центральной нервной системы.</dc:title>
  <dc:creator>Маргарита Пустынникова</dc:creator>
  <cp:lastModifiedBy>Margo Pustynnikova</cp:lastModifiedBy>
  <cp:revision>74</cp:revision>
  <dcterms:created xsi:type="dcterms:W3CDTF">2021-10-06T22:44:06Z</dcterms:created>
  <dcterms:modified xsi:type="dcterms:W3CDTF">2022-06-10T20:32:24Z</dcterms:modified>
</cp:coreProperties>
</file>