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9" r:id="rId2"/>
    <p:sldId id="266" r:id="rId3"/>
    <p:sldId id="276" r:id="rId4"/>
    <p:sldId id="277" r:id="rId5"/>
    <p:sldId id="278" r:id="rId6"/>
    <p:sldId id="280" r:id="rId7"/>
    <p:sldId id="264" r:id="rId8"/>
    <p:sldId id="265" r:id="rId9"/>
    <p:sldId id="272" r:id="rId10"/>
    <p:sldId id="267" r:id="rId11"/>
    <p:sldId id="273" r:id="rId12"/>
    <p:sldId id="258" r:id="rId13"/>
    <p:sldId id="274" r:id="rId14"/>
    <p:sldId id="275" r:id="rId15"/>
    <p:sldId id="282" r:id="rId16"/>
    <p:sldId id="261" r:id="rId17"/>
    <p:sldId id="271" r:id="rId18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verdana" panose="020B0604030504040204" pitchFamily="34" charset="0"/>
      <p:regular r:id="rId23"/>
      <p:bold r:id="rId24"/>
      <p:italic r:id="rId25"/>
      <p:boldItalic r:id="rId26"/>
    </p:embeddedFont>
    <p:embeddedFont>
      <p:font typeface="verdana" panose="020B0604030504040204" pitchFamily="34" charset="0"/>
      <p:regular r:id="rId23"/>
      <p:bold r:id="rId24"/>
      <p:italic r:id="rId25"/>
      <p:boldItalic r:id="rId26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katerina Valueva" initials="EV" lastIdx="1" clrIdx="0">
    <p:extLst>
      <p:ext uri="{19B8F6BF-5375-455C-9EA6-DF929625EA0E}">
        <p15:presenceInfo xmlns:p15="http://schemas.microsoft.com/office/powerpoint/2012/main" userId="eeb689e4286636f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8779"/>
    <a:srgbClr val="4A8779"/>
    <a:srgbClr val="D8EE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9" autoAdjust="0"/>
    <p:restoredTop sz="94660"/>
  </p:normalViewPr>
  <p:slideViewPr>
    <p:cSldViewPr snapToGrid="0">
      <p:cViewPr varScale="1">
        <p:scale>
          <a:sx n="96" d="100"/>
          <a:sy n="96" d="100"/>
        </p:scale>
        <p:origin x="96" y="8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oleObject" Target="../embeddings/oleObject2.bin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презентации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">
            <a:extLst>
              <a:ext uri="{FF2B5EF4-FFF2-40B4-BE49-F238E27FC236}">
                <a16:creationId xmlns:a16="http://schemas.microsoft.com/office/drawing/2014/main" id="{2DD16391-65B2-420A-A50D-9BCD193FF9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3" y="479425"/>
            <a:ext cx="4022725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3403" y="3429000"/>
            <a:ext cx="5264150" cy="1143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3403" y="4992688"/>
            <a:ext cx="5264150" cy="12492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Текст 2"/>
          <p:cNvSpPr>
            <a:spLocks noGrp="1"/>
          </p:cNvSpPr>
          <p:nvPr>
            <p:ph type="body" idx="10"/>
          </p:nvPr>
        </p:nvSpPr>
        <p:spPr>
          <a:xfrm>
            <a:off x="7591788" y="4822631"/>
            <a:ext cx="1695904" cy="4642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38188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>
            <a:extLst>
              <a:ext uri="{FF2B5EF4-FFF2-40B4-BE49-F238E27FC236}">
                <a16:creationId xmlns:a16="http://schemas.microsoft.com/office/drawing/2014/main" id="{E2EE0773-61CA-4649-B09A-E49CC6E7519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53600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>
            <a:extLst>
              <a:ext uri="{FF2B5EF4-FFF2-40B4-BE49-F238E27FC236}">
                <a16:creationId xmlns:a16="http://schemas.microsoft.com/office/drawing/2014/main" id="{6788E4CA-5765-433B-A044-8877859572A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5891" y="314792"/>
            <a:ext cx="6691108" cy="60799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26140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>
            <a:extLst>
              <a:ext uri="{FF2B5EF4-FFF2-40B4-BE49-F238E27FC236}">
                <a16:creationId xmlns:a16="http://schemas.microsoft.com/office/drawing/2014/main" id="{C5FCCCB9-B386-4F77-95C9-C448A80E1DA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1057012"/>
            <a:ext cx="3932237" cy="1000387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2200"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 sz="2000"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49003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>
            <a:extLst>
              <a:ext uri="{FF2B5EF4-FFF2-40B4-BE49-F238E27FC236}">
                <a16:creationId xmlns:a16="http://schemas.microsoft.com/office/drawing/2014/main" id="{0A00AB72-7777-40AF-8CFB-901F2B8F38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563" y="993338"/>
            <a:ext cx="3932237" cy="10699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4563" y="2424869"/>
            <a:ext cx="3932237" cy="34361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65803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6CD823F-BB35-42B7-8771-C669636F6CC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0712" y="1373081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508468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4DB3822-F171-4AF8-BB4F-80E843E239A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15576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Вертикальный заголовок и текс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A487240-D809-4768-8692-4C7E544F8B1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54680" y="308936"/>
            <a:ext cx="6715897" cy="5157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346416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619DE4D7-6082-4C4F-86CD-04419900A38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03750" y="187325"/>
            <a:ext cx="6967538" cy="9636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ts val="3600"/>
              </a:lnSpc>
            </a:pPr>
            <a:r>
              <a:rPr lang="ru-RU" altLang="ru-RU" sz="2400" b="1">
                <a:solidFill>
                  <a:srgbClr val="498779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Группы концепций психологического анализа деятельности</a:t>
            </a: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C147BCC5-1FDF-483B-8D4B-4A1E4DA28C6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47688" y="1401763"/>
            <a:ext cx="3841750" cy="45243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/>
              <a:t>Текст для набора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600" b="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/>
              <a:t>Бихевиоризм, согласно традиционным представлениям, вызывает депрессивный интеллект. </a:t>
            </a:r>
            <a:r>
              <a:rPr lang="ru-RU" altLang="ru-RU" sz="1600" dirty="0" err="1"/>
              <a:t>Эриксоновский</a:t>
            </a:r>
            <a:r>
              <a:rPr lang="ru-RU" altLang="ru-RU" sz="1600" dirty="0"/>
              <a:t> гипноз вызывает гендер. Самонаблюдение осознаёт архетип. Индивидуальность, как принято считать, наблюдаема.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6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/>
              <a:t>Бессознательное постоянно. Стимул, конечно, неустойчив. </a:t>
            </a:r>
            <a:r>
              <a:rPr lang="ru-RU" altLang="ru-RU" sz="1600" dirty="0" err="1"/>
              <a:t>Компульсивность</a:t>
            </a:r>
            <a:r>
              <a:rPr lang="ru-RU" altLang="ru-RU" sz="1600" dirty="0"/>
              <a:t> недоступно понимает </a:t>
            </a:r>
            <a:r>
              <a:rPr lang="ru-RU" altLang="ru-RU" sz="1600" dirty="0" err="1"/>
              <a:t>филосовский</a:t>
            </a:r>
            <a:r>
              <a:rPr lang="ru-RU" altLang="ru-RU" sz="1600" dirty="0"/>
              <a:t> стресс, как и предсказывают практические аспекты использования принципов </a:t>
            </a:r>
            <a:r>
              <a:rPr lang="ru-RU" altLang="ru-RU" sz="1600" dirty="0" err="1"/>
              <a:t>гештальпсихологии</a:t>
            </a:r>
            <a:r>
              <a:rPr lang="ru-RU" altLang="ru-RU" sz="1600" dirty="0"/>
              <a:t> в области восприятия, обучения, развития психики, социальных взаимоотношений. </a:t>
            </a:r>
          </a:p>
        </p:txBody>
      </p:sp>
      <p:pic>
        <p:nvPicPr>
          <p:cNvPr id="4" name="Рисунок 1">
            <a:extLst>
              <a:ext uri="{FF2B5EF4-FFF2-40B4-BE49-F238E27FC236}">
                <a16:creationId xmlns:a16="http://schemas.microsoft.com/office/drawing/2014/main" id="{3454DB1F-51BB-4B8B-B9F9-246AA0F025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9"/>
          <a:stretch>
            <a:fillRect/>
          </a:stretch>
        </p:blipFill>
        <p:spPr bwMode="auto">
          <a:xfrm>
            <a:off x="4703763" y="1401763"/>
            <a:ext cx="7488237" cy="545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7">
            <a:extLst>
              <a:ext uri="{FF2B5EF4-FFF2-40B4-BE49-F238E27FC236}">
                <a16:creationId xmlns:a16="http://schemas.microsoft.com/office/drawing/2014/main" id="{B89CC74C-E92F-43AE-8E85-43BD5B5D5BB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868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>
            <a:extLst>
              <a:ext uri="{FF2B5EF4-FFF2-40B4-BE49-F238E27FC236}">
                <a16:creationId xmlns:a16="http://schemas.microsoft.com/office/drawing/2014/main" id="{FC9989AE-9A8F-4E9B-9580-E8516214908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C1C64509-FB9D-413D-81E2-CB0B7032243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03750" y="339725"/>
            <a:ext cx="6967538" cy="5016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ts val="3600"/>
              </a:lnSpc>
            </a:pPr>
            <a:r>
              <a:rPr lang="ru-RU" altLang="ru-RU" sz="2400" b="1">
                <a:solidFill>
                  <a:srgbClr val="498779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Список актуальных вопросов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0"/>
          </p:nvPr>
        </p:nvSpPr>
        <p:spPr>
          <a:xfrm>
            <a:off x="731838" y="1220788"/>
            <a:ext cx="11004550" cy="4905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82220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Пусто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09F27AD9-83A8-4771-8F9F-498A32B37AA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DE69F04C-C211-434E-9CD2-A7613A6849C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03750" y="339725"/>
            <a:ext cx="6967538" cy="5016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ts val="3600"/>
              </a:lnSpc>
            </a:pPr>
            <a:r>
              <a:rPr lang="ru-RU" altLang="ru-RU" sz="2400" b="1">
                <a:solidFill>
                  <a:srgbClr val="498779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Графики и списки</a:t>
            </a:r>
          </a:p>
        </p:txBody>
      </p:sp>
      <p:graphicFrame>
        <p:nvGraphicFramePr>
          <p:cNvPr id="4" name="Диаграмма 4">
            <a:extLst>
              <a:ext uri="{FF2B5EF4-FFF2-40B4-BE49-F238E27FC236}">
                <a16:creationId xmlns:a16="http://schemas.microsoft.com/office/drawing/2014/main" id="{41C1A630-8552-4AEE-B0CE-1F2B8C6E4F62}"/>
              </a:ext>
            </a:extLst>
          </p:cNvPr>
          <p:cNvGraphicFramePr>
            <a:graphicFrameLocks/>
          </p:cNvGraphicFramePr>
          <p:nvPr userDrawn="1"/>
        </p:nvGraphicFramePr>
        <p:xfrm>
          <a:off x="423863" y="1517650"/>
          <a:ext cx="11269662" cy="505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11278577" imgH="5054022" progId="Excel.Chart.8">
                  <p:embed/>
                </p:oleObj>
              </mc:Choice>
              <mc:Fallback>
                <p:oleObj name="Chart" r:id="rId3" imgW="11278577" imgH="5054022" progId="Excel.Chart.8">
                  <p:embed/>
                  <p:pic>
                    <p:nvPicPr>
                      <p:cNvPr id="5124" name="Диаграмма 4">
                        <a:extLst>
                          <a:ext uri="{FF2B5EF4-FFF2-40B4-BE49-F238E27FC236}">
                            <a16:creationId xmlns:a16="http://schemas.microsoft.com/office/drawing/2014/main" id="{D77A8069-0646-4E9D-86E4-9BE6F0F0D706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863" y="1517650"/>
                        <a:ext cx="11269662" cy="5051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9997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>
            <a:extLst>
              <a:ext uri="{FF2B5EF4-FFF2-40B4-BE49-F238E27FC236}">
                <a16:creationId xmlns:a16="http://schemas.microsoft.com/office/drawing/2014/main" id="{A4FD6F91-7D66-4172-93FC-03AC5B89FB0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4" name="Таблица 10">
            <a:extLst>
              <a:ext uri="{FF2B5EF4-FFF2-40B4-BE49-F238E27FC236}">
                <a16:creationId xmlns:a16="http://schemas.microsoft.com/office/drawing/2014/main" id="{500C4CD5-A680-49B7-8378-09E06E96AB08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620712" y="1223705"/>
          <a:ext cx="10885488" cy="33025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4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4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4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42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142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142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31448">
                <a:tc>
                  <a:txBody>
                    <a:bodyPr/>
                    <a:lstStyle/>
                    <a:p>
                      <a:r>
                        <a:rPr lang="ru-RU" sz="1200" b="1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Заголовок 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7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Заголовок 1</a:t>
                      </a:r>
                    </a:p>
                    <a:p>
                      <a:endParaRPr lang="ru-RU" sz="12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7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Заголовок 1</a:t>
                      </a:r>
                    </a:p>
                    <a:p>
                      <a:endParaRPr lang="ru-RU" sz="12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7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Заголовок 1</a:t>
                      </a:r>
                    </a:p>
                    <a:p>
                      <a:endParaRPr lang="ru-RU" sz="12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7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Заголовок 1</a:t>
                      </a:r>
                    </a:p>
                    <a:p>
                      <a:endParaRPr lang="ru-RU" sz="1200" b="1" cap="none" spc="0" dirty="0">
                        <a:ln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ln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7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Заголовок 1</a:t>
                      </a:r>
                    </a:p>
                    <a:p>
                      <a:endParaRPr lang="ru-RU" sz="12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7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854">
                <a:tc>
                  <a:txBody>
                    <a:bodyPr/>
                    <a:lstStyle/>
                    <a:p>
                      <a:r>
                        <a:rPr lang="ru-RU" sz="1100" b="1" cap="none" spc="0" dirty="0">
                          <a:ln>
                            <a:noFill/>
                          </a:ln>
                          <a:solidFill>
                            <a:srgbClr val="498779"/>
                          </a:solidFill>
                          <a:effectLst/>
                        </a:rPr>
                        <a:t>Данные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8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cap="none" spc="0" dirty="0">
                          <a:ln>
                            <a:noFill/>
                          </a:ln>
                          <a:solidFill>
                            <a:srgbClr val="498779"/>
                          </a:solidFill>
                          <a:effectLst/>
                        </a:rPr>
                        <a:t>Данные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  <a:p>
                      <a:endParaRPr lang="ru-RU" sz="1100" b="0" cap="none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8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cap="none" spc="0" dirty="0">
                          <a:ln>
                            <a:noFill/>
                          </a:ln>
                          <a:solidFill>
                            <a:srgbClr val="498779"/>
                          </a:solidFill>
                          <a:effectLst/>
                        </a:rPr>
                        <a:t>Данные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  <a:p>
                      <a:endParaRPr lang="ru-RU" sz="1100" b="0" cap="none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18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cap="none" spc="0" dirty="0">
                          <a:ln>
                            <a:noFill/>
                          </a:ln>
                          <a:solidFill>
                            <a:srgbClr val="498779"/>
                          </a:solidFill>
                          <a:effectLst/>
                        </a:rPr>
                        <a:t>Данные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  <a:p>
                      <a:endParaRPr lang="ru-RU" sz="1100" b="0" cap="none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18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cap="none" spc="0" dirty="0">
                          <a:ln>
                            <a:noFill/>
                          </a:ln>
                          <a:solidFill>
                            <a:srgbClr val="498779"/>
                          </a:solidFill>
                          <a:effectLst/>
                        </a:rPr>
                        <a:t>Данные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  <a:p>
                      <a:endParaRPr lang="ru-RU" sz="1100" b="0" cap="none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18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cap="none" spc="0" dirty="0">
                          <a:ln>
                            <a:noFill/>
                          </a:ln>
                          <a:solidFill>
                            <a:srgbClr val="498779"/>
                          </a:solidFill>
                          <a:effectLst/>
                        </a:rPr>
                        <a:t>Данные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4681" y="308936"/>
            <a:ext cx="5761860" cy="5157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756420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7E49072E-0913-4703-8DE3-044907C6822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B906A362-7B8A-46B4-90AB-8F2F107EED0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03750" y="339725"/>
            <a:ext cx="6967538" cy="5016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ts val="3600"/>
              </a:lnSpc>
            </a:pPr>
            <a:r>
              <a:rPr lang="ru-RU" altLang="ru-RU" sz="2400" b="1">
                <a:solidFill>
                  <a:srgbClr val="498779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Графики и списки</a:t>
            </a:r>
          </a:p>
        </p:txBody>
      </p:sp>
      <p:graphicFrame>
        <p:nvGraphicFramePr>
          <p:cNvPr id="4" name="Диаграмма 6">
            <a:extLst>
              <a:ext uri="{FF2B5EF4-FFF2-40B4-BE49-F238E27FC236}">
                <a16:creationId xmlns:a16="http://schemas.microsoft.com/office/drawing/2014/main" id="{CCA6FA3A-ED2B-44F0-9B0C-34F9E3E47BBD}"/>
              </a:ext>
            </a:extLst>
          </p:cNvPr>
          <p:cNvGraphicFramePr>
            <a:graphicFrameLocks/>
          </p:cNvGraphicFramePr>
          <p:nvPr userDrawn="1"/>
        </p:nvGraphicFramePr>
        <p:xfrm>
          <a:off x="1981200" y="1047750"/>
          <a:ext cx="8229600" cy="551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8230313" imgH="5529551" progId="Excel.Chart.8">
                  <p:embed/>
                </p:oleObj>
              </mc:Choice>
              <mc:Fallback>
                <p:oleObj name="Chart" r:id="rId2" imgW="8230313" imgH="5529551" progId="Excel.Chart.8">
                  <p:embed/>
                  <p:pic>
                    <p:nvPicPr>
                      <p:cNvPr id="7172" name="Диаграмма 6">
                        <a:extLst>
                          <a:ext uri="{FF2B5EF4-FFF2-40B4-BE49-F238E27FC236}">
                            <a16:creationId xmlns:a16="http://schemas.microsoft.com/office/drawing/2014/main" id="{480810F5-4AB8-4E9F-AD10-9365C662895E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047750"/>
                        <a:ext cx="8229600" cy="551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0303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>
            <a:extLst>
              <a:ext uri="{FF2B5EF4-FFF2-40B4-BE49-F238E27FC236}">
                <a16:creationId xmlns:a16="http://schemas.microsoft.com/office/drawing/2014/main" id="{D7A1D6EA-4149-4A51-ADC8-47155F88EF0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4680" y="258602"/>
            <a:ext cx="6715897" cy="5157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1" name="Текст 2"/>
          <p:cNvSpPr>
            <a:spLocks noGrp="1"/>
          </p:cNvSpPr>
          <p:nvPr>
            <p:ph idx="1"/>
          </p:nvPr>
        </p:nvSpPr>
        <p:spPr>
          <a:xfrm>
            <a:off x="620712" y="137308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12532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>
            <a:extLst>
              <a:ext uri="{FF2B5EF4-FFF2-40B4-BE49-F238E27FC236}">
                <a16:creationId xmlns:a16="http://schemas.microsoft.com/office/drawing/2014/main" id="{E13FB3FA-EA71-45D5-9701-BC0A5675A95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54680" y="791947"/>
            <a:ext cx="3769453" cy="7266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54680" y="258602"/>
            <a:ext cx="6715897" cy="515719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114532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413E558-4C50-4A8F-BE25-91F67020991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4680" y="258602"/>
            <a:ext cx="6715897" cy="515719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0712" y="1373081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959392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0AD1DB1E-D612-47EB-8A5A-7648DC35D7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654550" y="309563"/>
            <a:ext cx="6716713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400" b="1" kern="1200">
          <a:solidFill>
            <a:srgbClr val="498779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498779"/>
          </a:solidFill>
          <a:latin typeface="verdana" panose="020B060403050404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498779"/>
          </a:solidFill>
          <a:latin typeface="verdana" panose="020B060403050404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498779"/>
          </a:solidFill>
          <a:latin typeface="verdana" panose="020B060403050404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498779"/>
          </a:solidFill>
          <a:latin typeface="verdana" panose="020B060403050404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498779"/>
          </a:solidFill>
          <a:latin typeface="verdana" panose="020B060403050404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498779"/>
          </a:solidFill>
          <a:latin typeface="verdana" panose="020B060403050404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498779"/>
          </a:solidFill>
          <a:latin typeface="verdana" panose="020B060403050404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498779"/>
          </a:solidFill>
          <a:latin typeface="verdana" panose="020B0604030504040204" pitchFamily="34" charset="0"/>
        </a:defRPr>
      </a:lvl9pPr>
    </p:titleStyle>
    <p:bodyStyle>
      <a:lvl1pPr marL="228600" indent="-228600" algn="l" rtl="0" fontAlgn="base">
        <a:lnSpc>
          <a:spcPct val="15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15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15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15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15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M4UleM070WQ" TargetMode="External"/><Relationship Id="rId2" Type="http://schemas.openxmlformats.org/officeDocument/2006/relationships/hyperlink" Target="https://youtu.be/vR1JboE9Vhk" TargetMode="Externa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>
            <a:extLst>
              <a:ext uri="{FF2B5EF4-FFF2-40B4-BE49-F238E27FC236}">
                <a16:creationId xmlns:a16="http://schemas.microsoft.com/office/drawing/2014/main" id="{613D0C78-F0EF-471C-9606-942938B85A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1462" y="2422689"/>
            <a:ext cx="6075362" cy="2400137"/>
          </a:xfrm>
        </p:spPr>
        <p:txBody>
          <a:bodyPr>
            <a:noAutofit/>
          </a:bodyPr>
          <a:lstStyle/>
          <a:p>
            <a:pPr marL="228600"/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Установка на эмпатию как связующее звено между эмоциональной креативностью и эмоциональным интеллектом: разработка понятия, методов измерения и изменения</a:t>
            </a:r>
            <a:endParaRPr lang="ru-RU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18435" name="Текст 2">
            <a:extLst>
              <a:ext uri="{FF2B5EF4-FFF2-40B4-BE49-F238E27FC236}">
                <a16:creationId xmlns:a16="http://schemas.microsoft.com/office/drawing/2014/main" id="{A7F017B0-565D-4CBF-BCA3-62C5EB2A7E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63563" y="5143500"/>
            <a:ext cx="6075362" cy="1249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r>
              <a:rPr lang="ru-RU" altLang="ru-RU" b="1" dirty="0">
                <a:solidFill>
                  <a:srgbClr val="40404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Е.А. Валуева</a:t>
            </a:r>
          </a:p>
          <a:p>
            <a:r>
              <a:rPr lang="ru-RU" altLang="ru-RU" sz="1200" dirty="0">
                <a:solidFill>
                  <a:srgbClr val="40404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Кандидат психологических наук </a:t>
            </a:r>
          </a:p>
          <a:p>
            <a:r>
              <a:rPr lang="ru-RU" altLang="ru-RU" sz="1200" dirty="0">
                <a:solidFill>
                  <a:srgbClr val="40404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Институт психологии РАН </a:t>
            </a:r>
            <a:br>
              <a:rPr lang="ru-RU" altLang="ru-RU" sz="1200" dirty="0">
                <a:solidFill>
                  <a:srgbClr val="404040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ru-RU" sz="1200" dirty="0">
                <a:solidFill>
                  <a:srgbClr val="40404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Лаборатория психологии и психофизиологии творчества</a:t>
            </a:r>
          </a:p>
        </p:txBody>
      </p:sp>
      <p:sp>
        <p:nvSpPr>
          <p:cNvPr id="18436" name="Текст 3">
            <a:extLst>
              <a:ext uri="{FF2B5EF4-FFF2-40B4-BE49-F238E27FC236}">
                <a16:creationId xmlns:a16="http://schemas.microsoft.com/office/drawing/2014/main" id="{7F221CC5-51E6-4FC3-B8B5-990B6D7C256D}"/>
              </a:ext>
            </a:extLst>
          </p:cNvPr>
          <p:cNvSpPr>
            <a:spLocks noGrp="1" noChangeArrowheads="1"/>
          </p:cNvSpPr>
          <p:nvPr>
            <p:ph type="body" idx="10"/>
          </p:nvPr>
        </p:nvSpPr>
        <p:spPr bwMode="auto">
          <a:xfrm>
            <a:off x="7591425" y="4822825"/>
            <a:ext cx="1697038" cy="463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dirty="0"/>
              <a:t>Март 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>
            <a:extLst>
              <a:ext uri="{FF2B5EF4-FFF2-40B4-BE49-F238E27FC236}">
                <a16:creationId xmlns:a16="http://schemas.microsoft.com/office/drawing/2014/main" id="{7133C109-76A3-4732-AE68-ACD7807C28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09267" y="590145"/>
            <a:ext cx="6716713" cy="514350"/>
          </a:xfrm>
        </p:spPr>
        <p:txBody>
          <a:bodyPr/>
          <a:lstStyle/>
          <a:p>
            <a:r>
              <a:rPr lang="ru-RU" altLang="ru-RU" dirty="0"/>
              <a:t>Стимульный материал</a:t>
            </a:r>
          </a:p>
        </p:txBody>
      </p:sp>
      <p:sp>
        <p:nvSpPr>
          <p:cNvPr id="22531" name="TextBox 6">
            <a:extLst>
              <a:ext uri="{FF2B5EF4-FFF2-40B4-BE49-F238E27FC236}">
                <a16:creationId xmlns:a16="http://schemas.microsoft.com/office/drawing/2014/main" id="{E8C71DB6-6466-4197-AD14-0F1453712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991" y="1287954"/>
            <a:ext cx="11134725" cy="5584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indent="450215" algn="just">
              <a:lnSpc>
                <a:spcPct val="150000"/>
              </a:lnSpc>
            </a:pPr>
            <a:r>
              <a:rPr lang="ru-RU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1. 2 версии опросника установки на эмпатию, каждая из которых включала 10 пунктов (например, «Мне кажется, люди не должны вовлекаться в переживания других»). </a:t>
            </a:r>
          </a:p>
          <a:p>
            <a:pPr indent="450215" algn="just">
              <a:lnSpc>
                <a:spcPct val="150000"/>
              </a:lnSpc>
            </a:pPr>
            <a:r>
              <a:rPr lang="ru-RU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2. Два видеоролика, в котором один и тот же человек рассказывал либо о позитивных сторонах эмпатии, либо о негативных. Длительность роликов составила 2 мин. 20 сек. (см: </a:t>
            </a:r>
            <a:r>
              <a:rPr lang="ru-RU" sz="2000" dirty="0">
                <a:latin typeface="Calibri" panose="020F0502020204030204" pitchFamily="34" charset="0"/>
                <a:cs typeface="Times New Roman" panose="02020603050405020304" pitchFamily="18" charset="0"/>
                <a:hlinkClick r:id="rId2"/>
              </a:rPr>
              <a:t>негативная установка</a:t>
            </a:r>
            <a:r>
              <a:rPr lang="ru-RU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latin typeface="Calibri" panose="020F0502020204030204" pitchFamily="34" charset="0"/>
                <a:cs typeface="Times New Roman" panose="02020603050405020304" pitchFamily="18" charset="0"/>
                <a:hlinkClick r:id="rId3"/>
              </a:rPr>
              <a:t>позитивная установка</a:t>
            </a:r>
            <a:r>
              <a:rPr lang="ru-RU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indent="450215" algn="just">
              <a:lnSpc>
                <a:spcPct val="150000"/>
              </a:lnSpc>
            </a:pPr>
            <a:r>
              <a:rPr lang="ru-RU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3. Анкета после просмотра видео (5 вопросов: 1. </a:t>
            </a:r>
            <a:r>
              <a:rPr lang="ru-RU" sz="2000" i="1" dirty="0">
                <a:latin typeface="Calibri" panose="020F0502020204030204" pitchFamily="34" charset="0"/>
                <a:cs typeface="Times New Roman" panose="02020603050405020304" pitchFamily="18" charset="0"/>
              </a:rPr>
              <a:t>В чем состоит основная мысль просмотренного Вам видео? 2. С какими из представленных идей Вы согласны?</a:t>
            </a:r>
            <a:r>
              <a:rPr lang="ru-RU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 3. </a:t>
            </a:r>
            <a:r>
              <a:rPr lang="ru-RU" sz="2000" i="1" dirty="0">
                <a:latin typeface="Calibri" panose="020F0502020204030204" pitchFamily="34" charset="0"/>
                <a:cs typeface="Times New Roman" panose="02020603050405020304" pitchFamily="18" charset="0"/>
              </a:rPr>
              <a:t>С какими из представленных идей Вы не согласны? </a:t>
            </a:r>
            <a:r>
              <a:rPr lang="ru-RU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ru-RU" sz="2000" i="1" dirty="0">
                <a:latin typeface="Calibri" panose="020F0502020204030204" pitchFamily="34" charset="0"/>
                <a:cs typeface="Times New Roman" panose="02020603050405020304" pitchFamily="18" charset="0"/>
              </a:rPr>
              <a:t>Есть ли среди Ваших знакомых/друзей те, кто обладает высокой способностью к эмпатии? </a:t>
            </a:r>
            <a:r>
              <a:rPr lang="ru-RU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ru-RU" sz="2000" i="1" dirty="0">
                <a:latin typeface="Calibri" panose="020F0502020204030204" pitchFamily="34" charset="0"/>
                <a:cs typeface="Times New Roman" panose="02020603050405020304" pitchFamily="18" charset="0"/>
              </a:rPr>
              <a:t>Как Вы думаете, эта способность помогает или мешает ему? Почему?</a:t>
            </a:r>
            <a:r>
              <a:rPr lang="ru-RU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ru-RU" sz="2000" i="1" dirty="0">
                <a:latin typeface="Calibri" panose="020F0502020204030204" pitchFamily="34" charset="0"/>
                <a:cs typeface="Times New Roman" panose="02020603050405020304" pitchFamily="18" charset="0"/>
              </a:rPr>
              <a:t>Вам бы хотелось, чтобы такой человек был в Вашем окружении? Почему?)</a:t>
            </a:r>
          </a:p>
          <a:p>
            <a:pPr indent="450215" algn="just">
              <a:lnSpc>
                <a:spcPct val="150000"/>
              </a:lnSpc>
            </a:pPr>
            <a:r>
              <a:rPr lang="ru-RU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4. Тест </a:t>
            </a:r>
            <a:r>
              <a:rPr lang="ru-RU" sz="20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Равена</a:t>
            </a:r>
            <a:r>
              <a:rPr lang="ru-RU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Bors</a:t>
            </a:r>
            <a:r>
              <a:rPr 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, Stokes</a:t>
            </a:r>
            <a:r>
              <a:rPr lang="ru-RU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, 1998).</a:t>
            </a:r>
          </a:p>
        </p:txBody>
      </p:sp>
    </p:spTree>
    <p:extLst>
      <p:ext uri="{BB962C8B-B14F-4D97-AF65-F5344CB8AC3E}">
        <p14:creationId xmlns:p14="http://schemas.microsoft.com/office/powerpoint/2010/main" val="3411945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4A46AF78-F4A0-4F29-B3CC-62EF4C5B9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5836" y="762550"/>
            <a:ext cx="3240326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498779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98779"/>
                </a:solidFill>
                <a:latin typeface="verdana" panose="020B060403050404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98779"/>
                </a:solidFill>
                <a:latin typeface="verdana" panose="020B060403050404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98779"/>
                </a:solidFill>
                <a:latin typeface="verdana" panose="020B060403050404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98779"/>
                </a:solidFill>
                <a:latin typeface="verdana" panose="020B060403050404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98779"/>
                </a:solidFill>
                <a:latin typeface="verdana" panose="020B060403050404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98779"/>
                </a:solidFill>
                <a:latin typeface="verdana" panose="020B060403050404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98779"/>
                </a:solidFill>
                <a:latin typeface="verdana" panose="020B060403050404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9877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dirty="0"/>
              <a:t>Процедура</a:t>
            </a:r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id="{D235E6BD-BC92-4173-9CC4-2DB97C768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698" y="1529126"/>
            <a:ext cx="11113467" cy="4815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180000" indent="450215" algn="just">
              <a:lnSpc>
                <a:spcPct val="150000"/>
              </a:lnSpc>
            </a:pPr>
            <a:r>
              <a:rPr lang="ru-RU" sz="2300" dirty="0">
                <a:latin typeface="Calibri" panose="020F0502020204030204" pitchFamily="34" charset="0"/>
                <a:cs typeface="Times New Roman" panose="02020603050405020304" pitchFamily="18" charset="0"/>
              </a:rPr>
              <a:t>Онлайн исследование на платформе </a:t>
            </a:r>
            <a:r>
              <a:rPr lang="en-US" sz="23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Psytoolkit</a:t>
            </a:r>
            <a:r>
              <a:rPr lang="ru-RU" sz="2300" dirty="0">
                <a:latin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3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Stoet</a:t>
            </a:r>
            <a:r>
              <a:rPr lang="ru-RU" sz="2300" dirty="0">
                <a:latin typeface="Calibri" panose="020F0502020204030204" pitchFamily="34" charset="0"/>
                <a:cs typeface="Times New Roman" panose="02020603050405020304" pitchFamily="18" charset="0"/>
              </a:rPr>
              <a:t>, 2010, 2017).</a:t>
            </a:r>
          </a:p>
          <a:p>
            <a:pPr marL="180000" indent="180340" algn="just">
              <a:lnSpc>
                <a:spcPct val="150000"/>
              </a:lnSpc>
            </a:pPr>
            <a:r>
              <a:rPr lang="ru-RU" sz="2300" b="1" dirty="0">
                <a:latin typeface="Calibri" panose="020F0502020204030204" pitchFamily="34" charset="0"/>
                <a:cs typeface="Times New Roman" panose="02020603050405020304" pitchFamily="18" charset="0"/>
              </a:rPr>
              <a:t>1 этап: </a:t>
            </a:r>
            <a:r>
              <a:rPr lang="ru-RU" sz="2300" dirty="0">
                <a:latin typeface="Calibri" panose="020F0502020204030204" pitchFamily="34" charset="0"/>
                <a:cs typeface="Times New Roman" panose="02020603050405020304" pitchFamily="18" charset="0"/>
              </a:rPr>
              <a:t>Опросник установки на эмпатию (одна из версий в случайном порядке). </a:t>
            </a:r>
          </a:p>
          <a:p>
            <a:pPr marL="180000" indent="180340" algn="just">
              <a:lnSpc>
                <a:spcPct val="150000"/>
              </a:lnSpc>
            </a:pPr>
            <a:r>
              <a:rPr lang="ru-RU" sz="2300" b="1" dirty="0">
                <a:latin typeface="Calibri" panose="020F0502020204030204" pitchFamily="34" charset="0"/>
                <a:cs typeface="Times New Roman" panose="02020603050405020304" pitchFamily="18" charset="0"/>
              </a:rPr>
              <a:t>2 этап: </a:t>
            </a:r>
            <a:r>
              <a:rPr lang="ru-RU" sz="2300" dirty="0">
                <a:latin typeface="Calibri" panose="020F0502020204030204" pitchFamily="34" charset="0"/>
                <a:cs typeface="Times New Roman" panose="02020603050405020304" pitchFamily="18" charset="0"/>
              </a:rPr>
              <a:t>Просмотр видео: испытуемые случайным образом разбивались на две группы, одной предъявлялось видео с позитивной установкой, другой – с негативной). </a:t>
            </a:r>
          </a:p>
          <a:p>
            <a:pPr marL="180000" indent="180340" algn="just">
              <a:lnSpc>
                <a:spcPct val="150000"/>
              </a:lnSpc>
            </a:pPr>
            <a:r>
              <a:rPr lang="ru-RU" sz="2300" b="1" dirty="0">
                <a:latin typeface="Calibri" panose="020F0502020204030204" pitchFamily="34" charset="0"/>
                <a:cs typeface="Times New Roman" panose="02020603050405020304" pitchFamily="18" charset="0"/>
              </a:rPr>
              <a:t>3 этап: </a:t>
            </a:r>
            <a:r>
              <a:rPr lang="ru-RU" sz="2300" dirty="0">
                <a:latin typeface="Calibri" panose="020F0502020204030204" pitchFamily="34" charset="0"/>
                <a:cs typeface="Times New Roman" panose="02020603050405020304" pitchFamily="18" charset="0"/>
              </a:rPr>
              <a:t>Анкета после просмотра видео.</a:t>
            </a:r>
          </a:p>
          <a:p>
            <a:pPr marL="180000" indent="180340" algn="just">
              <a:lnSpc>
                <a:spcPct val="150000"/>
              </a:lnSpc>
            </a:pPr>
            <a:r>
              <a:rPr lang="ru-RU" sz="2300" b="1" dirty="0">
                <a:latin typeface="Calibri" panose="020F0502020204030204" pitchFamily="34" charset="0"/>
                <a:cs typeface="Times New Roman" panose="02020603050405020304" pitchFamily="18" charset="0"/>
              </a:rPr>
              <a:t>4 этап: </a:t>
            </a:r>
            <a:r>
              <a:rPr lang="ru-RU" sz="2300" dirty="0">
                <a:latin typeface="Calibri" panose="020F0502020204030204" pitchFamily="34" charset="0"/>
                <a:cs typeface="Times New Roman" panose="02020603050405020304" pitchFamily="18" charset="0"/>
              </a:rPr>
              <a:t>Опросник установки на эмпатию (не </a:t>
            </a:r>
            <a:r>
              <a:rPr lang="ru-RU" sz="23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предъявлявшаяся</a:t>
            </a:r>
            <a:r>
              <a:rPr lang="ru-RU" sz="2300" dirty="0">
                <a:latin typeface="Calibri" panose="020F0502020204030204" pitchFamily="34" charset="0"/>
                <a:cs typeface="Times New Roman" panose="02020603050405020304" pitchFamily="18" charset="0"/>
              </a:rPr>
              <a:t> ранее версия).  </a:t>
            </a:r>
          </a:p>
          <a:p>
            <a:pPr marL="180000" indent="180340" algn="just">
              <a:lnSpc>
                <a:spcPct val="150000"/>
              </a:lnSpc>
            </a:pPr>
            <a:r>
              <a:rPr lang="ru-RU" sz="2300" b="1" dirty="0">
                <a:latin typeface="Calibri" panose="020F0502020204030204" pitchFamily="34" charset="0"/>
                <a:cs typeface="Times New Roman" panose="02020603050405020304" pitchFamily="18" charset="0"/>
              </a:rPr>
              <a:t>5 этап: </a:t>
            </a:r>
            <a:r>
              <a:rPr lang="ru-RU" sz="2300" dirty="0">
                <a:latin typeface="Calibri" panose="020F0502020204030204" pitchFamily="34" charset="0"/>
                <a:cs typeface="Times New Roman" panose="02020603050405020304" pitchFamily="18" charset="0"/>
              </a:rPr>
              <a:t>тест </a:t>
            </a:r>
            <a:r>
              <a:rPr lang="ru-RU" sz="23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Равена</a:t>
            </a:r>
            <a:r>
              <a:rPr lang="ru-RU" sz="2300" dirty="0"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80000" indent="180340" algn="just">
              <a:lnSpc>
                <a:spcPct val="150000"/>
              </a:lnSpc>
            </a:pPr>
            <a:r>
              <a:rPr lang="ru-RU" altLang="ru-RU" sz="2300" b="1" dirty="0">
                <a:latin typeface="Calibri" panose="020F0502020204030204" pitchFamily="34" charset="0"/>
                <a:cs typeface="Times New Roman" panose="02020603050405020304" pitchFamily="18" charset="0"/>
              </a:rPr>
              <a:t>6 этап: </a:t>
            </a:r>
            <a:r>
              <a:rPr lang="ru-RU" altLang="ru-RU" sz="2300" dirty="0">
                <a:latin typeface="Calibri" panose="020F0502020204030204" pitchFamily="34" charset="0"/>
                <a:cs typeface="Times New Roman" panose="02020603050405020304" pitchFamily="18" charset="0"/>
              </a:rPr>
              <a:t>часть испытуемых (</a:t>
            </a:r>
            <a:r>
              <a:rPr lang="en-US" altLang="ru-RU" sz="2300" dirty="0">
                <a:latin typeface="Calibri" panose="020F0502020204030204" pitchFamily="34" charset="0"/>
                <a:cs typeface="Times New Roman" panose="02020603050405020304" pitchFamily="18" charset="0"/>
              </a:rPr>
              <a:t>N = 114) </a:t>
            </a:r>
            <a:r>
              <a:rPr lang="ru-RU" altLang="ru-RU" sz="2300" dirty="0">
                <a:latin typeface="Calibri" panose="020F0502020204030204" pitchFamily="34" charset="0"/>
                <a:cs typeface="Times New Roman" panose="02020603050405020304" pitchFamily="18" charset="0"/>
              </a:rPr>
              <a:t>заполняли опросник повторно через 6 месяцев</a:t>
            </a:r>
          </a:p>
        </p:txBody>
      </p:sp>
    </p:spTree>
    <p:extLst>
      <p:ext uri="{BB962C8B-B14F-4D97-AF65-F5344CB8AC3E}">
        <p14:creationId xmlns:p14="http://schemas.microsoft.com/office/powerpoint/2010/main" val="392024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Заголовок 1">
            <a:extLst>
              <a:ext uri="{FF2B5EF4-FFF2-40B4-BE49-F238E27FC236}">
                <a16:creationId xmlns:a16="http://schemas.microsoft.com/office/drawing/2014/main" id="{4AF1634B-19C2-4AB4-9C27-15D15690BA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8536" y="856317"/>
            <a:ext cx="10435437" cy="514350"/>
          </a:xfrm>
        </p:spPr>
        <p:txBody>
          <a:bodyPr/>
          <a:lstStyle/>
          <a:p>
            <a:pPr algn="ctr"/>
            <a:r>
              <a:rPr lang="ru-RU" altLang="ru-RU" dirty="0"/>
              <a:t>Результаты</a:t>
            </a:r>
            <a:br>
              <a:rPr lang="ru-RU" altLang="ru-RU" dirty="0"/>
            </a:br>
            <a:br>
              <a:rPr lang="ru-RU" altLang="ru-RU" dirty="0"/>
            </a:br>
            <a:r>
              <a:rPr lang="ru-RU" altLang="ru-RU" sz="1800" i="1" dirty="0"/>
              <a:t>1. Проверка психометрических свойств опросника</a:t>
            </a:r>
            <a:br>
              <a:rPr lang="ru-RU" altLang="ru-RU" dirty="0"/>
            </a:br>
            <a:endParaRPr lang="ru-RU" alt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BD7980-AEB4-448C-B3C5-605270220316}"/>
              </a:ext>
            </a:extLst>
          </p:cNvPr>
          <p:cNvSpPr txBox="1"/>
          <p:nvPr/>
        </p:nvSpPr>
        <p:spPr>
          <a:xfrm>
            <a:off x="250370" y="2171393"/>
            <a:ext cx="5955608" cy="427809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Версия 1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 = 0.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Я нахожу свою способность разделять эмоции других людей обременительной (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Мне кажется, люди должны вовлекаться в переживания других</a:t>
            </a:r>
          </a:p>
          <a:p>
            <a:r>
              <a:rPr lang="ru-RU" sz="1600" strike="sngStri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Я думаю, что лучшей помощью человеку, испытывающему грусть, является сопереживание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Я считаю не правильным, когда люди открыто переживают эмоции (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Я думаю, что лучше дистанцироваться от переживаний других людей (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Мне кажется неправильным обсуждать свои переживания с другими (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Я думаю, что это правильно постоянно заботиться о других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Обсуждать свои проблемы с другими – правильно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Открыто говорить о своих чувствах – правильно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Слишком сильная вовлеченность в переживания других людей может навредить (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48E87A-EF63-409C-9DE4-21162F5DB03D}"/>
              </a:ext>
            </a:extLst>
          </p:cNvPr>
          <p:cNvSpPr txBox="1"/>
          <p:nvPr/>
        </p:nvSpPr>
        <p:spPr>
          <a:xfrm>
            <a:off x="6278252" y="2171393"/>
            <a:ext cx="5663378" cy="427809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Версия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 = 0.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71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Мне мешает то, что я слишком сильно разделяю эмоции других людей (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Я думаю, что разделять переживания других - правильно</a:t>
            </a:r>
          </a:p>
          <a:p>
            <a:r>
              <a:rPr lang="ru-RU" sz="1600" strike="sngStri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Я думаю, что каждому человеку становится легче, когда ему сопереживают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Мне не нравится, когда люди открыто выражают свои эмоции(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Я считаю, что переживания других людей – только их личное дело (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Мне не нравится, когда люди обсуждают свои переживания с другими (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Забота о других – одно из самых важных дел в жизни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Обсуждение своих проблем с другими помогает всем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Нужно открыть говорить о своих чувствах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Чрезмерное сопереживание другим людям может быть вредно (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E4FF73-2BF6-4E28-A169-3A43FCEE2312}"/>
              </a:ext>
            </a:extLst>
          </p:cNvPr>
          <p:cNvSpPr txBox="1"/>
          <p:nvPr/>
        </p:nvSpPr>
        <p:spPr>
          <a:xfrm>
            <a:off x="320512" y="6488668"/>
            <a:ext cx="8184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–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 с обратным ключом; тест-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ретестовая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надежность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= 114)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- 0.67.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Заголовок 1">
            <a:extLst>
              <a:ext uri="{FF2B5EF4-FFF2-40B4-BE49-F238E27FC236}">
                <a16:creationId xmlns:a16="http://schemas.microsoft.com/office/drawing/2014/main" id="{4AF1634B-19C2-4AB4-9C27-15D15690BA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8536" y="856317"/>
            <a:ext cx="10435437" cy="514350"/>
          </a:xfrm>
        </p:spPr>
        <p:txBody>
          <a:bodyPr/>
          <a:lstStyle/>
          <a:p>
            <a:pPr algn="ctr"/>
            <a:r>
              <a:rPr lang="ru-RU" altLang="ru-RU" dirty="0"/>
              <a:t>Результаты</a:t>
            </a:r>
            <a:br>
              <a:rPr lang="ru-RU" altLang="ru-RU" dirty="0"/>
            </a:br>
            <a:br>
              <a:rPr lang="ru-RU" altLang="ru-RU" dirty="0"/>
            </a:br>
            <a:r>
              <a:rPr lang="en-US" altLang="ru-RU" sz="1800" i="1" dirty="0"/>
              <a:t>2</a:t>
            </a:r>
            <a:r>
              <a:rPr lang="ru-RU" altLang="ru-RU" sz="1800" i="1" dirty="0"/>
              <a:t>. Проверка гипотезы о влиянии видеороликов на установку на эмпатию</a:t>
            </a:r>
            <a:br>
              <a:rPr lang="ru-RU" altLang="ru-RU" dirty="0"/>
            </a:br>
            <a:endParaRPr lang="ru-RU" alt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D0C30D-F719-4CD5-8A27-F3CA4799EA4C}"/>
              </a:ext>
            </a:extLst>
          </p:cNvPr>
          <p:cNvSpPr txBox="1"/>
          <p:nvPr/>
        </p:nvSpPr>
        <p:spPr>
          <a:xfrm>
            <a:off x="7871380" y="2227278"/>
            <a:ext cx="423263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Значимое влияние фактора пола (F(1, 22</a:t>
            </a:r>
            <a:r>
              <a:rPr lang="en-US" sz="2000" dirty="0"/>
              <a:t>5</a:t>
            </a:r>
            <a:r>
              <a:rPr lang="ru-RU" sz="2000" dirty="0"/>
              <a:t>) = 7.</a:t>
            </a:r>
            <a:r>
              <a:rPr lang="en-US" sz="2000" dirty="0"/>
              <a:t>55</a:t>
            </a:r>
            <a:r>
              <a:rPr lang="ru-RU" sz="2000" dirty="0"/>
              <a:t>, p=0.00</a:t>
            </a:r>
            <a:r>
              <a:rPr lang="en-US" sz="2000" dirty="0"/>
              <a:t>6</a:t>
            </a:r>
            <a:r>
              <a:rPr lang="ru-RU" sz="2000" dirty="0"/>
              <a:t>)</a:t>
            </a:r>
          </a:p>
          <a:p>
            <a:r>
              <a:rPr lang="ru-RU" sz="20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отсутствие значимого изменения установки на эмпатию в результате просмотра видео (F(1, 22</a:t>
            </a:r>
            <a:r>
              <a:rPr lang="en-US" sz="2000" dirty="0"/>
              <a:t>5</a:t>
            </a:r>
            <a:r>
              <a:rPr lang="ru-RU" sz="2000" dirty="0"/>
              <a:t>) = 0.06, p=0.8</a:t>
            </a:r>
            <a:r>
              <a:rPr lang="en-US" sz="2000" dirty="0"/>
              <a:t>07</a:t>
            </a:r>
            <a:r>
              <a:rPr lang="ru-RU" sz="2000" dirty="0"/>
              <a:t>)</a:t>
            </a:r>
            <a:endParaRPr lang="en-US" sz="2000" dirty="0"/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отсутствие значимого взаимодействия между изучаемыми факторами </a:t>
            </a:r>
            <a:br>
              <a:rPr lang="en-US" sz="2000" dirty="0"/>
            </a:br>
            <a:r>
              <a:rPr lang="ru-RU" sz="2000" dirty="0"/>
              <a:t>(F(1, 22</a:t>
            </a:r>
            <a:r>
              <a:rPr lang="en-US" sz="2000" dirty="0"/>
              <a:t>5</a:t>
            </a:r>
            <a:r>
              <a:rPr lang="ru-RU" sz="2000" dirty="0"/>
              <a:t>) = </a:t>
            </a:r>
            <a:r>
              <a:rPr lang="en-US" sz="2000" dirty="0"/>
              <a:t>3</a:t>
            </a:r>
            <a:r>
              <a:rPr lang="ru-RU" sz="2000" dirty="0"/>
              <a:t>.</a:t>
            </a:r>
            <a:r>
              <a:rPr lang="en-US" sz="2000" dirty="0"/>
              <a:t>72</a:t>
            </a:r>
            <a:r>
              <a:rPr lang="ru-RU" sz="2000" dirty="0"/>
              <a:t>, p=0.</a:t>
            </a:r>
            <a:r>
              <a:rPr lang="en-US" sz="2000" dirty="0"/>
              <a:t>055</a:t>
            </a:r>
            <a:r>
              <a:rPr lang="ru-RU" sz="2000" dirty="0"/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9D0C53-3970-5AFB-A7C6-0739B2440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458" y="2333929"/>
            <a:ext cx="7477125" cy="429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649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Заголовок 1">
            <a:extLst>
              <a:ext uri="{FF2B5EF4-FFF2-40B4-BE49-F238E27FC236}">
                <a16:creationId xmlns:a16="http://schemas.microsoft.com/office/drawing/2014/main" id="{4AF1634B-19C2-4AB4-9C27-15D15690BA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2169" y="381360"/>
            <a:ext cx="10435437" cy="514350"/>
          </a:xfrm>
        </p:spPr>
        <p:txBody>
          <a:bodyPr/>
          <a:lstStyle/>
          <a:p>
            <a:pPr algn="ctr"/>
            <a:r>
              <a:rPr lang="ru-RU" altLang="ru-RU" dirty="0"/>
              <a:t>Результаты</a:t>
            </a:r>
            <a:br>
              <a:rPr lang="ru-RU" altLang="ru-RU" dirty="0"/>
            </a:br>
            <a:br>
              <a:rPr lang="ru-RU" altLang="ru-RU" dirty="0"/>
            </a:br>
            <a:r>
              <a:rPr lang="en-US" altLang="ru-RU" sz="1800" i="1" dirty="0"/>
              <a:t>3</a:t>
            </a:r>
            <a:r>
              <a:rPr lang="ru-RU" altLang="ru-RU" sz="1800" i="1" dirty="0"/>
              <a:t>. Влияние интеллекта на изменение установки на эмпатию</a:t>
            </a:r>
            <a:endParaRPr lang="ru-RU" alt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EDDFA3-FC5A-4D51-93F2-ACF45BD22B3F}"/>
              </a:ext>
            </a:extLst>
          </p:cNvPr>
          <p:cNvSpPr txBox="1"/>
          <p:nvPr/>
        </p:nvSpPr>
        <p:spPr>
          <a:xfrm>
            <a:off x="263951" y="6488668"/>
            <a:ext cx="9941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*Сдвиг установки = разница в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z-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значениях баллов по опроснику между вторым и первым этапами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D0C30D-F719-4CD5-8A27-F3CA4799EA4C}"/>
              </a:ext>
            </a:extLst>
          </p:cNvPr>
          <p:cNvSpPr txBox="1"/>
          <p:nvPr/>
        </p:nvSpPr>
        <p:spPr>
          <a:xfrm>
            <a:off x="6985261" y="4372282"/>
            <a:ext cx="494278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Сдвиг установки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значимо не коррелирует с интеллектом ни в одной из групп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0.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группе с положительной установкой и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= 0.0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c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негативной)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A07E60-ED37-CC7D-D81C-757AB242A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51" y="1505986"/>
            <a:ext cx="6817725" cy="484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843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Заголовок 1">
            <a:extLst>
              <a:ext uri="{FF2B5EF4-FFF2-40B4-BE49-F238E27FC236}">
                <a16:creationId xmlns:a16="http://schemas.microsoft.com/office/drawing/2014/main" id="{4AF1634B-19C2-4AB4-9C27-15D15690BA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8536" y="856317"/>
            <a:ext cx="10435437" cy="514350"/>
          </a:xfrm>
        </p:spPr>
        <p:txBody>
          <a:bodyPr/>
          <a:lstStyle/>
          <a:p>
            <a:pPr algn="ctr"/>
            <a:r>
              <a:rPr lang="ru-RU" altLang="ru-RU" dirty="0"/>
              <a:t>Результаты</a:t>
            </a:r>
            <a:br>
              <a:rPr lang="ru-RU" altLang="ru-RU" dirty="0"/>
            </a:br>
            <a:br>
              <a:rPr lang="ru-RU" altLang="ru-RU" dirty="0"/>
            </a:br>
            <a:r>
              <a:rPr lang="ru-RU" altLang="ru-RU" sz="1800" i="1" dirty="0"/>
              <a:t>4. Объединение данных двух экспериментов</a:t>
            </a:r>
            <a:br>
              <a:rPr lang="ru-RU" altLang="ru-RU" dirty="0"/>
            </a:br>
            <a:endParaRPr lang="ru-RU" alt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D0C30D-F719-4CD5-8A27-F3CA4799EA4C}"/>
              </a:ext>
            </a:extLst>
          </p:cNvPr>
          <p:cNvSpPr txBox="1"/>
          <p:nvPr/>
        </p:nvSpPr>
        <p:spPr>
          <a:xfrm>
            <a:off x="7871380" y="2227278"/>
            <a:ext cx="4232636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 = 287 (</a:t>
            </a:r>
            <a:r>
              <a:rPr lang="ru-RU" sz="2000" dirty="0"/>
              <a:t>14</a:t>
            </a:r>
            <a:r>
              <a:rPr lang="en-US" sz="2000" dirty="0"/>
              <a:t>0</a:t>
            </a:r>
            <a:r>
              <a:rPr lang="ru-RU" sz="2000" dirty="0"/>
              <a:t> человек в группе с негативной установкой, 1</a:t>
            </a:r>
            <a:r>
              <a:rPr lang="en-US" sz="2000" dirty="0"/>
              <a:t>47</a:t>
            </a:r>
            <a:r>
              <a:rPr lang="ru-RU" sz="2000" dirty="0"/>
              <a:t> – с позитивной</a:t>
            </a:r>
            <a:r>
              <a:rPr lang="en-US" sz="2000" dirty="0"/>
              <a:t>) </a:t>
            </a:r>
            <a:r>
              <a:rPr lang="ru-RU" sz="2000" dirty="0"/>
              <a:t> 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взаимодействие между факторами типа установки (позитивная, негативная) и временем тестирования (до или после просмотра видео)</a:t>
            </a:r>
            <a:br>
              <a:rPr lang="en-US" sz="2000" dirty="0"/>
            </a:br>
            <a:r>
              <a:rPr lang="ru-RU" sz="2000" dirty="0"/>
              <a:t>(F(1, 28</a:t>
            </a:r>
            <a:r>
              <a:rPr lang="en-US" sz="2000" dirty="0"/>
              <a:t>5</a:t>
            </a:r>
            <a:r>
              <a:rPr lang="ru-RU" sz="2000" dirty="0"/>
              <a:t>) = </a:t>
            </a:r>
            <a:r>
              <a:rPr lang="en-US" sz="2000" dirty="0"/>
              <a:t>5</a:t>
            </a:r>
            <a:r>
              <a:rPr lang="ru-RU" sz="2000" dirty="0"/>
              <a:t>.</a:t>
            </a:r>
            <a:r>
              <a:rPr lang="en-US" sz="2000" dirty="0"/>
              <a:t>25</a:t>
            </a:r>
            <a:r>
              <a:rPr lang="ru-RU" sz="2000" dirty="0"/>
              <a:t>, p=0.0</a:t>
            </a:r>
            <a:r>
              <a:rPr lang="en-US" sz="2000" dirty="0"/>
              <a:t>23, η</a:t>
            </a:r>
            <a:r>
              <a:rPr lang="en-US" sz="2000" baseline="-25000" dirty="0"/>
              <a:t>p</a:t>
            </a:r>
            <a:r>
              <a:rPr lang="en-US" sz="2000" baseline="30000" dirty="0"/>
              <a:t>2</a:t>
            </a:r>
            <a:r>
              <a:rPr lang="en-US" sz="2000" dirty="0"/>
              <a:t> = 0.018</a:t>
            </a:r>
            <a:r>
              <a:rPr lang="ru-RU" sz="2000" dirty="0"/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27F2E5-D9CE-79DD-051F-B5EAE0277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660" y="2454965"/>
            <a:ext cx="7312923" cy="427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413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>
            <a:extLst>
              <a:ext uri="{FF2B5EF4-FFF2-40B4-BE49-F238E27FC236}">
                <a16:creationId xmlns:a16="http://schemas.microsoft.com/office/drawing/2014/main" id="{7133C109-76A3-4732-AE68-ACD7807C28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59383" y="639501"/>
            <a:ext cx="5205887" cy="514350"/>
          </a:xfrm>
        </p:spPr>
        <p:txBody>
          <a:bodyPr/>
          <a:lstStyle/>
          <a:p>
            <a:r>
              <a:rPr lang="ru-RU" kern="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Обсуждение результатов</a:t>
            </a:r>
            <a:endParaRPr lang="ru-RU" altLang="ru-RU" dirty="0"/>
          </a:p>
        </p:txBody>
      </p:sp>
      <p:sp>
        <p:nvSpPr>
          <p:cNvPr id="22531" name="TextBox 6">
            <a:extLst>
              <a:ext uri="{FF2B5EF4-FFF2-40B4-BE49-F238E27FC236}">
                <a16:creationId xmlns:a16="http://schemas.microsoft.com/office/drawing/2014/main" id="{E8C71DB6-6466-4197-AD14-0F1453712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70" y="1316234"/>
            <a:ext cx="11481110" cy="4454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628650" indent="-34290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Модифицированные версии опросника установки на эмпатию демонстрируют хорошие внутреннюю согласованность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ретестовую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надежность.</a:t>
            </a:r>
          </a:p>
          <a:p>
            <a:pPr marL="628650" indent="-34290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Модифицированная процедура позволила исключить взаимодействие интеллектуальных способностей испытуемых с воздействием, которое оказывает наша экспериментальная процедура.</a:t>
            </a:r>
          </a:p>
          <a:p>
            <a:pPr marL="628650" indent="-34290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Были обнаружены результаты, противоречащие ожидаемым. Во-первых, мужчины демонстрируют значимо более высокий уровень установки на эмпатию (хотя обычно женщины, по сравнению с мужчинами, склонны оценивать себя более высокого по шкалам, связанным с эмоциональностью). Во-вторых, процедура влияния оказала противоположный эффект: под воздействием негативной информации об эмпатии испытуемые были склонны изменять свои установки в более положительную сторону, под воздействием позитивной – наоборот, в более отрицательную.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>
            <a:extLst>
              <a:ext uri="{FF2B5EF4-FFF2-40B4-BE49-F238E27FC236}">
                <a16:creationId xmlns:a16="http://schemas.microsoft.com/office/drawing/2014/main" id="{7133C109-76A3-4732-AE68-ACD7807C28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73784" y="620801"/>
            <a:ext cx="3084856" cy="514350"/>
          </a:xfrm>
        </p:spPr>
        <p:txBody>
          <a:bodyPr/>
          <a:lstStyle/>
          <a:p>
            <a:r>
              <a:rPr lang="ru-RU" kern="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Выводы</a:t>
            </a:r>
            <a:endParaRPr lang="ru-RU" altLang="ru-RU" dirty="0"/>
          </a:p>
        </p:txBody>
      </p:sp>
      <p:sp>
        <p:nvSpPr>
          <p:cNvPr id="22531" name="TextBox 6">
            <a:extLst>
              <a:ext uri="{FF2B5EF4-FFF2-40B4-BE49-F238E27FC236}">
                <a16:creationId xmlns:a16="http://schemas.microsoft.com/office/drawing/2014/main" id="{E8C71DB6-6466-4197-AD14-0F1453712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8" y="1335088"/>
            <a:ext cx="11134725" cy="4902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404040"/>
                </a:solidFill>
                <a:ea typeface="verdana" panose="020B0604030504040204" pitchFamily="34" charset="0"/>
              </a:rPr>
              <a:t>Проведено исследование, в ходе которого были доработаны две версии опросника установки на эмпатию, модифицирована экспериментальная процедура и протестирована возможность влияния на установку на эмпатию с их помощью.</a:t>
            </a:r>
          </a:p>
          <a:p>
            <a:pPr eaLnBrk="1" hangingPunct="1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404040"/>
                </a:solidFill>
                <a:ea typeface="verdana" panose="020B0604030504040204" pitchFamily="34" charset="0"/>
              </a:rPr>
              <a:t>Полученные данные не позволяют перейти к этапу проверки основной теоретической гипотезы о связи установки на эмпатию, эмоционального интеллекта и эмоциональной креативности. </a:t>
            </a:r>
          </a:p>
          <a:p>
            <a:pPr eaLnBrk="1" hangingPunct="1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404040"/>
                </a:solidFill>
                <a:ea typeface="verdana" panose="020B0604030504040204" pitchFamily="34" charset="0"/>
              </a:rPr>
              <a:t>Требуется пересмотр экспериментальной процедуры и/или теоретических гипотез.</a:t>
            </a:r>
            <a:endParaRPr lang="en-US" sz="2200" dirty="0">
              <a:solidFill>
                <a:srgbClr val="404040"/>
              </a:solidFill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632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>
            <a:extLst>
              <a:ext uri="{FF2B5EF4-FFF2-40B4-BE49-F238E27FC236}">
                <a16:creationId xmlns:a16="http://schemas.microsoft.com/office/drawing/2014/main" id="{7133C109-76A3-4732-AE68-ACD7807C28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66129" y="432112"/>
            <a:ext cx="8496088" cy="514350"/>
          </a:xfrm>
        </p:spPr>
        <p:txBody>
          <a:bodyPr/>
          <a:lstStyle/>
          <a:p>
            <a:r>
              <a:rPr lang="ru-RU" altLang="ru-RU" dirty="0"/>
              <a:t>Теоретические основания исследования</a:t>
            </a:r>
          </a:p>
        </p:txBody>
      </p:sp>
      <p:sp>
        <p:nvSpPr>
          <p:cNvPr id="22531" name="TextBox 6">
            <a:extLst>
              <a:ext uri="{FF2B5EF4-FFF2-40B4-BE49-F238E27FC236}">
                <a16:creationId xmlns:a16="http://schemas.microsoft.com/office/drawing/2014/main" id="{E8C71DB6-6466-4197-AD14-0F1453712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8" y="1335088"/>
            <a:ext cx="11134725" cy="571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Термин «эмоциональная креативность» был предложен Дж.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Эвериллом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1991 году и означает способность человека испытывать и выражать новое, уникальное сочетание эмоций (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Averill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2004;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Averill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Thomas-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Knowles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1991)</a:t>
            </a:r>
          </a:p>
          <a:p>
            <a:pPr eaLnBrk="1" hangingPunct="1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измерения эмоциональной креативности используется опросник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Эверелла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тесты эмоциональной креативности, являющиеся аналогами тестов на дивергентное мышление, но на материале эмоций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(например, эмоциональные последствия).</a:t>
            </a:r>
          </a:p>
          <a:p>
            <a:pPr eaLnBrk="1" hangingPunct="1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Эмоциональная креативность оказывается отрицательно связана с эмоциональным интеллектом (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Ivcevic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et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., 2007;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Zenasni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Lubart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2008;  Валуева, Ушаков, 2010). В рамках существующих теоретических представлений эти данные не поддаются объяснению.</a:t>
            </a:r>
          </a:p>
          <a:p>
            <a:pPr eaLnBrk="1" hangingPunct="1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Введение понятия «установка на эмпатию» позволяет объяснить связь эмоционального интеллекта и эмоциональной креативности.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ru-RU" sz="2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680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>
            <a:extLst>
              <a:ext uri="{FF2B5EF4-FFF2-40B4-BE49-F238E27FC236}">
                <a16:creationId xmlns:a16="http://schemas.microsoft.com/office/drawing/2014/main" id="{7133C109-76A3-4732-AE68-ACD7807C28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16579" y="620648"/>
            <a:ext cx="8496088" cy="514350"/>
          </a:xfrm>
        </p:spPr>
        <p:txBody>
          <a:bodyPr/>
          <a:lstStyle/>
          <a:p>
            <a:r>
              <a:rPr lang="ru-RU" altLang="ru-RU" dirty="0"/>
              <a:t>Понятие установки на эмпатию</a:t>
            </a:r>
          </a:p>
        </p:txBody>
      </p:sp>
      <p:sp>
        <p:nvSpPr>
          <p:cNvPr id="22531" name="TextBox 6">
            <a:extLst>
              <a:ext uri="{FF2B5EF4-FFF2-40B4-BE49-F238E27FC236}">
                <a16:creationId xmlns:a16="http://schemas.microsoft.com/office/drawing/2014/main" id="{E8C71DB6-6466-4197-AD14-0F1453712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8" y="1335088"/>
            <a:ext cx="11134725" cy="597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Разные авторы по-разному определяют понятие эмпатии (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Cuff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2016), однако, как правило, модели включают в себя минимум два компонента – аффективный (способность переживать эмоции, сходные с эмоциями другого человека) и когнитивный (способность распознавать эмоции других людей). Когнитивный компонент эмпатии тесно связан с одним из компонентов эмоционального интеллекта (распознавание и понимание эмоций) (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Fernández-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Abascal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2019).</a:t>
            </a:r>
          </a:p>
          <a:p>
            <a:pPr eaLnBrk="1" hangingPunct="1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Установка на эмпатию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отличается от способности к эмпатии как таковой (см., например, понятие установок на черты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Shchebetenko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2014). Под установкой на эмпатию мы подразумеваем отношение человека к возможности понимания и разделения эмоционального состояния другого человека. Установка на эмпатию может быть позитивной или негативной.</a:t>
            </a:r>
          </a:p>
          <a:p>
            <a:pPr eaLnBrk="1" hangingPunct="1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Связь эмпатии и эмоционального интеллекта через компонент понимания эмоций позволяет нам предложить теоретическую модель, в которой установка на эмпатию, с одной стороны, положительно связана с эмоциональным интеллектом, а с другой стороны, - отрицательно с эмоциональной креативностью. </a:t>
            </a:r>
          </a:p>
          <a:p>
            <a:pPr eaLnBrk="1" hangingPunct="1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ru-RU" sz="2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897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>
            <a:extLst>
              <a:ext uri="{FF2B5EF4-FFF2-40B4-BE49-F238E27FC236}">
                <a16:creationId xmlns:a16="http://schemas.microsoft.com/office/drawing/2014/main" id="{7133C109-76A3-4732-AE68-ACD7807C28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84603" y="724343"/>
            <a:ext cx="8496088" cy="514350"/>
          </a:xfrm>
        </p:spPr>
        <p:txBody>
          <a:bodyPr/>
          <a:lstStyle/>
          <a:p>
            <a:r>
              <a:rPr lang="ru-RU" altLang="ru-RU" dirty="0"/>
              <a:t>Понятие установки на эмпатию</a:t>
            </a:r>
          </a:p>
        </p:txBody>
      </p:sp>
      <p:sp>
        <p:nvSpPr>
          <p:cNvPr id="22531" name="TextBox 6">
            <a:extLst>
              <a:ext uri="{FF2B5EF4-FFF2-40B4-BE49-F238E27FC236}">
                <a16:creationId xmlns:a16="http://schemas.microsoft.com/office/drawing/2014/main" id="{E8C71DB6-6466-4197-AD14-0F1453712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8" y="1335088"/>
            <a:ext cx="11134725" cy="4225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Если человек настроен на эмпатию, то его способность по крайней мере понимать эмоции других людей повышается. В то же время, подстройка под других людей мешает проявлению необычных эмоций, т.е. мешает проявлению эмоциональной креативности.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Понятие установки на эмпатию позволяет преодолеть сложности, возникшие в этой области исследований. Введение понятия установки на эмпатию позволяет теоретически объяснить полученные в ряде исследований отрицательные корреляции эмоционального интеллекта и эмоциональной креативности. </a:t>
            </a:r>
          </a:p>
          <a:p>
            <a:pPr eaLnBrk="1" hangingPunct="1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ru-RU" sz="2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129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>
            <a:extLst>
              <a:ext uri="{FF2B5EF4-FFF2-40B4-BE49-F238E27FC236}">
                <a16:creationId xmlns:a16="http://schemas.microsoft.com/office/drawing/2014/main" id="{7133C109-76A3-4732-AE68-ACD7807C28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84603" y="960013"/>
            <a:ext cx="8496088" cy="514350"/>
          </a:xfrm>
        </p:spPr>
        <p:txBody>
          <a:bodyPr/>
          <a:lstStyle/>
          <a:p>
            <a:r>
              <a:rPr lang="ru-RU" altLang="ru-RU" dirty="0"/>
              <a:t>Теоретические гипотезы</a:t>
            </a:r>
          </a:p>
        </p:txBody>
      </p:sp>
      <p:sp>
        <p:nvSpPr>
          <p:cNvPr id="22531" name="TextBox 6">
            <a:extLst>
              <a:ext uri="{FF2B5EF4-FFF2-40B4-BE49-F238E27FC236}">
                <a16:creationId xmlns:a16="http://schemas.microsoft.com/office/drawing/2014/main" id="{E8C71DB6-6466-4197-AD14-0F1453712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7" y="1723988"/>
            <a:ext cx="11134725" cy="4409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indent="0" algn="just">
              <a:lnSpc>
                <a:spcPct val="150000"/>
              </a:lnSpc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Установка на эмпатию является психологической характеристикой, которая поддается влиянию (в той или иной степени можно изменять установку на эмпатию с помощью экспериментальных воздействий).</a:t>
            </a:r>
          </a:p>
          <a:p>
            <a:pPr marL="0" indent="0" algn="just">
              <a:lnSpc>
                <a:spcPct val="150000"/>
              </a:lnSpc>
            </a:pP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Позитивная установка на эмпатию связана с более высокими показателями эмоционального интеллекта (по сравнению с негативной), а негативная установка на эмпатию – с более высокими показателями эмоциональной креативности.</a:t>
            </a:r>
          </a:p>
          <a:p>
            <a:pPr eaLnBrk="1" hangingPunct="1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ru-RU" sz="2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30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>
            <a:extLst>
              <a:ext uri="{FF2B5EF4-FFF2-40B4-BE49-F238E27FC236}">
                <a16:creationId xmlns:a16="http://schemas.microsoft.com/office/drawing/2014/main" id="{7133C109-76A3-4732-AE68-ACD7807C28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03122" y="639501"/>
            <a:ext cx="5203171" cy="514350"/>
          </a:xfrm>
        </p:spPr>
        <p:txBody>
          <a:bodyPr/>
          <a:lstStyle/>
          <a:p>
            <a:r>
              <a:rPr lang="ru-RU" altLang="ru-RU" dirty="0"/>
              <a:t>Предыдущий этап работы</a:t>
            </a:r>
          </a:p>
        </p:txBody>
      </p:sp>
      <p:sp>
        <p:nvSpPr>
          <p:cNvPr id="22531" name="TextBox 6">
            <a:extLst>
              <a:ext uri="{FF2B5EF4-FFF2-40B4-BE49-F238E27FC236}">
                <a16:creationId xmlns:a16="http://schemas.microsoft.com/office/drawing/2014/main" id="{E8C71DB6-6466-4197-AD14-0F1453712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7" y="1692556"/>
            <a:ext cx="11134725" cy="5011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eaLnBrk="1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Разработаны две версии опросника установки на эмпатию, записаны установочные видео и протестирована возможность влияния на установку на эмпатию с их помощью.</a:t>
            </a:r>
          </a:p>
          <a:p>
            <a:pPr marL="0" eaLnBrk="1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Обнаружено, что установочные видео не приводят к ожидаемым изменениям показателей установки на эмпатию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eaLnBrk="1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Обнаружен эффект «психологической сопротивляемости», который состоит в том, что более интеллектуальные испытуемые изменяют свои установки в сторону, противоположную ожидаемой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eaLnBrk="1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40404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Принято решение о доработке и модификации экспериментальной процедуры.</a:t>
            </a:r>
          </a:p>
        </p:txBody>
      </p:sp>
    </p:spTree>
    <p:extLst>
      <p:ext uri="{BB962C8B-B14F-4D97-AF65-F5344CB8AC3E}">
        <p14:creationId xmlns:p14="http://schemas.microsoft.com/office/powerpoint/2010/main" val="3123371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>
            <a:extLst>
              <a:ext uri="{FF2B5EF4-FFF2-40B4-BE49-F238E27FC236}">
                <a16:creationId xmlns:a16="http://schemas.microsoft.com/office/drawing/2014/main" id="{7133C109-76A3-4732-AE68-ACD7807C28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03122" y="639501"/>
            <a:ext cx="3873991" cy="514350"/>
          </a:xfrm>
        </p:spPr>
        <p:txBody>
          <a:bodyPr/>
          <a:lstStyle/>
          <a:p>
            <a:r>
              <a:rPr lang="ru-RU" altLang="ru-RU" dirty="0"/>
              <a:t>Цели исследования</a:t>
            </a:r>
          </a:p>
        </p:txBody>
      </p:sp>
      <p:sp>
        <p:nvSpPr>
          <p:cNvPr id="22531" name="TextBox 6">
            <a:extLst>
              <a:ext uri="{FF2B5EF4-FFF2-40B4-BE49-F238E27FC236}">
                <a16:creationId xmlns:a16="http://schemas.microsoft.com/office/drawing/2014/main" id="{E8C71DB6-6466-4197-AD14-0F1453712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7" y="1739691"/>
            <a:ext cx="11134725" cy="2870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404040"/>
                </a:solidFill>
                <a:ea typeface="verdana" panose="020B0604030504040204" pitchFamily="34" charset="0"/>
              </a:rPr>
              <a:t>1) Доработка опросника, измеряющего установку на эмпатию, с целью повышения согласованности пунктов. </a:t>
            </a:r>
          </a:p>
          <a:p>
            <a:pPr eaLnBrk="1" hangingPunct="1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404040"/>
                </a:solidFill>
                <a:ea typeface="verdana" panose="020B0604030504040204" pitchFamily="34" charset="0"/>
              </a:rPr>
              <a:t>2) Модификация процедуры влияния на установку, с целью более активного включения испытуемых в просмотр и обсуждение видео. </a:t>
            </a:r>
          </a:p>
          <a:p>
            <a:pPr eaLnBrk="1" hangingPunct="1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404040"/>
                </a:solidFill>
                <a:ea typeface="verdana" panose="020B0604030504040204" pitchFamily="34" charset="0"/>
              </a:rPr>
              <a:t>3) Апробация процедуры модифицированной процедуры.</a:t>
            </a:r>
          </a:p>
        </p:txBody>
      </p:sp>
    </p:spTree>
    <p:extLst>
      <p:ext uri="{BB962C8B-B14F-4D97-AF65-F5344CB8AC3E}">
        <p14:creationId xmlns:p14="http://schemas.microsoft.com/office/powerpoint/2010/main" val="2585750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>
            <a:extLst>
              <a:ext uri="{FF2B5EF4-FFF2-40B4-BE49-F238E27FC236}">
                <a16:creationId xmlns:a16="http://schemas.microsoft.com/office/drawing/2014/main" id="{7133C109-76A3-4732-AE68-ACD7807C28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94674" y="1170999"/>
            <a:ext cx="6716713" cy="514350"/>
          </a:xfrm>
        </p:spPr>
        <p:txBody>
          <a:bodyPr/>
          <a:lstStyle/>
          <a:p>
            <a:r>
              <a:rPr lang="ru-RU" altLang="ru-RU" dirty="0"/>
              <a:t>Гипотезы</a:t>
            </a:r>
          </a:p>
        </p:txBody>
      </p:sp>
      <p:sp>
        <p:nvSpPr>
          <p:cNvPr id="22531" name="TextBox 6">
            <a:extLst>
              <a:ext uri="{FF2B5EF4-FFF2-40B4-BE49-F238E27FC236}">
                <a16:creationId xmlns:a16="http://schemas.microsoft.com/office/drawing/2014/main" id="{E8C71DB6-6466-4197-AD14-0F1453712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955" y="1685349"/>
            <a:ext cx="11134725" cy="4041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indent="180340" algn="just">
              <a:lnSpc>
                <a:spcPct val="150000"/>
              </a:lnSpc>
              <a:spcAft>
                <a:spcPts val="1000"/>
              </a:spcAft>
            </a:pPr>
            <a:r>
              <a:rPr lang="ru-RU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1. Психометрические свойства (согласованность пунктов, тест-</a:t>
            </a:r>
            <a:r>
              <a:rPr lang="ru-RU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ретестовая</a:t>
            </a:r>
            <a:r>
              <a:rPr lang="ru-RU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надежность) доработанных опросников установки на эмпатию будут удовлетворительными.</a:t>
            </a:r>
          </a:p>
          <a:p>
            <a:pPr indent="180340" algn="just">
              <a:lnSpc>
                <a:spcPct val="150000"/>
              </a:lnSpc>
              <a:spcAft>
                <a:spcPts val="1000"/>
              </a:spcAft>
            </a:pPr>
            <a:r>
              <a:rPr lang="ru-RU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2. Модифицированная процедура, в которой предполагается обсуждение испытуемыми содержания установочных видео (в которых рассказывается о позитивных или негативных сторонах эмпатии) будут оказывать воздействие на степень выраженности установки на эмпатию.</a:t>
            </a:r>
          </a:p>
        </p:txBody>
      </p:sp>
    </p:spTree>
    <p:extLst>
      <p:ext uri="{BB962C8B-B14F-4D97-AF65-F5344CB8AC3E}">
        <p14:creationId xmlns:p14="http://schemas.microsoft.com/office/powerpoint/2010/main" val="2427875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4A46AF78-F4A0-4F29-B3CC-62EF4C5B9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819" y="1081565"/>
            <a:ext cx="6716713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498779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98779"/>
                </a:solidFill>
                <a:latin typeface="verdana" panose="020B060403050404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98779"/>
                </a:solidFill>
                <a:latin typeface="verdana" panose="020B060403050404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98779"/>
                </a:solidFill>
                <a:latin typeface="verdana" panose="020B060403050404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98779"/>
                </a:solidFill>
                <a:latin typeface="verdana" panose="020B060403050404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98779"/>
                </a:solidFill>
                <a:latin typeface="verdana" panose="020B060403050404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98779"/>
                </a:solidFill>
                <a:latin typeface="verdana" panose="020B060403050404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98779"/>
                </a:solidFill>
                <a:latin typeface="verdana" panose="020B060403050404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9877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dirty="0"/>
              <a:t>Испытуемые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9EA229B3-4065-4156-BE0E-A07463A7D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247" y="2142671"/>
            <a:ext cx="11134725" cy="3359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62865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49 человек (59.1% мужчин), средний возраст - 36.59 года (SD = 11.62), из них исключено </a:t>
            </a:r>
            <a:r>
              <a:rPr 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20</a:t>
            </a:r>
            <a:r>
              <a:rPr lang="ru-RU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испытуемых, заподозренных в недобросовестном выполнении заданий</a:t>
            </a:r>
          </a:p>
          <a:p>
            <a:pPr marL="62865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человека в группе с негативной установкой, 10</a:t>
            </a:r>
            <a:r>
              <a:rPr 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ru-RU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– с позитивной.</a:t>
            </a:r>
          </a:p>
          <a:p>
            <a:pPr marL="62865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Участники являлись пользователям сервиса </a:t>
            </a:r>
            <a:r>
              <a:rPr lang="ru-RU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Яндекс.Толока</a:t>
            </a:r>
            <a:r>
              <a:rPr lang="ru-RU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и проходили исследование за денежное вознаграждение.</a:t>
            </a:r>
          </a:p>
        </p:txBody>
      </p:sp>
    </p:spTree>
    <p:extLst>
      <p:ext uri="{BB962C8B-B14F-4D97-AF65-F5344CB8AC3E}">
        <p14:creationId xmlns:p14="http://schemas.microsoft.com/office/powerpoint/2010/main" val="40971100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4">
      <a:dk1>
        <a:srgbClr val="262626"/>
      </a:dk1>
      <a:lt1>
        <a:sysClr val="window" lastClr="FFFFFF"/>
      </a:lt1>
      <a:dk2>
        <a:srgbClr val="44546A"/>
      </a:dk2>
      <a:lt2>
        <a:srgbClr val="E7E6E6"/>
      </a:lt2>
      <a:accent1>
        <a:srgbClr val="498779"/>
      </a:accent1>
      <a:accent2>
        <a:srgbClr val="91D15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11021</TotalTime>
  <Words>1662</Words>
  <Application>Microsoft Office PowerPoint</Application>
  <PresentationFormat>Widescreen</PresentationFormat>
  <Paragraphs>96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Times New Roman</vt:lpstr>
      <vt:lpstr>verdana</vt:lpstr>
      <vt:lpstr>verdana</vt:lpstr>
      <vt:lpstr>Arial</vt:lpstr>
      <vt:lpstr>Calibri</vt:lpstr>
      <vt:lpstr>Тема Office</vt:lpstr>
      <vt:lpstr>Chart</vt:lpstr>
      <vt:lpstr>Установка на эмпатию как связующее звено между эмоциональной креативностью и эмоциональным интеллектом: разработка понятия, методов измерения и изменения</vt:lpstr>
      <vt:lpstr>Теоретические основания исследования</vt:lpstr>
      <vt:lpstr>Понятие установки на эмпатию</vt:lpstr>
      <vt:lpstr>Понятие установки на эмпатию</vt:lpstr>
      <vt:lpstr>Теоретические гипотезы</vt:lpstr>
      <vt:lpstr>Предыдущий этап работы</vt:lpstr>
      <vt:lpstr>Цели исследования</vt:lpstr>
      <vt:lpstr>Гипотезы</vt:lpstr>
      <vt:lpstr>PowerPoint Presentation</vt:lpstr>
      <vt:lpstr>Стимульный материал</vt:lpstr>
      <vt:lpstr>PowerPoint Presentation</vt:lpstr>
      <vt:lpstr>Результаты  1. Проверка психометрических свойств опросника </vt:lpstr>
      <vt:lpstr>Результаты  2. Проверка гипотезы о влиянии видеороликов на установку на эмпатию </vt:lpstr>
      <vt:lpstr>Результаты  3. Влияние интеллекта на изменение установки на эмпатию</vt:lpstr>
      <vt:lpstr>Результаты  4. Объединение данных двух экспериментов </vt:lpstr>
      <vt:lpstr>Обсуждение результатов</vt:lpstr>
      <vt:lpstr>Выводы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</dc:creator>
  <cp:lastModifiedBy>Ekaterina Valueva</cp:lastModifiedBy>
  <cp:revision>49</cp:revision>
  <dcterms:created xsi:type="dcterms:W3CDTF">2021-02-03T09:12:52Z</dcterms:created>
  <dcterms:modified xsi:type="dcterms:W3CDTF">2023-03-09T19:42:52Z</dcterms:modified>
</cp:coreProperties>
</file>