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017" r:id="rId1"/>
  </p:sldMasterIdLst>
  <p:sldIdLst>
    <p:sldId id="293" r:id="rId2"/>
    <p:sldId id="294" r:id="rId3"/>
    <p:sldId id="295" r:id="rId4"/>
    <p:sldId id="296" r:id="rId5"/>
    <p:sldId id="297" r:id="rId6"/>
    <p:sldId id="298" r:id="rId7"/>
    <p:sldId id="299" r:id="rId8"/>
    <p:sldId id="288" r:id="rId9"/>
    <p:sldId id="291" r:id="rId10"/>
    <p:sldId id="292" r:id="rId11"/>
    <p:sldId id="284" r:id="rId12"/>
    <p:sldId id="279" r:id="rId13"/>
    <p:sldId id="285" r:id="rId14"/>
    <p:sldId id="287" r:id="rId15"/>
    <p:sldId id="289" r:id="rId16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  <p:embeddedFont>
      <p:font typeface="Wingdings 3" pitchFamily="2" charset="2"/>
      <p:regular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84" autoAdjust="0"/>
    <p:restoredTop sz="94660"/>
  </p:normalViewPr>
  <p:slideViewPr>
    <p:cSldViewPr snapToGrid="0">
      <p:cViewPr>
        <p:scale>
          <a:sx n="85" d="100"/>
          <a:sy n="85" d="100"/>
        </p:scale>
        <p:origin x="3896" y="2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C654EC-1AD9-0E75-C35E-56CABC3F1B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459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70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2834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314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2588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18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D21022-5796-F240-188A-669590F859F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927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BCC58D-F5BE-1CE7-6227-91E29282B0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946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89211B7E-6545-4581-5C8C-9F97C16ABC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03750" y="187325"/>
            <a:ext cx="6967538" cy="9636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Группы концепций психологического анализа деятельности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61ECBDBF-5B80-550D-8B7B-735EFCE22D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7688" y="1401763"/>
            <a:ext cx="3841750" cy="4524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/>
              <a:t>Текст для набора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Бихевиоризм, согласно традиционным представлениям, вызывает депрессивный интеллект. </a:t>
            </a:r>
            <a:r>
              <a:rPr lang="ru-RU" altLang="ru-RU" sz="1600" dirty="0" err="1"/>
              <a:t>Эриксоновский</a:t>
            </a:r>
            <a:r>
              <a:rPr lang="ru-RU" altLang="ru-RU" sz="1600" dirty="0"/>
              <a:t> гипноз вызывает гендер. Самонаблюдение осознаёт архетип. Индивидуальность, как принято считать, наблюдаема.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Бессознательное постоянно. Стимул, конечно, неустойчив. </a:t>
            </a:r>
            <a:r>
              <a:rPr lang="ru-RU" altLang="ru-RU" sz="1600" dirty="0" err="1"/>
              <a:t>Компульсивность</a:t>
            </a:r>
            <a:r>
              <a:rPr lang="ru-RU" altLang="ru-RU" sz="1600" dirty="0"/>
              <a:t> недоступно понимает </a:t>
            </a:r>
            <a:r>
              <a:rPr lang="ru-RU" altLang="ru-RU" sz="1600" dirty="0" err="1"/>
              <a:t>филосовский</a:t>
            </a:r>
            <a:r>
              <a:rPr lang="ru-RU" altLang="ru-RU" sz="1600" dirty="0"/>
              <a:t> стресс, как и предсказывают практические аспекты использования принципов </a:t>
            </a:r>
            <a:r>
              <a:rPr lang="ru-RU" altLang="ru-RU" sz="1600" dirty="0" err="1"/>
              <a:t>гештальпсихологии</a:t>
            </a:r>
            <a:r>
              <a:rPr lang="ru-RU" altLang="ru-RU" sz="1600" dirty="0"/>
              <a:t> в области восприятия, обучения, развития психики, социальных взаимоотношений. </a:t>
            </a:r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60F80E88-4047-0FDD-F6B1-50C3BD120D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"/>
          <a:stretch>
            <a:fillRect/>
          </a:stretch>
        </p:blipFill>
        <p:spPr bwMode="auto">
          <a:xfrm>
            <a:off x="4703763" y="1401763"/>
            <a:ext cx="7488237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A33189A3-F95B-A866-19DD-EF058E0C8E6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995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E6BA4EEC-64B0-F571-4717-5D9B32135E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DFBB6941-97B4-88ED-57E1-B616BBB93A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03750" y="339725"/>
            <a:ext cx="6967538" cy="501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Список актуальных вопросов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0"/>
          </p:nvPr>
        </p:nvSpPr>
        <p:spPr>
          <a:xfrm>
            <a:off x="731838" y="1220788"/>
            <a:ext cx="11004550" cy="490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75778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C6F8A0EF-8BDD-45A7-FEA8-8F1B32F6BB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54680" y="791947"/>
            <a:ext cx="3769453" cy="7266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54680" y="258602"/>
            <a:ext cx="6715897" cy="51571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4457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61A5D0-4059-FE2B-0E92-FD2ED4D304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650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D4035F-1A4D-59B9-CE68-2ABABA6063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680" y="258602"/>
            <a:ext cx="6715897" cy="51571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712" y="1373081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95488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264A1B-AB88-B97D-81F1-0B7ABE39010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54680" y="308936"/>
            <a:ext cx="6715897" cy="5157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2966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0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3D4808FC-0808-E96A-2BB1-428D9125174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2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260D9C92-AD33-0674-8FF8-91CF8783A7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28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BDAB7F43-5949-FAE1-23B8-1A0A05C3BA5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Таблица 10">
            <a:extLst>
              <a:ext uri="{FF2B5EF4-FFF2-40B4-BE49-F238E27FC236}">
                <a16:creationId xmlns:a16="http://schemas.microsoft.com/office/drawing/2014/main" id="{2942C98A-CC22-50B4-E0DD-8E866E1CD01D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620712" y="1223705"/>
          <a:ext cx="10885488" cy="3302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1448">
                <a:tc>
                  <a:txBody>
                    <a:bodyPr/>
                    <a:lstStyle/>
                    <a:p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48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EA9F408-5C10-DC66-F4AE-1D38230B59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03750" y="187325"/>
            <a:ext cx="6967538" cy="9636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Группы концепций психологического анализа деятельности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DB569F-4DF1-D317-77B6-19283CA923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7688" y="1401763"/>
            <a:ext cx="3841750" cy="4524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/>
              <a:t>Текст для набора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Бихевиоризм, согласно традиционным представлениям, вызывает депрессивный интеллект. </a:t>
            </a:r>
            <a:r>
              <a:rPr lang="ru-RU" altLang="ru-RU" sz="1600" dirty="0" err="1"/>
              <a:t>Эриксоновский</a:t>
            </a:r>
            <a:r>
              <a:rPr lang="ru-RU" altLang="ru-RU" sz="1600" dirty="0"/>
              <a:t> гипноз вызывает гендер. Самонаблюдение осознаёт архетип. Индивидуальность, как принято считать, наблюдаема.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Бессознательное постоянно. Стимул, конечно, неустойчив. </a:t>
            </a:r>
            <a:r>
              <a:rPr lang="ru-RU" altLang="ru-RU" sz="1600" dirty="0" err="1"/>
              <a:t>Компульсивность</a:t>
            </a:r>
            <a:r>
              <a:rPr lang="ru-RU" altLang="ru-RU" sz="1600" dirty="0"/>
              <a:t> недоступно понимает </a:t>
            </a:r>
            <a:r>
              <a:rPr lang="ru-RU" altLang="ru-RU" sz="1600" dirty="0" err="1"/>
              <a:t>филосовский</a:t>
            </a:r>
            <a:r>
              <a:rPr lang="ru-RU" altLang="ru-RU" sz="1600" dirty="0"/>
              <a:t> стресс, как и предсказывают практические аспекты использования принципов </a:t>
            </a:r>
            <a:r>
              <a:rPr lang="ru-RU" altLang="ru-RU" sz="1600" dirty="0" err="1"/>
              <a:t>гештальпсихологии</a:t>
            </a:r>
            <a:r>
              <a:rPr lang="ru-RU" altLang="ru-RU" sz="1600" dirty="0"/>
              <a:t> в области восприятия, обучения, развития психики, социальных взаимоотношений. </a:t>
            </a:r>
          </a:p>
        </p:txBody>
      </p:sp>
      <p:pic>
        <p:nvPicPr>
          <p:cNvPr id="8" name="Рисунок 1">
            <a:extLst>
              <a:ext uri="{FF2B5EF4-FFF2-40B4-BE49-F238E27FC236}">
                <a16:creationId xmlns:a16="http://schemas.microsoft.com/office/drawing/2014/main" id="{433DDE4E-095C-7DF9-B62A-67BADD9A6E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"/>
          <a:stretch>
            <a:fillRect/>
          </a:stretch>
        </p:blipFill>
        <p:spPr bwMode="auto">
          <a:xfrm>
            <a:off x="4703763" y="1401763"/>
            <a:ext cx="7488237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D3CDE81E-8628-8BED-687E-678D059C8F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35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033A24-7836-7350-BBBD-E237DE1324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76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7780D5-252B-F28D-B3E3-1DCF3F1F9B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016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32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  <p:sldLayoutId id="2147484031" r:id="rId14"/>
    <p:sldLayoutId id="2147484032" r:id="rId15"/>
    <p:sldLayoutId id="2147484033" r:id="rId16"/>
    <p:sldLayoutId id="2147484002" r:id="rId17"/>
    <p:sldLayoutId id="2147484003" r:id="rId18"/>
    <p:sldLayoutId id="2147484008" r:id="rId19"/>
    <p:sldLayoutId id="2147484009" r:id="rId20"/>
    <p:sldLayoutId id="2147484016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B4569-BC94-9287-0B99-E2CACC144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5647" y="2355925"/>
            <a:ext cx="9511553" cy="1301675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dirty="0"/>
              <a:t>РЕПРЕЗЕНТАЦИЯ СИТУАЦИИ В ОБРАБОТКЕ НАРРАТИВА </a:t>
            </a:r>
            <a:br>
              <a:rPr lang="ru-RU" altLang="ru-RU" sz="2400" dirty="0"/>
            </a:br>
            <a:r>
              <a:rPr lang="ru-RU" altLang="ru-RU" sz="2000" dirty="0"/>
              <a:t>(НА ПРИМЕРЕ РЕШЕНИЯ ТЕКСТОВЫХ ЗАДАЧ)</a:t>
            </a:r>
            <a:endParaRPr lang="ru-RU" sz="2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8D03C6-6970-6854-F8B3-4875AD95A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8733" y="4413488"/>
            <a:ext cx="9159239" cy="1568016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altLang="ru-RU" b="1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Н.Б. Горюнова</a:t>
            </a:r>
          </a:p>
          <a:p>
            <a:pPr eaLnBrk="1" hangingPunct="1"/>
            <a:r>
              <a:rPr lang="ru-RU" altLang="ru-RU" sz="18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Кандидат психологических наук, </a:t>
            </a:r>
            <a:r>
              <a:rPr lang="ru-RU" altLang="ru-RU" sz="1800" dirty="0" err="1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ст.н.с</a:t>
            </a:r>
            <a:r>
              <a:rPr lang="ru-RU" altLang="ru-RU" sz="18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altLang="ru-RU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л</a:t>
            </a:r>
            <a:r>
              <a:rPr lang="ru-RU" altLang="ru-RU" sz="18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аборатории психологии речи и психолингвистики</a:t>
            </a:r>
          </a:p>
          <a:p>
            <a:pPr eaLnBrk="1" hangingPunct="1"/>
            <a:endParaRPr lang="ru-RU" altLang="ru-RU" dirty="0">
              <a:solidFill>
                <a:srgbClr val="40404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ru-RU" altLang="ru-RU" sz="18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Март 2023 г.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84E52F-DA15-256B-BF93-102110393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80" y="188259"/>
            <a:ext cx="4394402" cy="11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83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F4DD6-2908-14F3-D134-1C43C49FC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4569875" cy="693702"/>
          </a:xfrm>
        </p:spPr>
        <p:txBody>
          <a:bodyPr>
            <a:normAutofit/>
          </a:bodyPr>
          <a:lstStyle/>
          <a:p>
            <a:r>
              <a:rPr lang="ru-RU" altLang="ru-RU" sz="2000" dirty="0"/>
              <a:t>ОБСУЖДЕНИЕ РЕЗУЛЬТАТОВ</a:t>
            </a: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92CF8F-BE9E-A221-6207-91F5B23B9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193519"/>
            <a:ext cx="9261893" cy="525540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dirty="0"/>
              <a:t>Продуктивная умственная деятельность при решении матричных задач предполагает новое видение ситуации путем формирования ментальной модели, отражающей сложные взаимосвязи между элементами проблемного поля матрицы. </a:t>
            </a:r>
          </a:p>
          <a:p>
            <a:pPr marL="0" indent="0">
              <a:buNone/>
              <a:defRPr/>
            </a:pPr>
            <a:r>
              <a:rPr lang="ru-RU" sz="2000" dirty="0"/>
              <a:t>Теоретически предполагалось, что когнитивный ресурс как инфраструктура когнитивного функционирования будет обуславливать успешность выполнения разного типа задач (матричных, текстовых и т.д.). </a:t>
            </a:r>
          </a:p>
          <a:p>
            <a:pPr marL="0" indent="0">
              <a:buNone/>
              <a:defRPr/>
            </a:pPr>
            <a:r>
              <a:rPr lang="ru-RU" sz="2000" dirty="0"/>
              <a:t>Однако, из-за того, что решение текстовых задач сопряжено с трудностями формализации заданных условий, в данном исследовании не удалось установить прямых корреляций между продуктивностью по тесту </a:t>
            </a:r>
            <a:r>
              <a:rPr lang="ru-RU" sz="2000" dirty="0" err="1"/>
              <a:t>Равена</a:t>
            </a:r>
            <a:r>
              <a:rPr lang="ru-RU" sz="2000" dirty="0"/>
              <a:t> и успешностью решения текстовой задачи. 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В группах, решивших / не решивших текстовую задачу, как и в предыдущих исследованиях, не удалось выявить различий выраженности когнитивных показателей по тесту </a:t>
            </a:r>
            <a:r>
              <a:rPr lang="ru-RU" sz="2000" dirty="0" err="1">
                <a:effectLst/>
                <a:ea typeface="Times New Roman" panose="02020603050405020304" pitchFamily="18" charset="0"/>
              </a:rPr>
              <a:t>Равена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.  </a:t>
            </a:r>
          </a:p>
          <a:p>
            <a:pPr marL="0" indent="0">
              <a:buNone/>
              <a:defRPr/>
            </a:pP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207962-F41A-388B-944B-2468DA2CF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0" y="748403"/>
            <a:ext cx="1070517" cy="44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54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>
            <a:extLst>
              <a:ext uri="{FF2B5EF4-FFF2-40B4-BE49-F238E27FC236}">
                <a16:creationId xmlns:a16="http://schemas.microsoft.com/office/drawing/2014/main" id="{89A57919-A6A8-B3CC-BB59-12FC781EF0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57550" y="560388"/>
            <a:ext cx="7667625" cy="515937"/>
          </a:xfrm>
        </p:spPr>
        <p:txBody>
          <a:bodyPr/>
          <a:lstStyle/>
          <a:p>
            <a:r>
              <a:rPr lang="ru-RU" altLang="ru-RU" sz="2000" dirty="0"/>
              <a:t>ОБСУЖДЕНИЕ РЕЗУЛЬТАТОВ (ПРОДОЛЖЕНИЕ)</a:t>
            </a:r>
          </a:p>
        </p:txBody>
      </p:sp>
      <p:sp>
        <p:nvSpPr>
          <p:cNvPr id="28674" name="Объект 2">
            <a:extLst>
              <a:ext uri="{FF2B5EF4-FFF2-40B4-BE49-F238E27FC236}">
                <a16:creationId xmlns:a16="http://schemas.microsoft.com/office/drawing/2014/main" id="{D55C941F-DE75-C628-9D8C-D27005065D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70847" y="1305100"/>
            <a:ext cx="9832978" cy="42534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Трудности в формализации условий текстовой задач  могут возникать из-за неспособности игнорировать нерелевантную информацию, что проявляется в большом количестве контекстных ассоциаций, не имеющих отношение к ее формальной структуре. Связь между количеством контекстных ассоциаций и успешностью решения текстовой задачи, косвенно подтверждает идею о том, что фокусирование внимания на несущественных признаках не позволяет реконструировать релевантную модель ситуации, снижая вероятность ее решения. </a:t>
            </a:r>
          </a:p>
          <a:p>
            <a:pPr marL="0" indent="0">
              <a:buNone/>
            </a:pPr>
            <a:r>
              <a:rPr lang="ru-RU" sz="2000" dirty="0"/>
              <a:t>Участники, которые смогли выделить формальную структуру (реконструировали релевантную модель), имели меньшее количество контекстных ассоциация и успешно справились с задачей.</a:t>
            </a:r>
          </a:p>
          <a:p>
            <a:pPr marL="0" indent="0">
              <a:buNone/>
            </a:pPr>
            <a:endParaRPr lang="ru-RU" sz="2000" dirty="0">
              <a:effectLst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822B3E-3BAC-96F5-ECBD-21F484019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8" y="755766"/>
            <a:ext cx="1070517" cy="4451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>
            <a:extLst>
              <a:ext uri="{FF2B5EF4-FFF2-40B4-BE49-F238E27FC236}">
                <a16:creationId xmlns:a16="http://schemas.microsoft.com/office/drawing/2014/main" id="{8E8DCFA9-7228-4D9B-F4A5-ADE34672D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7500" y="452438"/>
            <a:ext cx="7737475" cy="515937"/>
          </a:xfrm>
        </p:spPr>
        <p:txBody>
          <a:bodyPr/>
          <a:lstStyle/>
          <a:p>
            <a:pPr algn="ctr"/>
            <a:r>
              <a:rPr lang="ru-RU" altLang="ru-RU" sz="2000"/>
              <a:t>ОБСУЖДЕНИЕ РЕЗУЛЬТАТОВ (ПРОДОЛЖЕНИЕ)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B8B599-5369-3FD3-7A43-D32E3F86B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960" y="1190933"/>
            <a:ext cx="9293955" cy="4560162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Показатель продуктивности по методике «</a:t>
            </a:r>
            <a:r>
              <a:rPr lang="ru-RU" sz="2000" i="1" dirty="0">
                <a:effectLst/>
                <a:ea typeface="Times New Roman" panose="02020603050405020304" pitchFamily="18" charset="0"/>
              </a:rPr>
              <a:t>Описание признаков понятий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», являясь интегральной оценкой, косвенно характеризующей дифференцированность когнитивной сферы, а также релевантность и полноту репрезентаций отдельных понятий в структуре индивидуального знания, тоже не обнаружил связей с успешностью решения текстовой задачи. Возможно, это обусловлено спецификой выбранной текстовой задачи, относящейся к типу малых творческих задач, успешное решение которых обусловлено какими-то дополнительными факторами, не учтенными в данном исследовании (например, умение видеть скрытые (завуалированные составителем) параметры задачи, понимать скрытый смысл и т.п.). Подобные результаты указывают на необходимость улучшения дизайна исследования за счет расширения набора переменных, учитывающих фундаментальное свойство человеческой психики – понимание смысла происходящего.</a:t>
            </a:r>
            <a:r>
              <a:rPr lang="ru-RU" sz="2000" dirty="0"/>
              <a:t>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3DA17B-067A-9145-3423-C8CD47D46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7" y="745817"/>
            <a:ext cx="1070517" cy="4451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>
            <a:extLst>
              <a:ext uri="{FF2B5EF4-FFF2-40B4-BE49-F238E27FC236}">
                <a16:creationId xmlns:a16="http://schemas.microsoft.com/office/drawing/2014/main" id="{E9DB16AC-135C-331B-603A-F5B7609DA4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Выводы</a:t>
            </a:r>
          </a:p>
        </p:txBody>
      </p:sp>
      <p:sp>
        <p:nvSpPr>
          <p:cNvPr id="30722" name="Объект 2">
            <a:extLst>
              <a:ext uri="{FF2B5EF4-FFF2-40B4-BE49-F238E27FC236}">
                <a16:creationId xmlns:a16="http://schemas.microsoft.com/office/drawing/2014/main" id="{45E787AA-A02D-BF17-CC55-2E6884DC33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321859" y="1595718"/>
            <a:ext cx="9257366" cy="48050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dirty="0"/>
              <a:t>Рассмотренные идеи, лежащие в основе концепций обработки нарратива в контексте развиваемых нами представлений о когнитивном ресурсе как инфраструктуре, обеспечивающей когнитивное функционирование как с репрезентацией, так и без нее, расширяют интерпретационные возможности модели когнитивного ресурса.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dirty="0"/>
              <a:t>Эвристическая идея о том, что реконструкция и поддержание в активном состоянии ментальной модели предполагает симультанное «схватывание» некоторого множества элементов ситуации, удержание его в фокусе внимания и оперирования им, лежит в основе всех репрезентативных моделей.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dirty="0"/>
              <a:t>Степень релевантности репрезентации информации в реконструируемой  ментальной модели, обусловлена </a:t>
            </a:r>
            <a:r>
              <a:rPr lang="ru-RU" altLang="ru-RU" sz="2000" dirty="0" err="1"/>
              <a:t>взаимосодействием</a:t>
            </a:r>
            <a:r>
              <a:rPr lang="ru-RU" altLang="ru-RU" sz="2000" dirty="0"/>
              <a:t> индивидуального набора когнитивных характеристик, </a:t>
            </a:r>
            <a:r>
              <a:rPr lang="ru-RU" altLang="ru-RU" sz="2000" dirty="0" err="1"/>
              <a:t>актуализирующихся</a:t>
            </a:r>
            <a:r>
              <a:rPr lang="ru-RU" altLang="ru-RU" sz="2000" dirty="0"/>
              <a:t> в процессе решения текстовой задачи и обусловленных контекстом.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103932-2534-9BDE-E510-083534A90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6" y="735980"/>
            <a:ext cx="1070517" cy="4451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>
            <a:extLst>
              <a:ext uri="{FF2B5EF4-FFF2-40B4-BE49-F238E27FC236}">
                <a16:creationId xmlns:a16="http://schemas.microsoft.com/office/drawing/2014/main" id="{CF23F7FD-6A9F-B6C4-D6E1-22E6AE1A0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36850" y="819150"/>
            <a:ext cx="6716713" cy="51593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/>
              <a:t>Заключение</a:t>
            </a:r>
          </a:p>
        </p:txBody>
      </p:sp>
      <p:sp>
        <p:nvSpPr>
          <p:cNvPr id="31746" name="Объект 2">
            <a:extLst>
              <a:ext uri="{FF2B5EF4-FFF2-40B4-BE49-F238E27FC236}">
                <a16:creationId xmlns:a16="http://schemas.microsoft.com/office/drawing/2014/main" id="{7330BAB6-4136-4F48-3E7B-A478F740F0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08094" y="1714500"/>
            <a:ext cx="9467944" cy="32429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dirty="0"/>
              <a:t>Предположение о том, что взаимодействие активированных элементов опыта и знаний в рабочей памяти с элементами формальной структуры (условиями), заложенными в тексте задачи, обеспечивает реконструкцию в когнитивном пространстве когерентных ментальных структур в виде модели ситуации, не удалось проверить в данном эмпирическом исследовании. Полученные результаты указывают на то, что для эмпирической верификации данной теоретической гипотезы требуется модификация дизайна исследования 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за счет привлечения новых переменных и мер их оценки, а также, возможно, иных способов обработки данных.</a:t>
            </a:r>
            <a:endParaRPr lang="ru-RU" altLang="ru-RU" sz="2000" dirty="0"/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000" dirty="0"/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5676E7-7446-400C-77C2-D0B343446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6" y="741091"/>
            <a:ext cx="1070517" cy="4451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FC61E-B6B0-0E47-54CF-31648D938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0415" y="617862"/>
            <a:ext cx="6715897" cy="515719"/>
          </a:xfrm>
        </p:spPr>
        <p:txBody>
          <a:bodyPr>
            <a:normAutofit fontScale="90000"/>
          </a:bodyPr>
          <a:lstStyle/>
          <a:p>
            <a:r>
              <a:rPr lang="ru-RU" dirty="0"/>
              <a:t>Публикации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C16DF2-A581-8FA6-8FBE-DADACCA40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128" y="1373081"/>
            <a:ext cx="9137183" cy="3564679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Горюнова Н.Б. (в </a:t>
            </a:r>
            <a:r>
              <a:rPr lang="ru-RU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соат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Ворониным А.Н.) Реконструкция модели ситуации как основа понимания повествовательного дискурса // Современная наука: актуальные проблемы теории и практики. Серия: Познание, 2022, №7. С. 23-27.</a:t>
            </a:r>
            <a:endParaRPr lang="ru-RU" sz="1800" dirty="0"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Горюнова Н.Б. (в </a:t>
            </a:r>
            <a:r>
              <a:rPr lang="ru-RU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соат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Ворониным А.Н.) Роль ментальной репрезентации в обработке нарратива (на примере решения задач-головоломок) // Международный научно-исследовательский журнал, 2022, № 6 (120), часть 4, С.112-117.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D50501-20A2-BA07-01D4-8B780D6FD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4" y="769435"/>
            <a:ext cx="1037065" cy="43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72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E10336-8BD4-72E8-703F-991161A4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6530"/>
          </a:xfrm>
        </p:spPr>
        <p:txBody>
          <a:bodyPr>
            <a:normAutofit/>
          </a:bodyPr>
          <a:lstStyle/>
          <a:p>
            <a:r>
              <a:rPr lang="ru-RU" altLang="ru-RU" sz="2800" dirty="0"/>
              <a:t>Методологические и теоретические основания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ED635B-9BF0-084F-6594-E629FB08A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6086" y="1517904"/>
            <a:ext cx="9821594" cy="4715986"/>
          </a:xfrm>
        </p:spPr>
        <p:txBody>
          <a:bodyPr>
            <a:normAutofit fontScale="925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2000" dirty="0"/>
              <a:t>В основе методологии исследования лежит объединение теоретических представлений когнитивной психологии и ресурсного подхода. Целостное целенаправленное поведения субъектов, включенных в решение проблемы,</a:t>
            </a:r>
            <a:r>
              <a:rPr lang="en-US" altLang="ru-RU" sz="2000" dirty="0"/>
              <a:t> </a:t>
            </a:r>
            <a:r>
              <a:rPr lang="ru-RU" altLang="ru-RU" sz="2000" dirty="0"/>
              <a:t>обусловлено различными нейро-когнитивными структурами и процессами, протекающими в них в актуальном времени (то есть зависимых от контекста). Репрезентация проблемной ситуации является важным условием ее понимания и успешного решения поставленной задачи.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dirty="0"/>
              <a:t>Теоретический анализ подходов к обработке повествовательного дискурса (в нашем случае текста задачи) позволяет говорить о разных уровнях ментальных моделей (поверхностная модель, текстовая основа и модель ситуации), обуславливающих разную степень понимания текста.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dirty="0"/>
              <a:t>Взаимосвязь между ментальной моделью, реконструируемой в процессе понимания текста задачи и успешностью ее решения изучалась на примере текстовых задач, продуктивность в которых сопоставлялась с когнитивными показателями.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1AB414-7E5B-E332-6806-65483B6E4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9" y="747131"/>
            <a:ext cx="1043780" cy="43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6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E10336-8BD4-72E8-703F-991161A4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6530"/>
          </a:xfrm>
        </p:spPr>
        <p:txBody>
          <a:bodyPr>
            <a:normAutofit/>
          </a:bodyPr>
          <a:lstStyle/>
          <a:p>
            <a:r>
              <a:rPr lang="ru-RU" altLang="ru-RU" sz="2800" dirty="0"/>
              <a:t>Теоретическая и практическая значимость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ED635B-9BF0-084F-6594-E629FB08A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72768"/>
            <a:ext cx="9328468" cy="4661122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dirty="0"/>
              <a:t>В контексте представлений о когнитивном ресурсе появляется новый ракурс рассмотрения конструкта «репрезентация».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dirty="0"/>
              <a:t>Теоретически, возможность реконструкции когерентных ментальных структур, представленных в виде модели ситуации при обработке повествовательного дискурса, обеспечивается активизацией в пространстве рабочей памяти элементов индивидуального знания (опыта). Подобные эвристические идеи вносят вклад в развитие представлений о когнитивном пространстве, в котором разворачивается (репрезентируется) ментальный опыт человека, включенного в ситуацию.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dirty="0"/>
              <a:t>Развиваемые идеи и результаты могут быть использованы в образовательных программах, предполагающих работу с текстами, текстовыми задачами, тестами, основанными на вербальном материале и т.п.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1AB414-7E5B-E332-6806-65483B6E4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9" y="747131"/>
            <a:ext cx="1043780" cy="43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4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E10336-8BD4-72E8-703F-991161A4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6530"/>
          </a:xfrm>
        </p:spPr>
        <p:txBody>
          <a:bodyPr>
            <a:normAutofit/>
          </a:bodyPr>
          <a:lstStyle/>
          <a:p>
            <a:r>
              <a:rPr lang="ru-RU" altLang="ru-RU" sz="2800" dirty="0"/>
              <a:t>ЦЕЛЬ ИССЛЕДОВАНИЯ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ED635B-9BF0-084F-6594-E629FB08A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72768"/>
            <a:ext cx="9328468" cy="1536192"/>
          </a:xfrm>
        </p:spPr>
        <p:txBody>
          <a:bodyPr>
            <a:normAutofit/>
          </a:bodyPr>
          <a:lstStyle/>
          <a:p>
            <a:pPr marL="385200" indent="0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Цель исследования выявить взаимосвязь между ментальной моделью, реконструируемой в процессе обработки текста задачи, и успешностью ее решения. </a:t>
            </a:r>
            <a:endParaRPr lang="en-US" sz="2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1AB414-7E5B-E332-6806-65483B6E4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9" y="747131"/>
            <a:ext cx="1043780" cy="4348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98924A-6E94-427B-D5A5-733B7DA398D9}"/>
              </a:ext>
            </a:extLst>
          </p:cNvPr>
          <p:cNvSpPr txBox="1"/>
          <p:nvPr/>
        </p:nvSpPr>
        <p:spPr>
          <a:xfrm>
            <a:off x="2589212" y="3220243"/>
            <a:ext cx="3389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dirty="0">
                <a:latin typeface="+mj-lt"/>
              </a:rPr>
              <a:t>ВЫБОРКА</a:t>
            </a:r>
            <a:endParaRPr lang="ru-RU" sz="28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8DC514-80CD-B89D-5EEC-0C6B9F66162E}"/>
              </a:ext>
            </a:extLst>
          </p:cNvPr>
          <p:cNvSpPr txBox="1"/>
          <p:nvPr/>
        </p:nvSpPr>
        <p:spPr>
          <a:xfrm>
            <a:off x="3017520" y="4104537"/>
            <a:ext cx="862504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 исследовании приняли участие студенты и магистранты психологического факультета ГАУГН. Выборка составила 37 человек (28 жен., 9 муж.), в возрасте от 18 до 30 лет. Статистическая обработка данных осуществлялась с помощью пакета SPSS.</a:t>
            </a:r>
            <a:endParaRPr lang="ru-RU" sz="2000" dirty="0">
              <a:effectLst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091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E10336-8BD4-72E8-703F-991161A4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6530"/>
          </a:xfrm>
        </p:spPr>
        <p:txBody>
          <a:bodyPr>
            <a:normAutofit/>
          </a:bodyPr>
          <a:lstStyle/>
          <a:p>
            <a:r>
              <a:rPr lang="ru-RU" altLang="ru-RU" sz="2800" dirty="0"/>
              <a:t>ГИПОТЕЗЫ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ED635B-9BF0-084F-6594-E629FB08A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0784" y="1182029"/>
            <a:ext cx="10216896" cy="5419939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ru-RU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Согласно теоретической гипотезе, система обработки нарратива включает компоненты рабочей памяти и внимания, согласованное взаимодействие которых обеспечивает реконструкцию ментальной модели ситуации, описанной в тексте (репрезентацию ситуации). Активация релевантных элементов из структуры опыта (индивидуальных знаний) и включение их в модель ситуации обуславливает индивидуальные различия в обработке нарратива.</a:t>
            </a:r>
            <a:r>
              <a:rPr lang="ru-RU" sz="2000" dirty="0"/>
              <a:t> Это теоретическое предположение конкретизируется в следующих эмпирических гипотезах: </a:t>
            </a:r>
          </a:p>
          <a:p>
            <a:pPr>
              <a:defRPr/>
            </a:pPr>
            <a:r>
              <a:rPr lang="ru-RU" sz="2000" dirty="0"/>
              <a:t>продуктивность по тесту </a:t>
            </a:r>
            <a:r>
              <a:rPr lang="ru-RU" sz="2000" dirty="0" err="1"/>
              <a:t>Равена</a:t>
            </a:r>
            <a:r>
              <a:rPr lang="ru-RU" sz="2000" dirty="0"/>
              <a:t> как один из дескрипторов когнитивного ресурса и показатель успешной/неуспешной реконструкции релевантной модели проблемной ситуации (матричной задачи) связана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с эффективностью построения ментальной репрезентации при решении текстовых задач</a:t>
            </a:r>
            <a:r>
              <a:rPr lang="ru-RU" sz="2000" dirty="0"/>
              <a:t>; </a:t>
            </a:r>
            <a:endParaRPr lang="en-US" sz="2000" dirty="0"/>
          </a:p>
          <a:p>
            <a:pPr>
              <a:defRPr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показатель релевантности и полноты репрезентаций отдельных понятий в структуре индивидуального знания, полученный 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по методике «Описание признаков понятий» связан с пониманием текста задачи (построения ментальной репрезентации, релевантной условиям) и успешным ее решением.</a:t>
            </a:r>
            <a:endParaRPr lang="ru-RU" sz="20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1AB414-7E5B-E332-6806-65483B6E4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9" y="747131"/>
            <a:ext cx="1043780" cy="43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34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E10336-8BD4-72E8-703F-991161A4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6530"/>
          </a:xfrm>
        </p:spPr>
        <p:txBody>
          <a:bodyPr>
            <a:normAutofit/>
          </a:bodyPr>
          <a:lstStyle/>
          <a:p>
            <a:r>
              <a:rPr lang="ru-RU" altLang="ru-RU" sz="2800" dirty="0"/>
              <a:t>МЕТОДИКИ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ED635B-9BF0-084F-6594-E629FB08A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0784" y="1920240"/>
            <a:ext cx="10216896" cy="4681728"/>
          </a:xfrm>
        </p:spPr>
        <p:txBody>
          <a:bodyPr>
            <a:norm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2000" i="1" dirty="0">
                <a:effectLst/>
                <a:ea typeface="Times New Roman" panose="02020603050405020304" pitchFamily="18" charset="0"/>
              </a:rPr>
              <a:t>Описание признаков понятий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– карточки с понятиями, заимствованы из </a:t>
            </a:r>
            <a:r>
              <a:rPr lang="ru-RU" sz="2000" dirty="0" err="1">
                <a:effectLst/>
                <a:ea typeface="Times New Roman" panose="02020603050405020304" pitchFamily="18" charset="0"/>
              </a:rPr>
              <a:t>субтеста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effectLst/>
                <a:ea typeface="Times New Roman" panose="02020603050405020304" pitchFamily="18" charset="0"/>
              </a:rPr>
              <a:t>Словарный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теста Векслера. Продуктивность по данной методике оценивает релевантность и полноту репрезентаций отдельных понятий в структуре индивидуального знания.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i="1" dirty="0">
                <a:effectLst/>
                <a:ea typeface="Times New Roman" panose="02020603050405020304" pitchFamily="18" charset="0"/>
              </a:rPr>
              <a:t>Продвинутые Прогрессивные Матрицы </a:t>
            </a:r>
            <a:r>
              <a:rPr lang="ru-RU" sz="2000" i="1" dirty="0" err="1">
                <a:effectLst/>
                <a:ea typeface="Times New Roman" panose="02020603050405020304" pitchFamily="18" charset="0"/>
              </a:rPr>
              <a:t>Равена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для психометрической оценки продуктивного компонента 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g</a:t>
            </a:r>
            <a:r>
              <a:rPr lang="ru-RU" sz="2000" dirty="0">
                <a:ea typeface="Times New Roman" panose="02020603050405020304" pitchFamily="18" charset="0"/>
              </a:rPr>
              <a:t>, как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000" dirty="0"/>
              <a:t>показатель успешной/неуспешной реконструкции релевантной модели проблемного поля (матрицы) задачи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Текстовая задача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для оценки 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соответствия типа ментальной модели задачи (поверхностная форма, текстовая база и модель ситуации) ее формальной структуре. Использовалась текстовая задача «По дороге идут машины»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1AB414-7E5B-E332-6806-65483B6E4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9" y="747131"/>
            <a:ext cx="1043780" cy="43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63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08299-B7FB-7F3A-BBD1-306F626C6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60" y="446088"/>
            <a:ext cx="4357051" cy="976312"/>
          </a:xfrm>
        </p:spPr>
        <p:txBody>
          <a:bodyPr>
            <a:normAutofit/>
          </a:bodyPr>
          <a:lstStyle/>
          <a:p>
            <a:r>
              <a:rPr lang="ru-RU" altLang="ru-RU" sz="2800" dirty="0"/>
              <a:t>Результаты исследования</a:t>
            </a:r>
            <a:endParaRPr lang="ru-RU" sz="28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519C55-AB02-9B24-BF8F-FDD3C08EB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37360" y="1938527"/>
            <a:ext cx="4485640" cy="4473385"/>
          </a:xfrm>
        </p:spPr>
        <p:txBody>
          <a:bodyPr>
            <a:normAutofit lnSpcReduction="10000"/>
          </a:bodyPr>
          <a:lstStyle/>
          <a:p>
            <a:r>
              <a:rPr lang="ru-RU" altLang="ru-RU" sz="1800" dirty="0"/>
              <a:t>На данной выборке выявлена положительная корреляция между показателем продуктивности</a:t>
            </a:r>
            <a:r>
              <a:rPr lang="en" altLang="ru-RU" sz="1800" dirty="0"/>
              <a:t> </a:t>
            </a:r>
            <a:r>
              <a:rPr lang="ru-RU" altLang="ru-RU" sz="1800" dirty="0"/>
              <a:t>описания признаков понятий с баллом по тесту </a:t>
            </a:r>
            <a:r>
              <a:rPr lang="ru-RU" altLang="ru-RU" sz="1800" dirty="0" err="1"/>
              <a:t>Равена</a:t>
            </a:r>
            <a:r>
              <a:rPr lang="en-US" altLang="ru-RU" sz="1800" dirty="0"/>
              <a:t> </a:t>
            </a:r>
            <a:r>
              <a:rPr lang="ru-RU" altLang="ru-RU" sz="1800" dirty="0"/>
              <a:t>(</a:t>
            </a:r>
            <a:r>
              <a:rPr lang="en-US" altLang="ru-RU" sz="1800" dirty="0" err="1"/>
              <a:t>r</a:t>
            </a:r>
            <a:r>
              <a:rPr lang="en-US" altLang="ru-RU" sz="1800" baseline="-25000" dirty="0" err="1"/>
              <a:t>s</a:t>
            </a:r>
            <a:r>
              <a:rPr lang="en-US" altLang="ru-RU" sz="1800" dirty="0"/>
              <a:t> = </a:t>
            </a:r>
            <a:r>
              <a:rPr lang="ru-RU" altLang="ru-RU" sz="1800" dirty="0"/>
              <a:t>0,47). </a:t>
            </a:r>
            <a:endParaRPr lang="en-US" altLang="ru-RU" sz="1800" dirty="0"/>
          </a:p>
          <a:p>
            <a:r>
              <a:rPr lang="ru-RU" altLang="ru-RU" sz="1800" dirty="0"/>
              <a:t>Интегральная оценка по методике </a:t>
            </a:r>
            <a:r>
              <a:rPr lang="ru-RU" altLang="ru-RU" sz="1800" i="1" dirty="0"/>
              <a:t>ОПП</a:t>
            </a:r>
            <a:r>
              <a:rPr lang="ru-RU" altLang="ru-RU" sz="1800" dirty="0"/>
              <a:t> косвенно свидетельствует об актуализации понятийных структур, наиболее полно охватывающих признаковый состав понятий в индивидуальном когнитивном пространстве. Корреляция с тестом </a:t>
            </a:r>
            <a:r>
              <a:rPr lang="ru-RU" altLang="ru-RU" sz="1800" i="1" dirty="0"/>
              <a:t>ППМ</a:t>
            </a:r>
            <a:r>
              <a:rPr lang="ru-RU" altLang="ru-RU" sz="1800" dirty="0"/>
              <a:t> вполне объяснима, так как стимульный материал для методики </a:t>
            </a:r>
            <a:r>
              <a:rPr lang="ru-RU" altLang="ru-RU" sz="1800" i="1" dirty="0"/>
              <a:t>ОПП</a:t>
            </a:r>
            <a:r>
              <a:rPr lang="ru-RU" altLang="ru-RU" sz="1800" dirty="0"/>
              <a:t> заимствован из </a:t>
            </a:r>
            <a:r>
              <a:rPr lang="ru-RU" sz="1800" dirty="0" err="1">
                <a:effectLst/>
                <a:ea typeface="Times New Roman" panose="02020603050405020304" pitchFamily="18" charset="0"/>
              </a:rPr>
              <a:t>субтеста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800" i="1" dirty="0">
                <a:effectLst/>
                <a:ea typeface="Times New Roman" panose="02020603050405020304" pitchFamily="18" charset="0"/>
              </a:rPr>
              <a:t>Словарный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 теста Векслера.</a:t>
            </a:r>
            <a:endParaRPr lang="ru-RU" altLang="ru-RU" sz="1800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D12A41-0EE8-EAB0-6A86-42F62B273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0" y="738580"/>
            <a:ext cx="1069663" cy="444761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171C0ECB-6639-1D4A-E64F-17580EE40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3" y="1727226"/>
            <a:ext cx="5582458" cy="3073374"/>
          </a:xfrm>
        </p:spPr>
      </p:pic>
    </p:spTree>
    <p:extLst>
      <p:ext uri="{BB962C8B-B14F-4D97-AF65-F5344CB8AC3E}">
        <p14:creationId xmlns:p14="http://schemas.microsoft.com/office/powerpoint/2010/main" val="1711739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879EAF-EE59-18CE-D80F-715E48ECB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63" y="872835"/>
            <a:ext cx="4804246" cy="1305725"/>
          </a:xfrm>
        </p:spPr>
        <p:txBody>
          <a:bodyPr>
            <a:noAutofit/>
          </a:bodyPr>
          <a:lstStyle/>
          <a:p>
            <a:r>
              <a:rPr lang="ru-RU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Разброс значений контекстных ассоциаций в выборках, различающихся успешностью решения текстовой задачи.</a:t>
            </a:r>
            <a:br>
              <a:rPr lang="ru-RU" sz="1800" dirty="0">
                <a:effectLst/>
                <a:latin typeface="+mn-lt"/>
                <a:ea typeface="Times New Roman" panose="02020603050405020304" pitchFamily="18" charset="0"/>
              </a:rPr>
            </a:br>
            <a:endParaRPr lang="ru-RU" sz="1800" dirty="0">
              <a:latin typeface="+mn-lt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6F0850-9BA9-ABE0-A8A7-5E7A2B406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562" y="2002955"/>
            <a:ext cx="5975329" cy="3982210"/>
          </a:xfrm>
        </p:spPr>
        <p:txBody>
          <a:bodyPr>
            <a:normAutofit/>
          </a:bodyPr>
          <a:lstStyle/>
          <a:p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Выделенные группы испытуемых (решил (1) / не решил (0)) значимо различаются (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= 49,00, </a:t>
            </a:r>
            <a:r>
              <a:rPr lang="ru-RU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= 0,054) по количеству контекстных ассоциаций, используемых в процессе решения задачи. Испытуемые, решившие текстовую задачу, реже используют контекстные ассоциации по сравнению с теми, кто не решил. </a:t>
            </a:r>
            <a:r>
              <a:rPr lang="ru-RU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ольшое количество гипотез, построенных на ассоциациях с семантическим контекстом задачи, значительно затрудняет ее решение.  </a:t>
            </a:r>
            <a:endParaRPr lang="ru-RU" sz="18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002C1D8-6AA0-346A-95BB-CABF079A9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5" y="4951141"/>
            <a:ext cx="1070517" cy="44511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F45A8FA-0A6A-5AEB-6768-71712213C84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" b="216"/>
          <a:stretch>
            <a:fillRect/>
          </a:stretch>
        </p:blipFill>
        <p:spPr>
          <a:xfrm>
            <a:off x="6634163" y="1236663"/>
            <a:ext cx="4870450" cy="3252787"/>
          </a:xfrm>
        </p:spPr>
      </p:pic>
    </p:spTree>
    <p:extLst>
      <p:ext uri="{BB962C8B-B14F-4D97-AF65-F5344CB8AC3E}">
        <p14:creationId xmlns:p14="http://schemas.microsoft.com/office/powerpoint/2010/main" val="1179091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FFE95-9F02-37FE-FA34-9C1F6F82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400" dirty="0"/>
              <a:t>Этапы решения текстовой задачи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A18A9C-EC67-2351-0ACC-0706F515B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на 1 этапе на основе вербального описания построить пространственную модель; </a:t>
            </a:r>
          </a:p>
          <a:p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н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а 2 этапе преобразовать пространственную модель с учетом временных характеристик; </a:t>
            </a:r>
          </a:p>
          <a:p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н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а 3 этапе совершить обратное преобразование временных характеристик в пространственные и осуществить «попадание точки в интервал»; </a:t>
            </a:r>
          </a:p>
          <a:p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н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а заключительном этапе выполнить числовые операции</a:t>
            </a:r>
            <a:r>
              <a:rPr lang="ru-RU" sz="1800" dirty="0">
                <a:effectLst/>
              </a:rPr>
              <a:t> </a:t>
            </a:r>
            <a:endParaRPr lang="ru-RU" sz="18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2D290C-C67B-134D-B8E3-361C9421E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1962734"/>
          </a:xfrm>
        </p:spPr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 предыдущих исследованиях нами условно были выделены четыре формальных этапа решения текстовой задачи:</a:t>
            </a:r>
            <a:endParaRPr lang="ru-RU" sz="1800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E9BE76-0C68-8010-2409-5D8CA6CF6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" y="734868"/>
            <a:ext cx="1014761" cy="42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3594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{6F17C16D-E239-874D-A230-BE058D146DC4}tf10001069</Template>
  <TotalTime>21170</TotalTime>
  <Words>1386</Words>
  <Application>Microsoft Macintosh PowerPoint</Application>
  <PresentationFormat>Широкоэкранный</PresentationFormat>
  <Paragraphs>54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Calibri</vt:lpstr>
      <vt:lpstr>verdana</vt:lpstr>
      <vt:lpstr>verdana</vt:lpstr>
      <vt:lpstr>Century Gothic</vt:lpstr>
      <vt:lpstr>Arial</vt:lpstr>
      <vt:lpstr>Wingdings 3</vt:lpstr>
      <vt:lpstr>Легкий дым</vt:lpstr>
      <vt:lpstr>РЕПРЕЗЕНТАЦИЯ СИТУАЦИИ В ОБРАБОТКЕ НАРРАТИВА  (НА ПРИМЕРЕ РЕШЕНИЯ ТЕКСТОВЫХ ЗАДАЧ)</vt:lpstr>
      <vt:lpstr>Методологические и теоретические основания</vt:lpstr>
      <vt:lpstr>Теоретическая и практическая значимость</vt:lpstr>
      <vt:lpstr>ЦЕЛЬ ИССЛЕДОВАНИЯ</vt:lpstr>
      <vt:lpstr>ГИПОТЕЗЫ</vt:lpstr>
      <vt:lpstr>МЕТОДИКИ</vt:lpstr>
      <vt:lpstr>Результаты исследования</vt:lpstr>
      <vt:lpstr>Разброс значений контекстных ассоциаций в выборках, различающихся успешностью решения текстовой задачи. </vt:lpstr>
      <vt:lpstr>Этапы решения текстовой задачи</vt:lpstr>
      <vt:lpstr>ОБСУЖДЕНИЕ РЕЗУЛЬТАТОВ</vt:lpstr>
      <vt:lpstr>ОБСУЖДЕНИЕ РЕЗУЛЬТАТОВ (ПРОДОЛЖЕНИЕ)</vt:lpstr>
      <vt:lpstr>ОБСУЖДЕНИЕ РЕЗУЛЬТАТОВ (ПРОДОЛЖЕНИЕ)</vt:lpstr>
      <vt:lpstr>Выводы</vt:lpstr>
      <vt:lpstr>Заключение</vt:lpstr>
      <vt:lpstr>Публикации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Natalia Goryunova</cp:lastModifiedBy>
  <cp:revision>97</cp:revision>
  <dcterms:created xsi:type="dcterms:W3CDTF">2021-02-03T09:12:52Z</dcterms:created>
  <dcterms:modified xsi:type="dcterms:W3CDTF">2023-02-24T08:55:54Z</dcterms:modified>
</cp:coreProperties>
</file>