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9" r:id="rId2"/>
    <p:sldId id="332" r:id="rId3"/>
    <p:sldId id="302" r:id="rId4"/>
    <p:sldId id="326" r:id="rId5"/>
    <p:sldId id="303" r:id="rId6"/>
    <p:sldId id="304" r:id="rId7"/>
    <p:sldId id="273" r:id="rId8"/>
    <p:sldId id="314" r:id="rId9"/>
    <p:sldId id="330" r:id="rId10"/>
    <p:sldId id="331" r:id="rId11"/>
    <p:sldId id="316" r:id="rId12"/>
    <p:sldId id="327" r:id="rId13"/>
    <p:sldId id="333" r:id="rId14"/>
    <p:sldId id="334" r:id="rId15"/>
    <p:sldId id="33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779"/>
    <a:srgbClr val="4A8779"/>
    <a:srgbClr val="00FF00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D454-20DE-4F59-A801-55A2D9317007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9EEF-01C3-485D-8E10-E6DCE4D04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8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076510C5-43F4-42D2-9145-35269D8FB5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9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D1F79F41-71FF-406D-95F9-74D3D2A78A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836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35316B53-7E19-456A-A28B-27CF187825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14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433D651C-58C2-4A1A-971B-11975C3F5E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620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1E0FD72-5AB6-462C-9510-04E550971D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514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55112-425F-412C-A25C-6D2B08CE81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60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24938-4281-42D6-8730-F794AC5EF4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472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80C9-F952-4F81-BEE2-95AF02C89C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585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05C367E-76EF-471E-9063-52DED9F012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FFCC98F-408B-45E7-AAA4-F46E2299E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47E0623-C279-4512-A63D-F7176A08FF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DBECA205-B414-47B2-8093-8F9BCA4CD2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27DBA8D7-65FF-4896-9ECC-A062326D80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DCFAF8C-5B6E-42B4-BA2F-2A545EE1A5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4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771086A-31E7-4D68-8018-C95F31EAB1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9D66C97-21BD-4227-871E-598E4BB2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07013E6D-6BD5-4955-9CD8-D76D0EB97B08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278577" imgH="5054022" progId="Excel.Chart.8">
                  <p:embed/>
                </p:oleObj>
              </mc:Choice>
              <mc:Fallback>
                <p:oleObj name="Chart" r:id="rId3" imgW="11278577" imgH="5054022" progId="Excel.Chart.8">
                  <p:embed/>
                  <p:pic>
                    <p:nvPicPr>
                      <p:cNvPr id="5124" name="Диаграмма 4">
                        <a:extLst>
                          <a:ext uri="{FF2B5EF4-FFF2-40B4-BE49-F238E27FC236}">
                            <a16:creationId xmlns:a16="http://schemas.microsoft.com/office/drawing/2014/main" id="{F4B0EF2D-9562-487F-8293-1ACB34682D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808BA7F5-CAA1-4277-8A7E-D053EA326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9E7006DC-45A9-4AFC-AC44-C5858C63F1A5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46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EDD64A2-FE6B-437E-B5AD-E31941B158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9D7E364-8C6C-4C37-A461-630DBDC5A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2348D9BC-4D4B-4FC7-9CD9-AD436F3BE195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30313" imgH="5529551" progId="Excel.Chart.8">
                  <p:embed/>
                </p:oleObj>
              </mc:Choice>
              <mc:Fallback>
                <p:oleObj name="Chart" r:id="rId2" imgW="8230313" imgH="5529551" progId="Excel.Chart.8">
                  <p:embed/>
                  <p:pic>
                    <p:nvPicPr>
                      <p:cNvPr id="7172" name="Диаграмма 6">
                        <a:extLst>
                          <a:ext uri="{FF2B5EF4-FFF2-40B4-BE49-F238E27FC236}">
                            <a16:creationId xmlns:a16="http://schemas.microsoft.com/office/drawing/2014/main" id="{C40CD233-3F13-4D4A-8DF9-56554FD842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6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C2EAD63D-4315-44BA-92C9-609B734EC9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31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546122D-2DB5-4E06-A52F-B94885878B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9788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AC3F9-B07B-46B0-822A-40E4EB03E8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219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DD7051-5024-4208-B0A3-E38311803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AEEED206-431B-411F-8DD8-BF8560EEF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3" y="1808163"/>
            <a:ext cx="6075362" cy="1651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Импульсивность-рефлексивность и нейроэффективность интеллектуальной деятельности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BBAF91D5-E07E-4987-A6BF-5456C227C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295" y="3668024"/>
            <a:ext cx="6075363" cy="265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Д.А. Докучаев</a:t>
            </a:r>
            <a:br>
              <a:rPr lang="ru-RU" altLang="ru-RU" sz="1600" b="1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Аспирант ФГБУН «Институт психологии Российской академии наук»,  </a:t>
            </a:r>
            <a:br>
              <a:rPr lang="ru-RU" altLang="ru-RU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dirty="0" err="1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м.н.с</a:t>
            </a:r>
            <a:r>
              <a:rPr lang="ru-RU" altLang="ru-RU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лаборатории психологии способностей и ментальных ресурсов им. В.Н. Дружинина 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3DD2C7B3-0E5C-4728-A481-DEEDF4679E92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444" y="349757"/>
            <a:ext cx="6715897" cy="134841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  <a:t>Таблица 3</a:t>
            </a:r>
            <a:b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</a:br>
            <a:r>
              <a:rPr lang="ru-RU" sz="2000" b="0" dirty="0">
                <a:solidFill>
                  <a:srgbClr val="262626"/>
                </a:solidFill>
                <a:latin typeface="Times New Roman"/>
                <a:ea typeface="Times New Roman"/>
              </a:rPr>
              <a:t>Среднее значение (медиана) спектра мощности ЭЭГ (мкВ2) у респондентов разных возрастных групп</a:t>
            </a:r>
            <a:r>
              <a:rPr lang="ru-RU" sz="2000" dirty="0">
                <a:solidFill>
                  <a:srgbClr val="262626"/>
                </a:solidFill>
                <a:latin typeface="Times New Roman"/>
                <a:ea typeface="Times New Roman"/>
              </a:rPr>
              <a:t>.</a:t>
            </a:r>
            <a:b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</a:br>
            <a:br>
              <a:rPr lang="ru-RU" sz="2000" dirty="0">
                <a:solidFill>
                  <a:srgbClr val="262626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15085"/>
              </p:ext>
            </p:extLst>
          </p:nvPr>
        </p:nvGraphicFramePr>
        <p:xfrm>
          <a:off x="359228" y="1354795"/>
          <a:ext cx="11342916" cy="3143720"/>
        </p:xfrm>
        <a:graphic>
          <a:graphicData uri="http://schemas.openxmlformats.org/drawingml/2006/table">
            <a:tbl>
              <a:tblPr firstRow="1" firstCol="1" bandRow="1"/>
              <a:tblGrid>
                <a:gridCol w="189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9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Отведения ЭЭГ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значения (медиана) показателей в группах респондентов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 – критерий Краскела-Уоллеса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Асимптотическая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значимость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13-14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15-17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18-27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O2_A2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5.00 (4.92)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3.61 (3.19)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3.82 (3.08)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29.662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O1_A1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4.81 (3.79)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3.31 (2.97)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3.07 (2.36)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23.868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P4_A2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3.93 (3.53)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3.34 (3.07)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4.12 (3.38)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7.521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P3_A1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3.82 (3.33)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3.24 (3.04)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3.27 (2.97)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7.027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C3_A1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3.94 (3.53)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3.48 (3.37)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3.32 (2.54)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7.661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F3_A1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6.27 (4.30)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4.53 (3.33)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4.56 (3.33)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Fp2_A2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8.05 (5.24)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5.44 (3.43)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8.62 (5.61)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14.493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Fp1_A1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8.19 (4.43)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4.65 (3.29)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5.49 (3.43)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15.836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Oz_A2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5.42 (4.76)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3.91 (3.53)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3.49 (3.10)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22.590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Pz_A1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4.70 (4.36)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3.92 (3.78)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3.61 (3.28)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14.246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Fz_A1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5.15 (4.11)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4.13 (3.53)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6.02 (3.96)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6.112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Fpz_A2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5.88 (4.05)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4.23 (3.40)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5.85 (3.69)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CP4_A2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4.07 (3.28)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3.30 (2.99)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3.51 (2.97)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8.791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3787" y="4610704"/>
            <a:ext cx="10978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  <a:t>Сопоставление нейроэффективности интеллектуальной деятельности в разных возрастных группах показатели спектра мощности ЭЭГ по тринадцати отведениям во время решения задач на обнаружение схожих с эталоном фигур достоверно различаются.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  <a:t>Получен совершенно парадоксальный результат: несмотря на достоверные различия времени обнаружения схожих фигур и количества неправильных выборов в группах Импульсивных и Рефлексивных респондентов достоверных различий показателей спектра мощности ЭЭГ не обнаружено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85" y="4606408"/>
            <a:ext cx="11413671" cy="18626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2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3808"/>
              </p:ext>
            </p:extLst>
          </p:nvPr>
        </p:nvGraphicFramePr>
        <p:xfrm>
          <a:off x="375464" y="1028173"/>
          <a:ext cx="5934075" cy="5322762"/>
        </p:xfrm>
        <a:graphic>
          <a:graphicData uri="http://schemas.openxmlformats.org/drawingml/2006/table">
            <a:tbl>
              <a:tblPr firstRow="1" firstCol="1" bandRow="1"/>
              <a:tblGrid>
                <a:gridCol w="118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76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значения показателей в группах респондентов (мужского пола)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Т-критерий Стьюдента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Значимость (2-х сторонняя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Импульсивные (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Рефлексивные (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Спектр мощности альфа ритма 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мкВ</a:t>
                      </a:r>
                      <a:r>
                        <a:rPr lang="ru-RU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1.986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Cpz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Спектр мощности бета1 ритма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мкВ</a:t>
                      </a:r>
                      <a:r>
                        <a:rPr lang="ru-RU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2.056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Fp1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.79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2.561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Fpz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2.748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.007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Fcz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Cpz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CP4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76173" y="-1938"/>
            <a:ext cx="52677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показателей спектра мощности ЭЭГ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группах респондентов (мужского пола)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3263" y="1028820"/>
            <a:ext cx="5380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/>
                <a:ea typeface="Times New Roman"/>
              </a:rPr>
              <a:t>Повышение альфа ритма в левом полушарии (</a:t>
            </a:r>
            <a:r>
              <a:rPr lang="en-US" dirty="0">
                <a:latin typeface="Times New Roman"/>
                <a:ea typeface="Times New Roman"/>
              </a:rPr>
              <a:t>T5</a:t>
            </a:r>
            <a:r>
              <a:rPr lang="ru-RU" dirty="0">
                <a:latin typeface="Times New Roman"/>
                <a:ea typeface="Times New Roman"/>
              </a:rPr>
              <a:t>)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 центральной области</a:t>
            </a:r>
            <a:r>
              <a:rPr lang="en-US" dirty="0">
                <a:latin typeface="Times New Roman"/>
                <a:ea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</a:rPr>
              <a:t>Cpz</a:t>
            </a:r>
            <a:r>
              <a:rPr lang="en-US" dirty="0">
                <a:latin typeface="Times New Roman"/>
                <a:ea typeface="Times New Roman"/>
              </a:rPr>
              <a:t>)</a:t>
            </a:r>
            <a:r>
              <a:rPr lang="ru-RU" dirty="0">
                <a:latin typeface="Times New Roman"/>
                <a:ea typeface="Times New Roman"/>
              </a:rPr>
              <a:t> говорит о высокой сложности задачи для респондента.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/>
                <a:ea typeface="Times New Roman"/>
              </a:rPr>
              <a:t>В целом бета ритм отвечает за мотивацию и внимательности к задачам.</a:t>
            </a:r>
            <a:endParaRPr lang="en-US" dirty="0"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/>
                <a:ea typeface="Times New Roman"/>
              </a:rPr>
              <a:t>Снижение бета ритма в лобно-латеральной зоне говорит о феномене «блуждания ума» (как у респондентов «Рефлексивного» когнитивного стиля).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левосторонней префронтальной полосы бета ритма говорит о повышение мотивации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повышение правосторонней о снижении (отведение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спектра мощности бета полосы в теменных отведениях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CP4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повышение бдительности к задаче.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9977" y="896400"/>
            <a:ext cx="5706836" cy="55125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10948"/>
              </p:ext>
            </p:extLst>
          </p:nvPr>
        </p:nvGraphicFramePr>
        <p:xfrm>
          <a:off x="3226933" y="1441158"/>
          <a:ext cx="5934075" cy="2198564"/>
        </p:xfrm>
        <a:graphic>
          <a:graphicData uri="http://schemas.openxmlformats.org/drawingml/2006/table">
            <a:tbl>
              <a:tblPr firstRow="1" firstCol="1" bandRow="1"/>
              <a:tblGrid>
                <a:gridCol w="118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значения показателей в группах респондентов (женского пола)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Т-критерий Стьюдента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Значимость (2-х сторонняя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Импульсивные (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Рефлексивные (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Спектр мощности альфа ритма 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мкВ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TP7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CP3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Спектр мощности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тета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ритма 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мкВ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.044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06416" y="101084"/>
            <a:ext cx="7160230" cy="1621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Средние значения показателя спектр мощности ЭЭГ 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группах респондентов (женского пола)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6467" y="3842641"/>
            <a:ext cx="9090825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рассеянности внимания спектр мощности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тета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диапазона выше, чем при высокой концентрации. Особенно разница видна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теменных (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P4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C4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отведениях. Четкая локализация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тета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ритма при потери контроля внимания с эмоциональным аффектом во время выполнения задания.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Более низкие значения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тета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ритма связаны с высокой мотивацией респондентов (как в случае «Рефлексивных» респондентов).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/>
                <a:ea typeface="Times New Roman"/>
              </a:rPr>
              <a:t>Понижение левосторонней полосы альфа ритма говорит о повышение мотивации, а повышение правосторонней о снижении (так же наблюдается у «Рефлексивных» респондентов). 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4307" y="3854597"/>
            <a:ext cx="9886949" cy="29217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4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151" y="121157"/>
            <a:ext cx="6715897" cy="51571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7493" y="756677"/>
            <a:ext cx="10189028" cy="599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Девушки демонстрируют достоверно и с большей точностью обнаруживают схожие фигуры, но при этом затрачивают больше энергии в терминах спектра мощности ЭЭГ по сравнению с юношами.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Достоверных различий показателей Импульсивности-</a:t>
            </a:r>
            <a:r>
              <a:rPr lang="ru-RU" dirty="0" err="1">
                <a:latin typeface="Times New Roman"/>
                <a:ea typeface="Calibri"/>
              </a:rPr>
              <a:t>Рефлексивности</a:t>
            </a:r>
            <a:r>
              <a:rPr lang="ru-RU" dirty="0">
                <a:latin typeface="Times New Roman"/>
                <a:ea typeface="Calibri"/>
              </a:rPr>
              <a:t> между разными возрастными группами не обнаружено. Однако выявлено значимое снижение спектра мощности ЭЭГ решения задач Кагана от младшей к старшей возрастной группе в отведениях O1, C3, </a:t>
            </a:r>
            <a:r>
              <a:rPr lang="ru-RU" dirty="0" err="1">
                <a:latin typeface="Times New Roman"/>
                <a:ea typeface="Calibri"/>
              </a:rPr>
              <a:t>Oz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Pz</a:t>
            </a:r>
            <a:r>
              <a:rPr lang="ru-RU" dirty="0">
                <a:latin typeface="Times New Roman"/>
                <a:ea typeface="Calibri"/>
              </a:rPr>
              <a:t>, CP4, а также U-образные изменения с максимумом значения спектра мощности ЭЭГ в старшей возрастной группе в отведениях P4, Fp2, </a:t>
            </a:r>
            <a:r>
              <a:rPr lang="ru-RU" dirty="0" err="1">
                <a:latin typeface="Times New Roman"/>
                <a:ea typeface="Calibri"/>
              </a:rPr>
              <a:t>Fz</a:t>
            </a:r>
            <a:r>
              <a:rPr lang="ru-RU" dirty="0">
                <a:latin typeface="Times New Roman"/>
                <a:ea typeface="Calibri"/>
              </a:rPr>
              <a:t> и с максимумом значения спектра мощности ЭЭГ в младшей возрастной группе в отведениях O2, P3, F3, </a:t>
            </a:r>
            <a:r>
              <a:rPr lang="ru-RU" dirty="0" err="1">
                <a:latin typeface="Times New Roman"/>
                <a:ea typeface="Calibri"/>
              </a:rPr>
              <a:t>Fpz</a:t>
            </a:r>
            <a:r>
              <a:rPr lang="ru-RU" dirty="0">
                <a:latin typeface="Times New Roman"/>
                <a:ea typeface="Calibri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Парадоксальный результат был получен при сравнении групп респондентов значимо различающихся по показателям Импульсивности-</a:t>
            </a:r>
            <a:r>
              <a:rPr lang="ru-RU" dirty="0" err="1">
                <a:latin typeface="Times New Roman"/>
                <a:ea typeface="Calibri"/>
              </a:rPr>
              <a:t>Рефлексивности</a:t>
            </a:r>
            <a:r>
              <a:rPr lang="ru-RU" dirty="0">
                <a:latin typeface="Times New Roman"/>
                <a:ea typeface="Calibri"/>
              </a:rPr>
              <a:t> теста Кагана, но не различающихся достоверно по шкалам Импульсивности и </a:t>
            </a:r>
            <a:r>
              <a:rPr lang="ru-RU" dirty="0" err="1">
                <a:latin typeface="Times New Roman"/>
                <a:ea typeface="Calibri"/>
              </a:rPr>
              <a:t>Рефлексивности</a:t>
            </a:r>
            <a:r>
              <a:rPr lang="ru-RU" dirty="0">
                <a:latin typeface="Times New Roman"/>
                <a:ea typeface="Calibri"/>
              </a:rPr>
              <a:t> опросника CPS-Q, интеллекта и спектра мощности ЭЭГ. </a:t>
            </a:r>
            <a:endParaRPr lang="en-US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Частотный анализ спектра мощности позволил выявить различая между когнитивными стилями «Импульсивность-Рефлексивность». В мужской и женской выборке наименьшие значения данного параметра у группы «Рефлексивные»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В мужской выборке спектр мощности достоверно различается в альфа и бета1- диапазонах; в женской – альфа и </a:t>
            </a:r>
            <a:r>
              <a:rPr lang="ru-RU" dirty="0" err="1">
                <a:latin typeface="Times New Roman"/>
                <a:ea typeface="Calibri"/>
              </a:rPr>
              <a:t>тета</a:t>
            </a:r>
            <a:r>
              <a:rPr lang="ru-RU" dirty="0">
                <a:latin typeface="Times New Roman"/>
                <a:ea typeface="Calibri"/>
              </a:rPr>
              <a:t>-диапазонах.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400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>
              <a:latin typeface="Times New Roman"/>
              <a:ea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63386" y="756677"/>
            <a:ext cx="0" cy="529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820511" y="893985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0511" y="1683200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0511" y="3433513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0036" y="4557028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4594" y="5418483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опубликованные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729" y="1720840"/>
            <a:ext cx="108176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Е.В. Докучаев Д.А. Импульсивность — рефлексивность и нейроэффективность интеллектуальной деятельности  // Экспериментальная психология 2022. Том. 15, № 2. С. 125–143, doi:10.17759/exppsy.2022150210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Докучаев, Д.А., 2022. Изучение нейроэффективности на примере когнитивных стилей "импульсивность — рефлексивность". Психология сегодня: актуальные исследования и перспективы. Материалы Всероссийского психологического форума, Том 1, стр.: 248-251.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Докучаев Д.А. 2022. Поиск психологических и психофизиологических маркеров когнитивных стилей «импульсивность-рефлексивность». Международная юбилейная научная конференция «История, современность и перспективы развития психологии в системе российской академии наук»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53143" y="1053188"/>
            <a:ext cx="0" cy="529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02104" y="1720840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2104" y="2559040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6187" y="3381310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6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активность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857" y="1415293"/>
            <a:ext cx="108993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Доклады на научных конференциях: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Съезде РОССИЙСКОГО ПСИХОЛОГИЧЕСКОГО ОБЩЕСТВА г. Екатеринбург (заочное участие)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международной юбилейной научной конференция «История, современность и перспективы развития психологии в системе российской академии наук»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Научно-организационная работа: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рамках гранта Департамента образования г. Москвы «Развитие системы профильного и предпрофессионального обучения в условиях интеграции общего и дополнительного образования» номинации «Развитие проекта «Академический (научно-технологический) класс в московской школе» по мероприятию «Молодежный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когнитивные науки и виртуальная реальность» среди обучающихся 7-11 классов.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профильная образовательная программа «Взлёт» совместно с Ассоциацией участников технологических кружков (Кружкового движения НТИ).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 СМИ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популяризации психологических знаний: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телеканала «Культура», передача «Черные дыры, белые пятна». Эфир от 12.11.2022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2899" y="816424"/>
            <a:ext cx="0" cy="529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91860" y="1484076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4107" y="2563121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5943" y="4752910"/>
            <a:ext cx="285750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3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193" y="12591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«…важнейшим положением «…» является идея о том, что высшие психические функции надо сопоставлять не «…» с морфологическим субстратом, а с физиологическими процессами, которые осуществляются в тех или иных мозговых структурах во время реализации функции»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А.Р., цитата по Хомской Е. Д. 2021 год, стр. 25.).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Энцефалограф\Desktop\2020071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559399"/>
            <a:ext cx="3805332" cy="5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4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DDBE30B-7780-43B0-915E-ECE891D0E925}"/>
              </a:ext>
            </a:extLst>
          </p:cNvPr>
          <p:cNvSpPr txBox="1">
            <a:spLocks/>
          </p:cNvSpPr>
          <p:nvPr/>
        </p:nvSpPr>
        <p:spPr bwMode="auto">
          <a:xfrm>
            <a:off x="1030082" y="1252833"/>
            <a:ext cx="10466594" cy="49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настоящего исследования является сопоставление нейроэффективности интеллектуальной деятельности в терминах спектра мощности ЭЭГ и формально-динамических свойств индивидуальности в группах респондентов, отличающихся по полу, возрасту и выраженности когнитивного стиля Импульсивность-Рефлексивность.</a:t>
            </a:r>
          </a:p>
          <a:p>
            <a:pPr algn="just">
              <a:lnSpc>
                <a:spcPct val="100000"/>
              </a:lnSpc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нейроэффективность интеллектуальной деятельности.</a:t>
            </a:r>
          </a:p>
          <a:p>
            <a:pPr algn="just">
              <a:lnSpc>
                <a:spcPct val="100000"/>
              </a:lnSpc>
            </a:pPr>
            <a:endParaRPr lang="ru-RU" alt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нейроэффективность при опознавании схожих с эталоном фигур.</a:t>
            </a:r>
          </a:p>
          <a:p>
            <a:pPr algn="just">
              <a:lnSpc>
                <a:spcPct val="100000"/>
              </a:lnSpc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0000"/>
              </a:lnSpc>
            </a:pP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показатели спектра мощности ЭЭГ при опознавании схожих с эталоном фигур у юношей и девушек.</a:t>
            </a:r>
          </a:p>
          <a:p>
            <a:pPr algn="just">
              <a:lnSpc>
                <a:spcPct val="100000"/>
              </a:lnSpc>
            </a:pP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Сопоставить показатели спектра мощности ЭЭГ при опознавании схожих с эталоном фигур у 13-14-летних, 15-17-летних и 18-27-летних респондентов.</a:t>
            </a:r>
          </a:p>
          <a:p>
            <a:pPr algn="just">
              <a:lnSpc>
                <a:spcPct val="100000"/>
              </a:lnSpc>
            </a:pP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Сопоставить показатели спектра мощности ЭЭГ при опознавании схожих с эталоном фигур в группах респондентов с разной мерой выраженностью когнитивного стиля Импульсивность-Рефлексивность</a:t>
            </a:r>
          </a:p>
          <a:p>
            <a:pPr>
              <a:lnSpc>
                <a:spcPct val="100000"/>
              </a:lnSpc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0082" y="1252833"/>
            <a:ext cx="10466594" cy="13679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0082" y="2816679"/>
            <a:ext cx="10408082" cy="12654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0082" y="4239986"/>
            <a:ext cx="10685668" cy="21118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2C31C1-C3B1-46B6-8C14-D6446514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00CB0E-0A05-47E0-840E-913EE050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28020"/>
            <a:ext cx="4519159" cy="82391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Нейроэффективность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A8D323-296E-4A77-9FB5-76D7332FF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459" y="2219324"/>
            <a:ext cx="4706483" cy="4189639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Снижение активности мозга и более  четкая локализация у более способных по сравнению с менее способными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подтверждается во множестве исследований с использованием различных нейрофизиологических методов измерения и широкого спектра различных требований к когнитивным задачам, см.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Neubauer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A. C.,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Grabner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R. 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et al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2005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Объясняется непрерывной адаптацией/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нейропластичностью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коры мозга, которая в каждой конкретной области компетентности человека коррелирует с умелым контролем функции мозга во время когнитивной и двигательной подготовки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Berti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B.,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Momi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D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et al. 2019)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307DD85-DD06-445D-8210-DB574F9BF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4985" y="1028020"/>
            <a:ext cx="5470403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нейроэффективности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BE85EBF-748F-4A2F-AC71-29020881F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035" y="2349954"/>
            <a:ext cx="4559440" cy="4059010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отдельных участков </a:t>
            </a:r>
            <a:r>
              <a:rPr lang="ru-RU" sz="16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 при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выполнении когнитивной нагрузки у более способных по сравнению с менее способными 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в большом количестве исследований, см. </a:t>
            </a:r>
            <a:r>
              <a:rPr kumimoji="0" lang="it-IT" sz="160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Longxi Li, Daniel M. S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kumimoji="0" lang="it-IT" sz="160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6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Объясняется увеличением активации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default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network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(DMN), что приводит к увеличению активности всех нейронных сетей, реорганизацией старых корковых цепей и созданию новых в ходе когнитивной деятельности (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Turella, L., Wurm, M.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2013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Wolf, S.,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Brölz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al. 2014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2950" y="1110343"/>
            <a:ext cx="5029200" cy="54700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0492" y="1110342"/>
            <a:ext cx="5029200" cy="54700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3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24A7B0BF-4AF8-44C2-99B1-83D6FB6F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969" y="352694"/>
            <a:ext cx="6716713" cy="51435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исследования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55D00F3-DF3A-4315-A8C5-27E2CEC0DDD3}"/>
              </a:ext>
            </a:extLst>
          </p:cNvPr>
          <p:cNvSpPr txBox="1">
            <a:spLocks/>
          </p:cNvSpPr>
          <p:nvPr/>
        </p:nvSpPr>
        <p:spPr bwMode="auto">
          <a:xfrm>
            <a:off x="574655" y="1361454"/>
            <a:ext cx="10233227" cy="50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marL="216000" algn="just">
              <a:lnSpc>
                <a:spcPct val="107000"/>
              </a:lnSpc>
              <a:spcAft>
                <a:spcPts val="0"/>
              </a:spcAft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гипотеза: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alt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нейроэфективности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когнитивной деятельности может быть реализован на основе сопоставления психологических (точность и скорость решения задач) и психофизиологических ( спектр мощности ЭЭГ) параметров. </a:t>
            </a:r>
          </a:p>
          <a:p>
            <a:pPr marL="216000" algn="just">
              <a:lnSpc>
                <a:spcPct val="107000"/>
              </a:lnSpc>
              <a:spcAft>
                <a:spcPts val="0"/>
              </a:spcAft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algn="just">
              <a:spcAft>
                <a:spcPts val="0"/>
              </a:spcAft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algn="just">
              <a:spcAft>
                <a:spcPts val="0"/>
              </a:spcAft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algn="just">
              <a:spcAft>
                <a:spcPts val="0"/>
              </a:spcAft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Эмпирическая гипотеза: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с более высокой нейроэффективностью когнитивной деятельности будут отличаться более высокими показателями скорости и точности при опознавании схожих с эталоном фигур и более низкими показателями спектра мощности ЭЭГ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(мВ</a:t>
            </a:r>
            <a:r>
              <a:rPr lang="ru-RU" sz="1800" b="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0" y="1110343"/>
            <a:ext cx="10335986" cy="15267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0" y="2854779"/>
            <a:ext cx="10335986" cy="15267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F617D7DE-56FC-4738-9172-78F3CDB2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исследования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9C4B6D-4710-421B-8EAD-CD77853D3C3D}"/>
              </a:ext>
            </a:extLst>
          </p:cNvPr>
          <p:cNvSpPr txBox="1">
            <a:spLocks/>
          </p:cNvSpPr>
          <p:nvPr/>
        </p:nvSpPr>
        <p:spPr bwMode="auto">
          <a:xfrm>
            <a:off x="1040020" y="1028700"/>
            <a:ext cx="10331243" cy="54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Психометрические методы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исследования: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251 респондент в возрасте от 13 до 27 лет, (47% юношей). </a:t>
            </a:r>
          </a:p>
          <a:p>
            <a:r>
              <a:rPr lang="ru-RU" sz="1800" b="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возрастные группы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первая группа 92 человека (13.73 ± 0.45 лет, 44.5% юношей), вторая группа – 123 человека (15.46 ± 0.66 лет, 52% юношей), третья группа – 36 человек (21.11±2.87 года, 44.4% юношей).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Методы сбора эмпирических и экспериментальных данных: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	Методы оценки импульсивности-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«Сравнение сходных фигур» (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Kagan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1966).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CPS-Q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(Волкова, Русалов,</a:t>
            </a:r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	</a:t>
            </a:r>
          </a:p>
          <a:p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Методы оценки формально-динамических особенностей индивидуальности</a:t>
            </a:r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Русалов В.М. 1997).</a:t>
            </a:r>
          </a:p>
          <a:p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Методы оценки биоэлектрической активности: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Спектр мощности ЭЭГ.</a:t>
            </a:r>
          </a:p>
          <a:p>
            <a:pPr marL="342900" indent="-342900">
              <a:buAutoNum type="alphaLcParenR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Инструментальные методы:</a:t>
            </a:r>
          </a:p>
          <a:p>
            <a:pPr marL="342900" indent="-342900">
              <a:buAutoNum type="arabicPeriod"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Компьютерный диагностический комплекс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InTestingn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(Волкова, Нилопец, № 2016661340 от 06.10.2016) включающий тестовую программу Тест «Сравнение сходных фигур» Кагана. </a:t>
            </a:r>
          </a:p>
          <a:p>
            <a:pPr marL="342900" indent="-342900">
              <a:buAutoNum type="arabicPeriod"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Компьютеризированный портативный электроэнцефалограф-регистратор «Энцефалан-ЭЭГР-19/26» модификации «Элит» фирмы «Медиком-МТД» (Европейский сертификат CE 538571 Британского института стандартов, BSI) (30 отведений)</a:t>
            </a:r>
          </a:p>
          <a:p>
            <a:pPr marL="342900" indent="-342900">
              <a:buAutoNum type="arabicPeriod"/>
            </a:pPr>
            <a:endParaRPr lang="ru-RU" sz="1400" b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altLang="ru-RU" sz="1800" dirty="0">
              <a:solidFill>
                <a:schemeClr val="tx1"/>
              </a:solidFill>
            </a:endParaRPr>
          </a:p>
          <a:p>
            <a:endParaRPr lang="ru-RU" altLang="ru-RU" dirty="0"/>
          </a:p>
        </p:txBody>
      </p:sp>
      <p:sp>
        <p:nvSpPr>
          <p:cNvPr id="2" name="Овал 1"/>
          <p:cNvSpPr/>
          <p:nvPr/>
        </p:nvSpPr>
        <p:spPr>
          <a:xfrm>
            <a:off x="440870" y="1216478"/>
            <a:ext cx="48169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0871" y="2413907"/>
            <a:ext cx="48169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0871" y="4675414"/>
            <a:ext cx="48169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1717" y="922564"/>
            <a:ext cx="0" cy="51924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5993" y="2930979"/>
            <a:ext cx="146957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" y="3577318"/>
            <a:ext cx="146957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5992" y="4063093"/>
            <a:ext cx="146957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5991" y="5142139"/>
            <a:ext cx="146957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5990" y="5536747"/>
            <a:ext cx="146957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BB8193B5-4D0E-43BB-9151-A39224B3C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325" y="363729"/>
            <a:ext cx="6716713" cy="514350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 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EDA01-AFC1-4500-BE64-E28E1B8834F7}"/>
              </a:ext>
            </a:extLst>
          </p:cNvPr>
          <p:cNvSpPr txBox="1"/>
          <p:nvPr/>
        </p:nvSpPr>
        <p:spPr>
          <a:xfrm>
            <a:off x="798513" y="1006249"/>
            <a:ext cx="110982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 данных проводилась на базе программного пакета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SPSS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27.0.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SzPts val="1200"/>
              <a:tabLst>
                <a:tab pos="457200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SzPts val="1200"/>
              <a:tabLst>
                <a:tab pos="457200" algn="l"/>
              </a:tabLs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применяемого анализа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ts val="12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дескриптивного анализа данных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(среднее, стандартное отклонение, медиана, асимметрия и эксцесс) было принято решение о применении непараметрических методов сравнительного анализа независимых выборок (H-критерий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Краскела-Уоллиса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U-критерий Манна-Уитни). Первичные показатели теста Кагана были трансформированы через процентильную стандартизацию в S-шкалы. </a:t>
            </a:r>
          </a:p>
          <a:p>
            <a:pPr lvl="0" algn="just">
              <a:buSzPts val="12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однородные группы по шкале Импульсивность-рефлексивность были сформированы на основе результатов иерархической кластеризации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Ward’s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/>
              <a:t>			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6185" y="1006249"/>
            <a:ext cx="11390539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6186" y="2073049"/>
            <a:ext cx="11390539" cy="21887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99C264-33E7-46D9-B959-F77D1E8B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19" y="188167"/>
            <a:ext cx="8840764" cy="750014"/>
          </a:xfrm>
          <a:ln w="38100"/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Психометрические показатели в группах респондентов, разделенных, по скорости и точности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34530"/>
              </p:ext>
            </p:extLst>
          </p:nvPr>
        </p:nvGraphicFramePr>
        <p:xfrm>
          <a:off x="421819" y="1608205"/>
          <a:ext cx="11375574" cy="3110834"/>
        </p:xfrm>
        <a:graphic>
          <a:graphicData uri="http://schemas.openxmlformats.org/drawingml/2006/table">
            <a:tbl>
              <a:tblPr firstRow="1" firstCol="1" bandRow="1"/>
              <a:tblGrid>
                <a:gridCol w="235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4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значения (медиана) показателей в группах респондентов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U-критерий Манна-Уитни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Асимптотическая значимость (2-сторонняя)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Импульсивные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(N=109)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Рефлексивные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(N=142)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Импульсивность-Рефлексивность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Сравнение сходных фигур (Дж. Каган)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Время обнаружения схожих рисунков, 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11.31 (9.39)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27.95 (21.45)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неправильных выборов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40.90 (40.00)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17.62 (17.00)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865.5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Когнитивно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-личностные стили (CPS-Q)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Импульсивность,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13.08 (13.00)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13.12 (12.00)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4892.5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Рефлексивность,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16.46 (16.00)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15.90 (16.00)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4456.500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Формально-динамические особенности индивидуальности (ОФДСИ)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Пластичность коммуникативная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6.44 (7.00)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5.80 (6.00)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4655" algn="l"/>
                          <a:tab pos="567690" algn="ctr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378" y="5167993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Парадоксальный результат – «Импульсивные» и «Рефлексивные» респонденты (по результату теста Кагана) набрали более высокий балл по шкале «Рефлексивность» (по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статистически недостоверны и требуют дальнейшей проверки.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6378" y="5094514"/>
            <a:ext cx="11413671" cy="12246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544" y="284443"/>
            <a:ext cx="6715897" cy="101367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Таблица 2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</a:rPr>
              <a:t>Среднее значение (медиана) спектра мощности ЭЭГ (мкВ</a:t>
            </a:r>
            <a:r>
              <a:rPr lang="ru-RU" b="0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</a:rPr>
              <a:t>) в группах юношей и девушек</a:t>
            </a:r>
            <a:br>
              <a:rPr lang="ru-RU" sz="2000" b="0" dirty="0">
                <a:latin typeface="Times New Roman"/>
                <a:ea typeface="Times New Roman"/>
              </a:rPr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0995"/>
              </p:ext>
            </p:extLst>
          </p:nvPr>
        </p:nvGraphicFramePr>
        <p:xfrm>
          <a:off x="389164" y="2074114"/>
          <a:ext cx="10972800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Отведения ЭЭГ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значения (медиана) показателей в группах респондентов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U-критерий Манна-Уитни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Асимптотическая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значимость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(2-сторонняя)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Юноши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Девушки (N=133)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P4_A2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3.55 (3.00)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3.77 (3.50)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6631.5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F4_A2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3.95 (3.33)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4.37 (3.99)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6670.0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T5_A1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2.95 (2.69)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3.39 (3.03)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6683.0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T3_A1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3.38 (3.04)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3.66 (3.36)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6527.0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FT8_A2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3.40 (2.92)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3.64 (3.41)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6645.5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5556" y="4431449"/>
            <a:ext cx="1103811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Сопоставление нейроэффективности интеллектуальной деятельности по полу показало, что выборка девушек, большей точностью обнаружения схожих фигур теста Кагана, затрачивает больше энергии в терминах спектра мощности ЭЭГ по сравнению с выборкой юношей. Полученные данные не согласуются с гипотезой нейроэффективности.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85" y="4502391"/>
            <a:ext cx="11413671" cy="12955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9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2286</Words>
  <Application>Microsoft Office PowerPoint</Application>
  <PresentationFormat>Широкоэкранный</PresentationFormat>
  <Paragraphs>366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Wingdings</vt:lpstr>
      <vt:lpstr>Times New Roman</vt:lpstr>
      <vt:lpstr>Calibri</vt:lpstr>
      <vt:lpstr>Arial</vt:lpstr>
      <vt:lpstr>verdana</vt:lpstr>
      <vt:lpstr>verdana</vt:lpstr>
      <vt:lpstr>Тема Office</vt:lpstr>
      <vt:lpstr>Chart</vt:lpstr>
      <vt:lpstr>Импульсивность-рефлексивность и нейроэффективность интеллектуальной деятельности</vt:lpstr>
      <vt:lpstr>Введение</vt:lpstr>
      <vt:lpstr>Презентация PowerPoint</vt:lpstr>
      <vt:lpstr>Основные понятия</vt:lpstr>
      <vt:lpstr>Гипотезы исследования </vt:lpstr>
      <vt:lpstr>Дизайн исследования</vt:lpstr>
      <vt:lpstr>Статистическая обработка данных</vt:lpstr>
      <vt:lpstr>Таблица 1 Психометрические показатели в группах респондентов, разделенных, по скорости и точности</vt:lpstr>
      <vt:lpstr>Таблица 2 Среднее значение (медиана) спектра мощности ЭЭГ (мкВ2) в группах юношей и девушек  </vt:lpstr>
      <vt:lpstr>Таблица 3 Среднее значение (медиана) спектра мощности ЭЭГ (мкВ2) у респондентов разных возрастных групп.  </vt:lpstr>
      <vt:lpstr>Презентация PowerPoint</vt:lpstr>
      <vt:lpstr>Презентация PowerPoint</vt:lpstr>
      <vt:lpstr>Выводы:</vt:lpstr>
      <vt:lpstr>Ссылки на опубликованные результаты</vt:lpstr>
      <vt:lpstr>Научная активность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Наталья Эдуардовна</dc:creator>
  <cp:keywords>ЛОГОП</cp:keywords>
  <cp:lastModifiedBy>Волкова Елена Вениаминовна</cp:lastModifiedBy>
  <cp:revision>185</cp:revision>
  <dcterms:created xsi:type="dcterms:W3CDTF">2021-02-03T09:12:52Z</dcterms:created>
  <dcterms:modified xsi:type="dcterms:W3CDTF">2023-02-24T19:18:49Z</dcterms:modified>
</cp:coreProperties>
</file>