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5" r:id="rId3"/>
  </p:sldMasterIdLst>
  <p:sldIdLst>
    <p:sldId id="259" r:id="rId4"/>
    <p:sldId id="261" r:id="rId5"/>
    <p:sldId id="267" r:id="rId6"/>
    <p:sldId id="269" r:id="rId7"/>
    <p:sldId id="266" r:id="rId8"/>
    <p:sldId id="270" r:id="rId9"/>
    <p:sldId id="273" r:id="rId10"/>
    <p:sldId id="276" r:id="rId11"/>
    <p:sldId id="275" r:id="rId12"/>
    <p:sldId id="274" r:id="rId13"/>
    <p:sldId id="278" r:id="rId14"/>
    <p:sldId id="272" r:id="rId15"/>
    <p:sldId id="279" r:id="rId16"/>
    <p:sldId id="280" r:id="rId17"/>
  </p:sldIdLst>
  <p:sldSz cx="12192000" cy="6858000"/>
  <p:notesSz cx="6858000" cy="9144000"/>
  <p:embeddedFontLst>
    <p:embeddedFont>
      <p:font typeface="Verdana" panose="020B0604030504040204" pitchFamily="3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498779"/>
    <a:srgbClr val="4A8779"/>
    <a:srgbClr val="D8E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979"/>
    <p:restoredTop sz="94660"/>
  </p:normalViewPr>
  <p:slideViewPr>
    <p:cSldViewPr snapToGrid="0" showGuides="1">
      <p:cViewPr varScale="1">
        <p:scale>
          <a:sx n="91" d="100"/>
          <a:sy n="91" d="100"/>
        </p:scale>
        <p:origin x="-30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font" Target="fonts/font5.fntdata"/><Relationship Id="rId24" Type="http://schemas.openxmlformats.org/officeDocument/2006/relationships/font" Target="fonts/font4.fntdata"/><Relationship Id="rId23" Type="http://schemas.openxmlformats.org/officeDocument/2006/relationships/font" Target="fonts/font3.fntdata"/><Relationship Id="rId22" Type="http://schemas.openxmlformats.org/officeDocument/2006/relationships/font" Target="fonts/font2.fntdata"/><Relationship Id="rId21" Type="http://schemas.openxmlformats.org/officeDocument/2006/relationships/font" Target="fonts/font1.fntdata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image" Target="../media/image5.png"/><Relationship Id="rId3" Type="http://schemas.openxmlformats.org/officeDocument/2006/relationships/oleObject" Target="../embeddings/oleObject3.bin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image" Target="../media/image6.png"/><Relationship Id="rId2" Type="http://schemas.openxmlformats.org/officeDocument/2006/relationships/oleObject" Target="../embeddings/oleObject4.bin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image" Target="../media/image6.png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презентации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3563" y="479425"/>
            <a:ext cx="4022725" cy="1093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403" y="3429000"/>
            <a:ext cx="5264150" cy="1143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3403" y="4992688"/>
            <a:ext cx="5264150" cy="12492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7" name="Текст 2"/>
          <p:cNvSpPr>
            <a:spLocks noGrp="1"/>
          </p:cNvSpPr>
          <p:nvPr>
            <p:ph type="body" idx="10"/>
          </p:nvPr>
        </p:nvSpPr>
        <p:spPr>
          <a:xfrm>
            <a:off x="7591788" y="4822631"/>
            <a:ext cx="1695904" cy="4642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1044238" y="6394450"/>
            <a:ext cx="954088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9877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49877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1044238" y="6394450"/>
            <a:ext cx="954088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9877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49877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5891" y="314792"/>
            <a:ext cx="6691108" cy="607998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1044238" y="6394450"/>
            <a:ext cx="954088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9877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49877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057012"/>
            <a:ext cx="3932237" cy="100038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2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1044238" y="6394450"/>
            <a:ext cx="954088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9877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49877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563" y="993338"/>
            <a:ext cx="3932237" cy="10699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4563" y="2424869"/>
            <a:ext cx="3932237" cy="3436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1044238" y="6394450"/>
            <a:ext cx="954088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9877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49877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0712" y="1373081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1044238" y="6394450"/>
            <a:ext cx="954088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9877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49877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ертикальный заголовок и текс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044238" y="6394450"/>
            <a:ext cx="954088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9877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49877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54680" y="308936"/>
            <a:ext cx="6715897" cy="5157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презентации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3563" y="479425"/>
            <a:ext cx="4022725" cy="1093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403" y="3429000"/>
            <a:ext cx="5264150" cy="1143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3403" y="4992688"/>
            <a:ext cx="5264150" cy="12492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7" name="Текст 2"/>
          <p:cNvSpPr>
            <a:spLocks noGrp="1"/>
          </p:cNvSpPr>
          <p:nvPr>
            <p:ph type="body" idx="10"/>
          </p:nvPr>
        </p:nvSpPr>
        <p:spPr>
          <a:xfrm>
            <a:off x="7591788" y="4822631"/>
            <a:ext cx="1695904" cy="4642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4603750" y="187325"/>
            <a:ext cx="6967538" cy="9636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lvl="0" eaLnBrk="1" hangingPunct="1">
              <a:lnSpc>
                <a:spcPts val="3600"/>
              </a:lnSpc>
            </a:pPr>
            <a:r>
              <a:rPr lang="ru-RU" altLang="ru-RU" sz="2400" b="1" dirty="0">
                <a:solidFill>
                  <a:srgbClr val="498779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Группы концепций психологического анализа деятельности</a:t>
            </a:r>
            <a:endParaRPr lang="ru-RU" altLang="ru-RU" sz="2400" b="1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547688" y="1401763"/>
            <a:ext cx="3841750" cy="4524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Текст для набора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Бихевиоризм, согласно традиционным представлениям, вызывает депрессивный интеллект. </a:t>
            </a:r>
            <a:r>
              <a:rPr kumimoji="0" lang="ru-RU" alt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Эриксоновский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гипноз вызывает гендер. Самонаблюдение осознаёт архетип. Индивидуальность, как принято считать, наблюдаема.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Бессознательное постоянно. Стимул, конечно, неустойчив. </a:t>
            </a:r>
            <a:r>
              <a:rPr kumimoji="0" lang="ru-RU" alt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Компульсивность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недоступно понимает </a:t>
            </a:r>
            <a:r>
              <a:rPr kumimoji="0" lang="ru-RU" alt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филосовский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стресс, как и предсказывают практические аспекты использования принципов </a:t>
            </a:r>
            <a:r>
              <a:rPr kumimoji="0" lang="ru-RU" alt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гештальпсихологии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в области восприятия, обучения, развития психики, социальных взаимоотношений. 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9220" name="Рисунок 1"/>
          <p:cNvPicPr>
            <a:picLocks noChangeAspect="1"/>
          </p:cNvPicPr>
          <p:nvPr userDrawn="1"/>
        </p:nvPicPr>
        <p:blipFill>
          <a:blip r:embed="rId3"/>
          <a:srcRect l="8659"/>
          <a:stretch>
            <a:fillRect/>
          </a:stretch>
        </p:blipFill>
        <p:spPr>
          <a:xfrm>
            <a:off x="4703763" y="1401763"/>
            <a:ext cx="7488237" cy="5456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1044238" y="6394450"/>
            <a:ext cx="954088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9877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49877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11044238" y="6394450"/>
            <a:ext cx="954088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9877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49877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603750" y="339725"/>
            <a:ext cx="6967538" cy="501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lvl="0" eaLnBrk="1" hangingPunct="1">
              <a:lnSpc>
                <a:spcPts val="3600"/>
              </a:lnSpc>
            </a:pPr>
            <a:r>
              <a:rPr lang="ru-RU" altLang="ru-RU" sz="2400" b="1" dirty="0">
                <a:solidFill>
                  <a:srgbClr val="498779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Список актуальных вопросов</a:t>
            </a:r>
            <a:endParaRPr lang="ru-RU" altLang="ru-RU" sz="2400" b="1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0"/>
          </p:nvPr>
        </p:nvSpPr>
        <p:spPr>
          <a:xfrm>
            <a:off x="731838" y="1220788"/>
            <a:ext cx="11004550" cy="4905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4603750" y="187325"/>
            <a:ext cx="6967538" cy="9636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lvl="0" eaLnBrk="1" hangingPunct="1">
              <a:lnSpc>
                <a:spcPts val="3600"/>
              </a:lnSpc>
            </a:pPr>
            <a:r>
              <a:rPr lang="ru-RU" altLang="ru-RU" sz="2400" b="1" dirty="0">
                <a:solidFill>
                  <a:srgbClr val="498779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Группы концепций психологического анализа деятельности</a:t>
            </a:r>
            <a:endParaRPr lang="ru-RU" altLang="ru-RU" sz="2400" b="1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547688" y="1401763"/>
            <a:ext cx="3841750" cy="4524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Текст для набора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Бихевиоризм, согласно традиционным представлениям, вызывает депрессивный интеллект. </a:t>
            </a:r>
            <a:r>
              <a:rPr kumimoji="0" lang="ru-RU" alt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Эриксоновский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гипноз вызывает гендер. Самонаблюдение осознаёт архетип. Индивидуальность, как принято считать, наблюдаема.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Бессознательное постоянно. Стимул, конечно, неустойчив. </a:t>
            </a:r>
            <a:r>
              <a:rPr kumimoji="0" lang="ru-RU" alt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Компульсивность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недоступно понимает </a:t>
            </a:r>
            <a:r>
              <a:rPr kumimoji="0" lang="ru-RU" alt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филосовский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стресс, как и предсказывают практические аспекты использования принципов </a:t>
            </a:r>
            <a:r>
              <a:rPr kumimoji="0" lang="ru-RU" alt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гештальпсихологии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в области восприятия, обучения, развития психики, социальных взаимоотношений. 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9220" name="Рисунок 1"/>
          <p:cNvPicPr>
            <a:picLocks noChangeAspect="1"/>
          </p:cNvPicPr>
          <p:nvPr userDrawn="1"/>
        </p:nvPicPr>
        <p:blipFill>
          <a:blip r:embed="rId3"/>
          <a:srcRect l="8659"/>
          <a:stretch>
            <a:fillRect/>
          </a:stretch>
        </p:blipFill>
        <p:spPr>
          <a:xfrm>
            <a:off x="4703763" y="1401763"/>
            <a:ext cx="7488237" cy="5456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1044238" y="6394450"/>
            <a:ext cx="954088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9877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49877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11044238" y="6394450"/>
            <a:ext cx="954088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9877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49877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603750" y="339725"/>
            <a:ext cx="6967538" cy="501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lvl="0" eaLnBrk="1" hangingPunct="1">
              <a:lnSpc>
                <a:spcPts val="3600"/>
              </a:lnSpc>
            </a:pPr>
            <a:r>
              <a:rPr lang="ru-RU" altLang="ru-RU" sz="2400" b="1" dirty="0">
                <a:solidFill>
                  <a:srgbClr val="498779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Графики и списки</a:t>
            </a:r>
            <a:endParaRPr lang="ru-RU" altLang="ru-RU" sz="2400" b="1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5122" name="Диаграмма 4"/>
          <p:cNvGraphicFramePr/>
          <p:nvPr userDrawn="1"/>
        </p:nvGraphicFramePr>
        <p:xfrm>
          <a:off x="423863" y="1517650"/>
          <a:ext cx="11269662" cy="505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11277600" imgH="5053330" progId="Excel.Chart.8">
                  <p:embed/>
                </p:oleObj>
              </mc:Choice>
              <mc:Fallback>
                <p:oleObj name="" r:id="rId3" imgW="11277600" imgH="5053330" progId="Excel.Chart.8">
                  <p:embed/>
                  <p:pic>
                    <p:nvPicPr>
                      <p:cNvPr id="0" name="Изображение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863" y="1517650"/>
                        <a:ext cx="11269662" cy="5051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11044238" y="6394450"/>
            <a:ext cx="954088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9877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49877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Таблица 10"/>
          <p:cNvGraphicFramePr>
            <a:graphicFrameLocks noGrp="1"/>
          </p:cNvGraphicFramePr>
          <p:nvPr/>
        </p:nvGraphicFramePr>
        <p:xfrm>
          <a:off x="620712" y="1223705"/>
          <a:ext cx="10885488" cy="3302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248"/>
                <a:gridCol w="1814248"/>
                <a:gridCol w="1814248"/>
                <a:gridCol w="1814248"/>
                <a:gridCol w="1814248"/>
                <a:gridCol w="1814248"/>
              </a:tblGrid>
              <a:tr h="531448">
                <a:tc>
                  <a:txBody>
                    <a:bodyPr/>
                    <a:lstStyle/>
                    <a:p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ru-RU" sz="1200" b="1" cap="none" spc="0" dirty="0">
                        <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</a:tr>
              <a:tr h="461854">
                <a:tc>
                  <a:txBody>
                    <a:bodyPr/>
                    <a:lstStyle/>
                    <a:p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  <a:endParaRPr lang="ru-RU" sz="1100" b="1" cap="none" spc="0" dirty="0">
                        <a:ln>
                          <a:noFill/>
                        </a:ln>
                        <a:solidFill>
                          <a:srgbClr val="498779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  <a:endParaRPr lang="ru-RU" sz="1100" b="1" cap="none" spc="0" dirty="0">
                        <a:ln>
                          <a:noFill/>
                        </a:ln>
                        <a:solidFill>
                          <a:srgbClr val="498779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  <a:endParaRPr lang="ru-RU" sz="1100" b="1" cap="none" spc="0" dirty="0">
                        <a:ln>
                          <a:noFill/>
                        </a:ln>
                        <a:solidFill>
                          <a:srgbClr val="498779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  <a:endParaRPr lang="ru-RU" sz="1100" b="1" cap="none" spc="0" dirty="0">
                        <a:ln>
                          <a:noFill/>
                        </a:ln>
                        <a:solidFill>
                          <a:srgbClr val="498779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  <a:endParaRPr lang="ru-RU" sz="1100" b="1" cap="none" spc="0" dirty="0">
                        <a:ln>
                          <a:noFill/>
                        </a:ln>
                        <a:solidFill>
                          <a:srgbClr val="498779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  <a:endParaRPr lang="ru-RU" sz="1100" b="1" cap="none" spc="0" dirty="0">
                        <a:ln>
                          <a:noFill/>
                        </a:ln>
                        <a:solidFill>
                          <a:srgbClr val="498779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4681" y="308936"/>
            <a:ext cx="5761860" cy="5157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11044238" y="6394450"/>
            <a:ext cx="954088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9877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49877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603750" y="339725"/>
            <a:ext cx="6967538" cy="501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lvl="0" eaLnBrk="1" hangingPunct="1">
              <a:lnSpc>
                <a:spcPts val="3600"/>
              </a:lnSpc>
            </a:pPr>
            <a:r>
              <a:rPr lang="ru-RU" altLang="ru-RU" sz="2400" b="1" dirty="0">
                <a:solidFill>
                  <a:srgbClr val="498779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Графики и списки</a:t>
            </a:r>
            <a:endParaRPr lang="ru-RU" altLang="ru-RU" sz="2400" b="1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6146" name="Диаграмма 6"/>
          <p:cNvGraphicFramePr/>
          <p:nvPr userDrawn="1"/>
        </p:nvGraphicFramePr>
        <p:xfrm>
          <a:off x="1981200" y="1047750"/>
          <a:ext cx="8229600" cy="551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2" imgW="8229600" imgH="5528945" progId="Excel.Chart.8">
                  <p:embed/>
                </p:oleObj>
              </mc:Choice>
              <mc:Fallback>
                <p:oleObj name="" r:id="rId2" imgW="8229600" imgH="5528945" progId="Excel.Chart.8">
                  <p:embed/>
                  <p:pic>
                    <p:nvPicPr>
                      <p:cNvPr id="0" name="Изображение 307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81200" y="1047750"/>
                        <a:ext cx="8229600" cy="55197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11044238" y="6394450"/>
            <a:ext cx="954088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9877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49877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4680" y="258602"/>
            <a:ext cx="6715897" cy="5157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620712" y="13730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1044238" y="6394450"/>
            <a:ext cx="954088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9877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49877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54680" y="791947"/>
            <a:ext cx="3769453" cy="7266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54680" y="258602"/>
            <a:ext cx="6715897" cy="515719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1044238" y="6394450"/>
            <a:ext cx="954088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9877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49877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4680" y="258602"/>
            <a:ext cx="6715897" cy="515719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712" y="1373081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1044238" y="6394450"/>
            <a:ext cx="954088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9877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49877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1044238" y="6394450"/>
            <a:ext cx="954088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9877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49877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5891" y="314792"/>
            <a:ext cx="6691108" cy="607998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1044238" y="6394450"/>
            <a:ext cx="954088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9877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49877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057012"/>
            <a:ext cx="3932237" cy="100038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2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1044238" y="6394450"/>
            <a:ext cx="954088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9877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49877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563" y="993338"/>
            <a:ext cx="3932237" cy="10699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4563" y="2424869"/>
            <a:ext cx="3932237" cy="3436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11044238" y="6394450"/>
            <a:ext cx="954088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9877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49877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603750" y="339725"/>
            <a:ext cx="6967538" cy="501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lvl="0" eaLnBrk="1" hangingPunct="1">
              <a:lnSpc>
                <a:spcPts val="3600"/>
              </a:lnSpc>
            </a:pPr>
            <a:r>
              <a:rPr lang="ru-RU" altLang="ru-RU" sz="2400" b="1" dirty="0">
                <a:solidFill>
                  <a:srgbClr val="498779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Список актуальных вопросов</a:t>
            </a:r>
            <a:endParaRPr lang="ru-RU" altLang="ru-RU" sz="2400" b="1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0"/>
          </p:nvPr>
        </p:nvSpPr>
        <p:spPr>
          <a:xfrm>
            <a:off x="731838" y="1220788"/>
            <a:ext cx="11004550" cy="4905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1044238" y="6394450"/>
            <a:ext cx="954088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9877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49877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0712" y="1373081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1044238" y="6394450"/>
            <a:ext cx="954088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9877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49877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ертикальный заголовок и текс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044238" y="6394450"/>
            <a:ext cx="954088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9877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49877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54680" y="308936"/>
            <a:ext cx="6715897" cy="5157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11044238" y="6394450"/>
            <a:ext cx="954088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9877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49877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603750" y="339725"/>
            <a:ext cx="6967538" cy="501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lvl="0" eaLnBrk="1" hangingPunct="1">
              <a:lnSpc>
                <a:spcPts val="3600"/>
              </a:lnSpc>
            </a:pPr>
            <a:r>
              <a:rPr lang="ru-RU" altLang="ru-RU" sz="2400" b="1" dirty="0">
                <a:solidFill>
                  <a:srgbClr val="498779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Графики и списки</a:t>
            </a:r>
            <a:endParaRPr lang="ru-RU" altLang="ru-RU" sz="2400" b="1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5122" name="Диаграмма 4"/>
          <p:cNvGraphicFramePr/>
          <p:nvPr userDrawn="1"/>
        </p:nvGraphicFramePr>
        <p:xfrm>
          <a:off x="423863" y="1517650"/>
          <a:ext cx="11269662" cy="505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11277600" imgH="5053330" progId="Excel.Chart.8">
                  <p:embed/>
                </p:oleObj>
              </mc:Choice>
              <mc:Fallback>
                <p:oleObj name="" r:id="rId3" imgW="11277600" imgH="5053330" progId="Excel.Chart.8">
                  <p:embed/>
                  <p:pic>
                    <p:nvPicPr>
                      <p:cNvPr id="0" name="Изображение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863" y="1517650"/>
                        <a:ext cx="11269662" cy="5051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11044238" y="6394450"/>
            <a:ext cx="954088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9877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49877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Таблица 10"/>
          <p:cNvGraphicFramePr>
            <a:graphicFrameLocks noGrp="1"/>
          </p:cNvGraphicFramePr>
          <p:nvPr/>
        </p:nvGraphicFramePr>
        <p:xfrm>
          <a:off x="620712" y="1223705"/>
          <a:ext cx="10885488" cy="3302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248"/>
                <a:gridCol w="1814248"/>
                <a:gridCol w="1814248"/>
                <a:gridCol w="1814248"/>
                <a:gridCol w="1814248"/>
                <a:gridCol w="1814248"/>
              </a:tblGrid>
              <a:tr h="531448">
                <a:tc>
                  <a:txBody>
                    <a:bodyPr/>
                    <a:lstStyle/>
                    <a:p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ru-RU" sz="1200" b="1" cap="none" spc="0" dirty="0">
                        <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</a:tr>
              <a:tr h="461854">
                <a:tc>
                  <a:txBody>
                    <a:bodyPr/>
                    <a:lstStyle/>
                    <a:p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  <a:endParaRPr lang="ru-RU" sz="1100" b="1" cap="none" spc="0" dirty="0">
                        <a:ln>
                          <a:noFill/>
                        </a:ln>
                        <a:solidFill>
                          <a:srgbClr val="498779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  <a:endParaRPr lang="ru-RU" sz="1100" b="1" cap="none" spc="0" dirty="0">
                        <a:ln>
                          <a:noFill/>
                        </a:ln>
                        <a:solidFill>
                          <a:srgbClr val="498779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  <a:endParaRPr lang="ru-RU" sz="1100" b="1" cap="none" spc="0" dirty="0">
                        <a:ln>
                          <a:noFill/>
                        </a:ln>
                        <a:solidFill>
                          <a:srgbClr val="498779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  <a:endParaRPr lang="ru-RU" sz="1100" b="1" cap="none" spc="0" dirty="0">
                        <a:ln>
                          <a:noFill/>
                        </a:ln>
                        <a:solidFill>
                          <a:srgbClr val="498779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  <a:endParaRPr lang="ru-RU" sz="1100" b="1" cap="none" spc="0" dirty="0">
                        <a:ln>
                          <a:noFill/>
                        </a:ln>
                        <a:solidFill>
                          <a:srgbClr val="498779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  <a:endParaRPr lang="ru-RU" sz="1100" b="1" cap="none" spc="0" dirty="0">
                        <a:ln>
                          <a:noFill/>
                        </a:ln>
                        <a:solidFill>
                          <a:srgbClr val="498779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4681" y="308936"/>
            <a:ext cx="5761860" cy="5157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11044238" y="6394450"/>
            <a:ext cx="954088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9877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49877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603750" y="339725"/>
            <a:ext cx="6967538" cy="501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lvl="0" eaLnBrk="1" hangingPunct="1">
              <a:lnSpc>
                <a:spcPts val="3600"/>
              </a:lnSpc>
            </a:pPr>
            <a:r>
              <a:rPr lang="ru-RU" altLang="ru-RU" sz="2400" b="1" dirty="0">
                <a:solidFill>
                  <a:srgbClr val="498779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Графики и списки</a:t>
            </a:r>
            <a:endParaRPr lang="ru-RU" altLang="ru-RU" sz="2400" b="1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6146" name="Диаграмма 6"/>
          <p:cNvGraphicFramePr/>
          <p:nvPr userDrawn="1"/>
        </p:nvGraphicFramePr>
        <p:xfrm>
          <a:off x="1981200" y="1047750"/>
          <a:ext cx="8229600" cy="551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2" imgW="8229600" imgH="5528945" progId="Excel.Chart.8">
                  <p:embed/>
                </p:oleObj>
              </mc:Choice>
              <mc:Fallback>
                <p:oleObj name="" r:id="rId2" imgW="8229600" imgH="5528945" progId="Excel.Chart.8">
                  <p:embed/>
                  <p:pic>
                    <p:nvPicPr>
                      <p:cNvPr id="0" name="Изображение 307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81200" y="1047750"/>
                        <a:ext cx="8229600" cy="55197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11044238" y="6394450"/>
            <a:ext cx="954088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9877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49877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4680" y="258602"/>
            <a:ext cx="6715897" cy="5157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620712" y="13730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1044238" y="6394450"/>
            <a:ext cx="954088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9877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49877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54680" y="791947"/>
            <a:ext cx="3769453" cy="7266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54680" y="258602"/>
            <a:ext cx="6715897" cy="515719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1044238" y="6394450"/>
            <a:ext cx="954088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9877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49877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4680" y="258602"/>
            <a:ext cx="6715897" cy="515719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712" y="1373081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654550" y="309563"/>
            <a:ext cx="6716713" cy="5143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Образец заголовка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rgbClr val="498779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9pPr>
    </p:titleStyle>
    <p:bodyStyle>
      <a:lvl1pPr marL="228600" indent="-228600" algn="l" rtl="0" fontAlgn="base">
        <a:lnSpc>
          <a:spcPct val="15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654550" y="309563"/>
            <a:ext cx="6716713" cy="5143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Образец заголовка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rgbClr val="498779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9pPr>
    </p:titleStyle>
    <p:bodyStyle>
      <a:lvl1pPr marL="228600" indent="-228600" algn="l" rtl="0" fontAlgn="base">
        <a:lnSpc>
          <a:spcPct val="15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563880" y="2449830"/>
            <a:ext cx="6074410" cy="1987550"/>
          </a:xfrm>
        </p:spPr>
        <p:txBody>
          <a:bodyPr vert="horz" wrap="square" lIns="91440" tIns="45720" rIns="91440" bIns="45720" numCol="1" anchor="t" anchorCtr="0" compatLnSpc="1">
            <a:normAutofit fontScale="90000"/>
          </a:bodyPr>
          <a:p>
            <a:pPr eaLnBrk="1" hangingPunct="1">
              <a:lnSpc>
                <a:spcPts val="4000"/>
              </a:lnSpc>
            </a:pPr>
            <a:r>
              <a:rPr lang="ru-RU" altLang="ru-RU" sz="2500" kern="1200" dirty="0">
                <a:latin typeface="+mj-lt"/>
                <a:ea typeface="+mj-ea"/>
                <a:cs typeface="Verdana" panose="020B0604030504040204" pitchFamily="34" charset="0"/>
              </a:rPr>
              <a:t>Подготовительный этап работ исследования психофизиологических особенностей решения моральных и других задач</a:t>
            </a:r>
            <a:endParaRPr lang="ru-RU" altLang="ru-RU" sz="2500" kern="1200" dirty="0">
              <a:latin typeface="+mj-lt"/>
              <a:ea typeface="+mj-ea"/>
              <a:cs typeface="Verdana" panose="020B0604030504040204" pitchFamily="34" charset="0"/>
            </a:endParaRP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>
          <a:xfrm>
            <a:off x="563563" y="5143500"/>
            <a:ext cx="6075362" cy="1249363"/>
          </a:xfrm>
          <a:noFill/>
          <a:ln>
            <a:noFill/>
          </a:ln>
        </p:spPr>
        <p:txBody>
          <a:bodyPr/>
          <a:p>
            <a:pPr eaLnBrk="1" hangingPunct="1"/>
            <a:r>
              <a:rPr lang="ru-RU" altLang="ru-RU" b="1" kern="1200" dirty="0">
                <a:solidFill>
                  <a:srgbClr val="404040"/>
                </a:solidFill>
                <a:latin typeface="+mn-lt"/>
                <a:ea typeface="+mn-ea"/>
                <a:cs typeface="Verdana" panose="020B0604030504040204" pitchFamily="34" charset="0"/>
              </a:rPr>
              <a:t>И. М. Созинова</a:t>
            </a:r>
            <a:endParaRPr lang="ru-RU" altLang="ru-RU" b="1" kern="1200" dirty="0">
              <a:solidFill>
                <a:srgbClr val="404040"/>
              </a:solidFill>
              <a:latin typeface="+mn-lt"/>
              <a:ea typeface="+mn-ea"/>
              <a:cs typeface="Verdana" panose="020B0604030504040204" pitchFamily="34" charset="0"/>
            </a:endParaRPr>
          </a:p>
          <a:p>
            <a:pPr eaLnBrk="1" hangingPunct="1"/>
            <a:r>
              <a:rPr lang="ru-RU" altLang="ru-RU" sz="1200" kern="1200" dirty="0">
                <a:solidFill>
                  <a:srgbClr val="404040"/>
                </a:solidFill>
                <a:latin typeface="+mn-lt"/>
                <a:ea typeface="+mn-ea"/>
                <a:cs typeface="Verdana" panose="020B0604030504040204" pitchFamily="34" charset="0"/>
              </a:rPr>
              <a:t>Кандидат психологических наук Институт психологии РАН </a:t>
            </a:r>
            <a:br>
              <a:rPr lang="ru-RU" altLang="ru-RU" sz="1200" kern="1200" dirty="0">
                <a:solidFill>
                  <a:srgbClr val="404040"/>
                </a:solidFill>
                <a:latin typeface="+mn-lt"/>
                <a:ea typeface="+mn-ea"/>
                <a:cs typeface="Verdana" panose="020B0604030504040204" pitchFamily="34" charset="0"/>
              </a:rPr>
            </a:br>
            <a:r>
              <a:rPr lang="ru-RU" altLang="ru-RU" sz="1200" kern="1200" dirty="0">
                <a:solidFill>
                  <a:srgbClr val="404040"/>
                </a:solidFill>
                <a:latin typeface="+mn-lt"/>
                <a:ea typeface="+mn-ea"/>
                <a:cs typeface="Verdana" panose="020B0604030504040204" pitchFamily="34" charset="0"/>
              </a:rPr>
              <a:t>лаборатория психофизиологии им. В. Б. Швыркова</a:t>
            </a:r>
            <a:endParaRPr lang="ru-RU" altLang="ru-RU" sz="1200" kern="1200" dirty="0">
              <a:solidFill>
                <a:srgbClr val="404040"/>
              </a:solidFill>
              <a:latin typeface="+mn-lt"/>
              <a:ea typeface="Verdana" panose="020B0604030504040204" pitchFamily="34" charset="0"/>
              <a:cs typeface="+mn-cs"/>
            </a:endParaRPr>
          </a:p>
        </p:txBody>
      </p:sp>
      <p:sp>
        <p:nvSpPr>
          <p:cNvPr id="22532" name="Текст 3"/>
          <p:cNvSpPr>
            <a:spLocks noGrp="1"/>
          </p:cNvSpPr>
          <p:nvPr>
            <p:ph type="body" idx="10"/>
          </p:nvPr>
        </p:nvSpPr>
        <p:spPr>
          <a:xfrm>
            <a:off x="7591425" y="4822825"/>
            <a:ext cx="1697038" cy="463550"/>
          </a:xfrm>
          <a:noFill/>
          <a:ln>
            <a:noFill/>
          </a:ln>
        </p:spPr>
        <p:txBody>
          <a:bodyPr/>
          <a:p>
            <a:pPr eaLnBrk="1" hangingPunct="1"/>
            <a:r>
              <a:rPr kern="1200" dirty="0">
                <a:latin typeface="+mn-lt"/>
                <a:ea typeface="+mn-ea"/>
                <a:cs typeface="+mn-cs"/>
              </a:rPr>
              <a:t>Март 2023</a:t>
            </a:r>
            <a:endParaRPr kern="12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428490" y="309880"/>
            <a:ext cx="6943090" cy="514350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ru-RU" dirty="0"/>
              <a:t>Вторая часть работ. </a:t>
            </a:r>
            <a:br>
              <a:rPr lang="ru-RU" dirty="0"/>
            </a:br>
            <a:r>
              <a:rPr lang="ru-RU" dirty="0"/>
              <a:t>Дизайн пилотажных экспериментов</a:t>
            </a:r>
            <a:endParaRPr lang="ru-RU" dirty="0"/>
          </a:p>
        </p:txBody>
      </p:sp>
      <p:sp>
        <p:nvSpPr>
          <p:cNvPr id="2" name="Стрелка влево 1"/>
          <p:cNvSpPr/>
          <p:nvPr/>
        </p:nvSpPr>
        <p:spPr>
          <a:xfrm>
            <a:off x="1268095" y="2590800"/>
            <a:ext cx="4557395" cy="1343025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3" name="Стрелка влево 2"/>
          <p:cNvSpPr/>
          <p:nvPr/>
        </p:nvSpPr>
        <p:spPr>
          <a:xfrm flipH="1">
            <a:off x="6187440" y="2590800"/>
            <a:ext cx="4557395" cy="1343025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5603" name="TextBox 6"/>
          <p:cNvSpPr txBox="1"/>
          <p:nvPr/>
        </p:nvSpPr>
        <p:spPr>
          <a:xfrm>
            <a:off x="1087120" y="2772410"/>
            <a:ext cx="875030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lnSpc>
                <a:spcPct val="200000"/>
              </a:lnSpc>
              <a:buFont typeface="Arial" panose="020B0604020202020204" pitchFamily="34" charset="0"/>
            </a:pPr>
            <a:r>
              <a:rPr lang="ru-RU" altLang="ru-RU" sz="22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Мбаве                                     Васе             </a:t>
            </a:r>
            <a:endParaRPr lang="ru-RU" altLang="ru-RU" sz="2200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428490" y="309880"/>
            <a:ext cx="6943090" cy="514350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ru-RU" dirty="0"/>
              <a:t>Вторая часть работ. Выводы первой серии пилотажных экспериментов</a:t>
            </a:r>
            <a:endParaRPr lang="ru-RU" dirty="0"/>
          </a:p>
        </p:txBody>
      </p:sp>
      <p:sp>
        <p:nvSpPr>
          <p:cNvPr id="25603" name="TextBox 6"/>
          <p:cNvSpPr txBox="1"/>
          <p:nvPr/>
        </p:nvSpPr>
        <p:spPr>
          <a:xfrm>
            <a:off x="528638" y="927418"/>
            <a:ext cx="11134725" cy="48310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altLang="ru-RU" sz="2200" dirty="0">
                <a:solidFill>
                  <a:srgbClr val="404040"/>
                </a:solidFill>
                <a:ea typeface="Verdana" panose="020B0604030504040204" pitchFamily="34" charset="0"/>
              </a:rPr>
              <a:t>При первичной обработке было обнаружено, что </a:t>
            </a:r>
            <a:r>
              <a:rPr lang="ru-RU" altLang="ru-RU" sz="2200" i="1" dirty="0">
                <a:solidFill>
                  <a:srgbClr val="404040"/>
                </a:solidFill>
                <a:ea typeface="Verdana" panose="020B0604030504040204" pitchFamily="34" charset="0"/>
              </a:rPr>
              <a:t>количество глазодвигательных артефактов</a:t>
            </a:r>
            <a:r>
              <a:rPr lang="ru-RU" altLang="ru-RU" sz="2200" dirty="0">
                <a:solidFill>
                  <a:srgbClr val="404040"/>
                </a:solidFill>
                <a:ea typeface="Verdana" panose="020B0604030504040204" pitchFamily="34" charset="0"/>
              </a:rPr>
              <a:t> в эпизодах проб 500 мс до нажатия на кнопку и 500 мс после нажатия на кнопку </a:t>
            </a:r>
            <a:r>
              <a:rPr lang="ru-RU" altLang="ru-RU" sz="2200" i="1" dirty="0">
                <a:solidFill>
                  <a:srgbClr val="404040"/>
                </a:solidFill>
                <a:ea typeface="Verdana" panose="020B0604030504040204" pitchFamily="34" charset="0"/>
              </a:rPr>
              <a:t>превышает допустимое</a:t>
            </a:r>
            <a:r>
              <a:rPr lang="ru-RU" altLang="ru-RU" sz="2200" dirty="0">
                <a:solidFill>
                  <a:srgbClr val="404040"/>
                </a:solidFill>
                <a:ea typeface="Verdana" panose="020B0604030504040204" pitchFamily="34" charset="0"/>
              </a:rPr>
              <a:t> количество у всех троих участников пилотажных экспериментов. </a:t>
            </a:r>
            <a:endParaRPr lang="ru-RU" altLang="ru-RU" sz="2200" dirty="0">
              <a:solidFill>
                <a:srgbClr val="404040"/>
              </a:solidFill>
              <a:ea typeface="Verdana" panose="020B0604030504040204" pitchFamily="34" charset="0"/>
            </a:endParaRPr>
          </a:p>
          <a:p>
            <a:pPr marL="342900" indent="-342900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ru-RU" altLang="ru-RU" sz="2200" dirty="0">
              <a:solidFill>
                <a:srgbClr val="404040"/>
              </a:solidFill>
              <a:ea typeface="Verdana" panose="020B0604030504040204" pitchFamily="34" charset="0"/>
            </a:endParaRPr>
          </a:p>
          <a:p>
            <a:pPr marL="342900" indent="-342900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altLang="ru-RU" sz="2200" dirty="0">
                <a:solidFill>
                  <a:srgbClr val="404040"/>
                </a:solidFill>
                <a:ea typeface="Verdana" panose="020B0604030504040204" pitchFamily="34" charset="0"/>
              </a:rPr>
              <a:t>Необходимо </a:t>
            </a:r>
            <a:r>
              <a:rPr lang="ru-RU" altLang="ru-RU" sz="2200" i="1" dirty="0">
                <a:solidFill>
                  <a:srgbClr val="404040"/>
                </a:solidFill>
                <a:ea typeface="Verdana" panose="020B0604030504040204" pitchFamily="34" charset="0"/>
              </a:rPr>
              <a:t>модификацировать процедуру исследования</a:t>
            </a:r>
            <a:r>
              <a:rPr lang="ru-RU" altLang="ru-RU" sz="2200" dirty="0">
                <a:solidFill>
                  <a:srgbClr val="404040"/>
                </a:solidFill>
                <a:ea typeface="Verdana" panose="020B0604030504040204" pitchFamily="34" charset="0"/>
              </a:rPr>
              <a:t> для минимизации глазодвигательных артефактов.</a:t>
            </a:r>
            <a:endParaRPr lang="ru-RU" altLang="ru-RU" sz="2200" dirty="0">
              <a:solidFill>
                <a:srgbClr val="404040"/>
              </a:solidFill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428490" y="309880"/>
            <a:ext cx="6943090" cy="514350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ru-RU" dirty="0"/>
              <a:t>Вторая часть работ. Вторая серия пилотажных экспериментов</a:t>
            </a:r>
            <a:endParaRPr lang="ru-RU" dirty="0"/>
          </a:p>
        </p:txBody>
      </p:sp>
      <p:sp>
        <p:nvSpPr>
          <p:cNvPr id="25603" name="TextBox 6"/>
          <p:cNvSpPr txBox="1"/>
          <p:nvPr/>
        </p:nvSpPr>
        <p:spPr>
          <a:xfrm>
            <a:off x="528003" y="1168718"/>
            <a:ext cx="11134725" cy="1445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200000"/>
              </a:lnSpc>
              <a:buFont typeface="Arial" panose="020B0604020202020204" pitchFamily="34" charset="0"/>
            </a:pPr>
            <a:r>
              <a:rPr lang="ru-RU" altLang="ru-RU" sz="22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Проводилась при участии 4 человек.</a:t>
            </a:r>
            <a:endParaRPr lang="ru-RU" altLang="ru-RU" sz="2200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</a:pPr>
            <a:endParaRPr lang="ru-RU" altLang="ru-RU" sz="2200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2" name="Таблица 1"/>
          <p:cNvGraphicFramePr/>
          <p:nvPr/>
        </p:nvGraphicFramePr>
        <p:xfrm>
          <a:off x="1829435" y="2138680"/>
          <a:ext cx="8532495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165"/>
                <a:gridCol w="2844165"/>
                <a:gridCol w="2844165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/>
                        <a:t>1 серия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/>
                        <a:t>2 серия</a:t>
                      </a:r>
                      <a:endParaRPr lang="ru-RU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/>
                        <a:t>Способ предъявления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/>
                        <a:t>Текст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/>
                        <a:t>Аудио, записанные синтезатором голоса</a:t>
                      </a:r>
                      <a:endParaRPr lang="ru-RU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/>
                        <a:t>Пример дилеммного вопроса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/>
                        <a:t>Кому бы вы отдели яблони?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/>
                        <a:t>Яблони нужно отдать Василию</a:t>
                      </a:r>
                      <a:endParaRPr lang="ru-RU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/>
                        <a:t>Пример вопроса на понимание содержания дилеммы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/>
                        <a:t>Кому яблони нужны для обогрева?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/>
                        <a:t>Яблони нужны для плавания</a:t>
                      </a:r>
                      <a:endParaRPr lang="ru-RU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/>
                        <a:t>Ответ на вопрос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/>
                        <a:t>Выбор персонажа</a:t>
                      </a:r>
                      <a:endParaRPr lang="ru-RU" altLang="en-US"/>
                    </a:p>
                    <a:p>
                      <a:pPr>
                        <a:buNone/>
                      </a:pPr>
                      <a:r>
                        <a:rPr lang="ru-RU" altLang="en-US"/>
                        <a:t>Направление стрелки соответствует положению кнопки на пульте ответа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/>
                        <a:t>«Да» или «нет», соответствие которых на ульте ответа задается инструкцией к эксперименту</a:t>
                      </a:r>
                      <a:endParaRPr lang="ru-RU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428490" y="309880"/>
            <a:ext cx="6943090" cy="514350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ru-RU" dirty="0"/>
              <a:t>Вторая часть работ. Выводы первой серии пилотажных экспериментов</a:t>
            </a:r>
            <a:endParaRPr lang="ru-RU" dirty="0"/>
          </a:p>
        </p:txBody>
      </p:sp>
      <p:sp>
        <p:nvSpPr>
          <p:cNvPr id="25603" name="TextBox 6"/>
          <p:cNvSpPr txBox="1"/>
          <p:nvPr/>
        </p:nvSpPr>
        <p:spPr>
          <a:xfrm>
            <a:off x="528638" y="927418"/>
            <a:ext cx="11134725" cy="41541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200000"/>
              </a:lnSpc>
              <a:buFont typeface="Arial" panose="020B0604020202020204" pitchFamily="34" charset="0"/>
            </a:pPr>
            <a:endParaRPr lang="ru-RU" altLang="ru-RU" sz="2200" dirty="0">
              <a:solidFill>
                <a:srgbClr val="404040"/>
              </a:solidFill>
              <a:ea typeface="Verdana" panose="020B0604030504040204" pitchFamily="34" charset="0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</a:pPr>
            <a:r>
              <a:rPr lang="ru-RU" altLang="ru-RU" sz="2200" dirty="0">
                <a:solidFill>
                  <a:srgbClr val="404040"/>
                </a:solidFill>
                <a:ea typeface="Verdana" panose="020B0604030504040204" pitchFamily="34" charset="0"/>
              </a:rPr>
              <a:t>Количество оставшихся «чистых» проб для анализа проб варьировалось от 9 до 22 из 28 предъявленных, что говорит о необходимости проведения дополнительного подбора дилемм для увеличения количества проб и небольшой модификации процедуры для минимализации глазодвигательных артефактов.</a:t>
            </a:r>
            <a:endParaRPr lang="ru-RU" altLang="ru-RU" sz="2200" dirty="0">
              <a:solidFill>
                <a:srgbClr val="404040"/>
              </a:solidFill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3" name="TextBox 6"/>
          <p:cNvSpPr txBox="1"/>
          <p:nvPr/>
        </p:nvSpPr>
        <p:spPr>
          <a:xfrm>
            <a:off x="1268095" y="2752725"/>
            <a:ext cx="96558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lnSpc>
                <a:spcPct val="200000"/>
              </a:lnSpc>
              <a:buFont typeface="Arial" panose="020B0604020202020204" pitchFamily="34" charset="0"/>
            </a:pPr>
            <a:r>
              <a:rPr lang="ru-RU" altLang="ru-RU" sz="22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Спасибо за внимание!</a:t>
            </a:r>
            <a:endParaRPr lang="ru-RU" altLang="ru-RU" sz="2200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654550" y="309563"/>
            <a:ext cx="6716713" cy="514350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ru-RU" dirty="0"/>
              <a:t>Цели</a:t>
            </a:r>
            <a:endParaRPr lang="ru-RU" dirty="0"/>
          </a:p>
        </p:txBody>
      </p:sp>
      <p:sp>
        <p:nvSpPr>
          <p:cNvPr id="25603" name="TextBox 6"/>
          <p:cNvSpPr txBox="1"/>
          <p:nvPr/>
        </p:nvSpPr>
        <p:spPr>
          <a:xfrm>
            <a:off x="528638" y="1335088"/>
            <a:ext cx="11134725" cy="41541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285750" indent="-285750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altLang="ru-RU" sz="2200" dirty="0">
                <a:solidFill>
                  <a:srgbClr val="40404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Провести анализ литературе по теме психофизиологические особенности решения моральных и других задач</a:t>
            </a:r>
            <a:endParaRPr lang="ru-RU" altLang="ru-RU" sz="2200" dirty="0">
              <a:solidFill>
                <a:srgbClr val="40404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altLang="ru-RU" sz="2200" dirty="0">
                <a:solidFill>
                  <a:srgbClr val="40404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Сформулировать гипотезы и  цель исследования для плана НИР 2022-2023 г.г.</a:t>
            </a:r>
            <a:endParaRPr lang="ru-RU" altLang="ru-RU" sz="2200" dirty="0">
              <a:solidFill>
                <a:srgbClr val="40404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altLang="ru-RU" sz="2200" dirty="0">
                <a:solidFill>
                  <a:srgbClr val="40404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Провести пилотажные исследования для отладки протокола эксперимента</a:t>
            </a:r>
            <a:endParaRPr lang="ru-RU" altLang="ru-RU" sz="2200" dirty="0">
              <a:solidFill>
                <a:srgbClr val="40404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654550" y="309563"/>
            <a:ext cx="6716713" cy="514350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ru-RU" dirty="0"/>
              <a:t>Первая часть работ</a:t>
            </a:r>
            <a:endParaRPr lang="ru-RU" dirty="0"/>
          </a:p>
        </p:txBody>
      </p:sp>
      <p:sp>
        <p:nvSpPr>
          <p:cNvPr id="25603" name="TextBox 6"/>
          <p:cNvSpPr txBox="1"/>
          <p:nvPr/>
        </p:nvSpPr>
        <p:spPr>
          <a:xfrm>
            <a:off x="528638" y="927418"/>
            <a:ext cx="11134725" cy="55079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285750" indent="-285750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altLang="ru-RU" sz="2200" dirty="0">
                <a:solidFill>
                  <a:srgbClr val="40404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На основе анализа литературы были сформулирована </a:t>
            </a:r>
            <a:r>
              <a:rPr lang="ru-RU" altLang="ru-RU" sz="2200" i="1" dirty="0">
                <a:solidFill>
                  <a:srgbClr val="40404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теоретическая гипотеза</a:t>
            </a:r>
            <a:r>
              <a:rPr lang="ru-RU" altLang="ru-RU" sz="2200" dirty="0">
                <a:solidFill>
                  <a:srgbClr val="40404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 для плана НИР 2022-2023 г.г.:</a:t>
            </a:r>
            <a:endParaRPr lang="ru-RU" altLang="ru-RU" sz="2200" dirty="0">
              <a:solidFill>
                <a:srgbClr val="40404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altLang="ru-RU" sz="2200" dirty="0">
                <a:solidFill>
                  <a:srgbClr val="40404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Системная организация поведения с явной моральной составляющей, которая являетсяхарактеристикой низкодифференцированного соотношения со средой, отличается от системной организации поведения без явной моральной составляющей.</a:t>
            </a:r>
            <a:endParaRPr lang="ru-RU" altLang="ru-RU" sz="2200" dirty="0">
              <a:solidFill>
                <a:srgbClr val="40404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altLang="ru-RU" sz="2200" i="1" dirty="0">
                <a:solidFill>
                  <a:srgbClr val="40404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Цель исследования</a:t>
            </a:r>
            <a:r>
              <a:rPr lang="ru-RU" altLang="ru-RU" sz="2200" dirty="0">
                <a:solidFill>
                  <a:srgbClr val="40404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: Выявление особенностей системной организации при решении моральных задач.</a:t>
            </a:r>
            <a:endParaRPr lang="ru-RU" altLang="ru-RU" sz="2200" dirty="0">
              <a:solidFill>
                <a:srgbClr val="40404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654550" y="309563"/>
            <a:ext cx="6716713" cy="514350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ru-RU" dirty="0"/>
              <a:t>Первая часть работ</a:t>
            </a:r>
            <a:endParaRPr lang="ru-RU" dirty="0"/>
          </a:p>
        </p:txBody>
      </p:sp>
      <p:sp>
        <p:nvSpPr>
          <p:cNvPr id="25603" name="TextBox 6"/>
          <p:cNvSpPr txBox="1"/>
          <p:nvPr/>
        </p:nvSpPr>
        <p:spPr>
          <a:xfrm>
            <a:off x="528638" y="927418"/>
            <a:ext cx="11134725" cy="55079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200000"/>
              </a:lnSpc>
              <a:buFont typeface="Arial" panose="020B0604020202020204" pitchFamily="34" charset="0"/>
            </a:pPr>
            <a:r>
              <a:rPr lang="ru-RU" altLang="ru-RU" sz="2200" dirty="0">
                <a:solidFill>
                  <a:srgbClr val="40404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В рамках наших теоретических представлений компоненты ЭЭГ отражают состав и динамику вовлекаемых систем, сформированных на разных этапах развития индивида, а моральная характеристика поведения формируется ранних этапах индивидуального развития. </a:t>
            </a:r>
            <a:endParaRPr lang="ru-RU" altLang="ru-RU" sz="2200" dirty="0">
              <a:solidFill>
                <a:srgbClr val="40404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</a:pPr>
            <a:r>
              <a:rPr lang="ru-RU" altLang="ru-RU" sz="2200" dirty="0">
                <a:solidFill>
                  <a:srgbClr val="40404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На основе этого мы формулируем </a:t>
            </a:r>
            <a:r>
              <a:rPr lang="ru-RU" altLang="ru-RU" sz="2200" i="1" dirty="0">
                <a:solidFill>
                  <a:srgbClr val="40404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эмпирическую гипотезу</a:t>
            </a:r>
            <a:r>
              <a:rPr lang="ru-RU" altLang="ru-RU" sz="2200" dirty="0">
                <a:solidFill>
                  <a:srgbClr val="40404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 о том, что системная организация, выраженная в амплитудно-временных характеристиках компонент ССП, будет различаться при решении моральных и других задач.</a:t>
            </a:r>
            <a:endParaRPr lang="ru-RU" altLang="ru-RU" sz="2200" dirty="0">
              <a:solidFill>
                <a:srgbClr val="40404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428490" y="309880"/>
            <a:ext cx="6943090" cy="514350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ru-RU" dirty="0"/>
              <a:t>Вторая часть работ. Регистрация ЭЭГ</a:t>
            </a:r>
            <a:endParaRPr lang="ru-RU" dirty="0"/>
          </a:p>
        </p:txBody>
      </p:sp>
      <p:sp>
        <p:nvSpPr>
          <p:cNvPr id="25603" name="TextBox 6"/>
          <p:cNvSpPr txBox="1"/>
          <p:nvPr/>
        </p:nvSpPr>
        <p:spPr>
          <a:xfrm>
            <a:off x="528003" y="927418"/>
            <a:ext cx="11134725" cy="55079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200000"/>
              </a:lnSpc>
              <a:buFont typeface="Arial" panose="020B0604020202020204" pitchFamily="34" charset="0"/>
            </a:pPr>
            <a:r>
              <a:rPr lang="ru-RU" altLang="ru-RU" sz="22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Проведено </a:t>
            </a:r>
            <a:r>
              <a:rPr lang="ru-RU" altLang="ru-RU" sz="2200" i="1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две серии пилотажных экспериментов</a:t>
            </a:r>
            <a:r>
              <a:rPr lang="ru-RU" altLang="ru-RU" sz="22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ru-RU" altLang="ru-RU" sz="2200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</a:pPr>
            <a:r>
              <a:rPr lang="ru-RU" altLang="ru-RU" sz="22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Регистрация ЭЭГпроводилась с помощью программного обеспечения, предоставленного с усилителем “Энцефалан ЭЭГР-19/26” (частота дискретизации сигнала составит 250 Гц) </a:t>
            </a:r>
            <a:r>
              <a:rPr lang="ru-RU" altLang="ru-RU" sz="2200" dirty="0">
                <a:solidFill>
                  <a:srgbClr val="404040"/>
                </a:solidFill>
                <a:ea typeface="Verdana" panose="020B0604030504040204" pitchFamily="34" charset="0"/>
                <a:sym typeface="+mn-ea"/>
              </a:rPr>
              <a:t>монополярно, относительно объединённого ушного референта, </a:t>
            </a:r>
            <a:r>
              <a:rPr lang="ru-RU" altLang="ru-RU" sz="22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19 мозговым отведениям в соответствии с международной системой 10–20, сопротивление электродов 16 кОм.  Для контроля движения глаз регистрировалась ЭОГ (вертикальная и горизонтальная составляющая).</a:t>
            </a:r>
            <a:endParaRPr lang="ru-RU" altLang="ru-RU" sz="2200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428490" y="309880"/>
            <a:ext cx="6943090" cy="514350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ru-RU" dirty="0"/>
              <a:t>Вторая часть работ. </a:t>
            </a:r>
            <a:br>
              <a:rPr lang="ru-RU" dirty="0"/>
            </a:br>
            <a:r>
              <a:rPr lang="ru-RU" dirty="0"/>
              <a:t>Дизайн пилотажных экспериментов</a:t>
            </a:r>
            <a:endParaRPr lang="ru-RU" dirty="0"/>
          </a:p>
        </p:txBody>
      </p:sp>
      <p:sp>
        <p:nvSpPr>
          <p:cNvPr id="25603" name="TextBox 6"/>
          <p:cNvSpPr txBox="1"/>
          <p:nvPr/>
        </p:nvSpPr>
        <p:spPr>
          <a:xfrm>
            <a:off x="1268095" y="1908175"/>
            <a:ext cx="9655810" cy="27997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lnSpc>
                <a:spcPct val="200000"/>
              </a:lnSpc>
              <a:buFont typeface="Arial" panose="020B0604020202020204" pitchFamily="34" charset="0"/>
            </a:pPr>
            <a:r>
              <a:rPr lang="ru-RU" altLang="ru-RU" sz="22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Есть сад с яблонями. Мбава питается яблоками только из этого сада. Больше он ничего есть не может. Василий хочет использовать стволы этих яблонь для обогрева дома зимой, иначе в его доме зимой будет прохладно.</a:t>
            </a:r>
            <a:endParaRPr lang="ru-RU" altLang="ru-RU" sz="2200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428490" y="309880"/>
            <a:ext cx="6943090" cy="514350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ru-RU" dirty="0"/>
              <a:t>Вторая часть работ. </a:t>
            </a:r>
            <a:br>
              <a:rPr lang="ru-RU" dirty="0"/>
            </a:br>
            <a:r>
              <a:rPr lang="ru-RU" dirty="0"/>
              <a:t>Дизайн пилотажных экспериментов</a:t>
            </a:r>
            <a:endParaRPr lang="ru-RU" dirty="0"/>
          </a:p>
        </p:txBody>
      </p:sp>
      <p:sp>
        <p:nvSpPr>
          <p:cNvPr id="25603" name="TextBox 6"/>
          <p:cNvSpPr txBox="1"/>
          <p:nvPr/>
        </p:nvSpPr>
        <p:spPr>
          <a:xfrm>
            <a:off x="1268095" y="2752725"/>
            <a:ext cx="96558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lnSpc>
                <a:spcPct val="200000"/>
              </a:lnSpc>
              <a:buFont typeface="Arial" panose="020B0604020202020204" pitchFamily="34" charset="0"/>
            </a:pPr>
            <a:r>
              <a:rPr lang="ru-RU" altLang="ru-RU" sz="22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Кому бы вы отдали яблони?</a:t>
            </a:r>
            <a:endParaRPr lang="ru-RU" altLang="ru-RU" sz="2200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428490" y="309880"/>
            <a:ext cx="6943090" cy="514350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ru-RU" dirty="0"/>
              <a:t>Вторая часть работ. </a:t>
            </a:r>
            <a:br>
              <a:rPr lang="ru-RU" dirty="0"/>
            </a:br>
            <a:r>
              <a:rPr lang="ru-RU" dirty="0"/>
              <a:t>Дизайн пилотажных экспериментов</a:t>
            </a:r>
            <a:endParaRPr lang="ru-RU" dirty="0"/>
          </a:p>
        </p:txBody>
      </p:sp>
      <p:sp>
        <p:nvSpPr>
          <p:cNvPr id="2" name="Стрелка влево 1"/>
          <p:cNvSpPr/>
          <p:nvPr/>
        </p:nvSpPr>
        <p:spPr>
          <a:xfrm>
            <a:off x="1268095" y="2590800"/>
            <a:ext cx="4557395" cy="1343025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3" name="Стрелка влево 2"/>
          <p:cNvSpPr/>
          <p:nvPr/>
        </p:nvSpPr>
        <p:spPr>
          <a:xfrm flipH="1">
            <a:off x="6187440" y="2590800"/>
            <a:ext cx="4557395" cy="1343025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5603" name="TextBox 6"/>
          <p:cNvSpPr txBox="1"/>
          <p:nvPr/>
        </p:nvSpPr>
        <p:spPr>
          <a:xfrm>
            <a:off x="1087120" y="2772410"/>
            <a:ext cx="875030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lnSpc>
                <a:spcPct val="200000"/>
              </a:lnSpc>
              <a:buFont typeface="Arial" panose="020B0604020202020204" pitchFamily="34" charset="0"/>
            </a:pPr>
            <a:r>
              <a:rPr lang="ru-RU" altLang="ru-RU" sz="22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Мбаве                                     Василию             </a:t>
            </a:r>
            <a:endParaRPr lang="ru-RU" altLang="ru-RU" sz="2200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428490" y="309880"/>
            <a:ext cx="6943090" cy="514350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ru-RU" dirty="0"/>
              <a:t>Вторая часть работ. </a:t>
            </a:r>
            <a:br>
              <a:rPr lang="ru-RU" dirty="0"/>
            </a:br>
            <a:r>
              <a:rPr lang="ru-RU" dirty="0"/>
              <a:t>Дизайн пилотажных экспериментов</a:t>
            </a:r>
            <a:endParaRPr lang="ru-RU" dirty="0"/>
          </a:p>
        </p:txBody>
      </p:sp>
      <p:sp>
        <p:nvSpPr>
          <p:cNvPr id="25603" name="TextBox 6"/>
          <p:cNvSpPr txBox="1"/>
          <p:nvPr/>
        </p:nvSpPr>
        <p:spPr>
          <a:xfrm>
            <a:off x="1268095" y="2752725"/>
            <a:ext cx="96558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lnSpc>
                <a:spcPct val="200000"/>
              </a:lnSpc>
              <a:buFont typeface="Arial" panose="020B0604020202020204" pitchFamily="34" charset="0"/>
            </a:pPr>
            <a:r>
              <a:rPr lang="ru-RU" altLang="ru-RU" sz="22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Кому яблони нужны для обогрева?</a:t>
            </a:r>
            <a:endParaRPr lang="ru-RU" altLang="ru-RU" sz="2200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4">
      <a:dk1>
        <a:srgbClr val="262626"/>
      </a:dk1>
      <a:lt1>
        <a:sysClr val="window" lastClr="FFFFFF"/>
      </a:lt1>
      <a:dk2>
        <a:srgbClr val="44546A"/>
      </a:dk2>
      <a:lt2>
        <a:srgbClr val="E7E6E6"/>
      </a:lt2>
      <a:accent1>
        <a:srgbClr val="498779"/>
      </a:accent1>
      <a:accent2>
        <a:srgbClr val="91D15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Другая 4">
      <a:dk1>
        <a:srgbClr val="262626"/>
      </a:dk1>
      <a:lt1>
        <a:sysClr val="window" lastClr="FFFFFF"/>
      </a:lt1>
      <a:dk2>
        <a:srgbClr val="44546A"/>
      </a:dk2>
      <a:lt2>
        <a:srgbClr val="E7E6E6"/>
      </a:lt2>
      <a:accent1>
        <a:srgbClr val="498779"/>
      </a:accent1>
      <a:accent2>
        <a:srgbClr val="91D15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3845</Words>
  <Application>WPS Presentation</Application>
  <PresentationFormat>Произвольный</PresentationFormat>
  <Paragraphs>95</Paragraphs>
  <Slides>14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SimSun</vt:lpstr>
      <vt:lpstr>Wingdings</vt:lpstr>
      <vt:lpstr>Verdana</vt:lpstr>
      <vt:lpstr>Calibri</vt:lpstr>
      <vt:lpstr>Microsoft YaHei</vt:lpstr>
      <vt:lpstr>Arial Unicode MS</vt:lpstr>
      <vt:lpstr>Тема Office</vt:lpstr>
      <vt:lpstr>1_Тема Office</vt:lpstr>
      <vt:lpstr>Excel.Chart.8</vt:lpstr>
      <vt:lpstr>Excel.Chart.8</vt:lpstr>
      <vt:lpstr>Excel.Chart.8</vt:lpstr>
      <vt:lpstr>Excel.Chart.8</vt:lpstr>
      <vt:lpstr>Подготовительный этап работ исследования психофизиологических особенностей решения моральных и других задач</vt:lpstr>
      <vt:lpstr>Цели</vt:lpstr>
      <vt:lpstr>Первая часть работ</vt:lpstr>
      <vt:lpstr>Первая часть работ</vt:lpstr>
      <vt:lpstr>Вторая часть работ. Регистрация ЭЭГ</vt:lpstr>
      <vt:lpstr>Вторая часть работ.  Дизайн пилотажных экспериментов</vt:lpstr>
      <vt:lpstr>Вторая часть работ.  Дизайн пилотажных экспериментов</vt:lpstr>
      <vt:lpstr>Вторая часть работ.  Дизайн пилотажных экспериментов</vt:lpstr>
      <vt:lpstr>Вторая часть работ.  Дизайн пилотажных экспериментов</vt:lpstr>
      <vt:lpstr>Вторая часть работ.  Дизайн пилотажных экспериментов</vt:lpstr>
      <vt:lpstr>Вторая часть работ. Выводы первой серии пилотажных экспериментов</vt:lpstr>
      <vt:lpstr>Вторая часть работ. Вторая серия пилотажных экспериментов</vt:lpstr>
      <vt:lpstr>Вторая часть работ. Выводы первой серии пилотажных экспериментов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eiole</cp:lastModifiedBy>
  <cp:revision>30</cp:revision>
  <dcterms:created xsi:type="dcterms:W3CDTF">2021-02-03T09:12:00Z</dcterms:created>
  <dcterms:modified xsi:type="dcterms:W3CDTF">2023-03-06T09:57:13Z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769DF085731840C7BA2288B8032CDA68</vt:lpwstr>
  </property>
  <property fmtid="{D5CDD505-2E9C-101B-9397-08002B2CF9AE}" pid="3" name="KSOProductBuildVer">
    <vt:lpwstr>1049-11.2.0.11498</vt:lpwstr>
  </property>
</Properties>
</file>