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5" r:id="rId3"/>
    <p:sldId id="267" r:id="rId4"/>
    <p:sldId id="269" r:id="rId5"/>
    <p:sldId id="270" r:id="rId6"/>
    <p:sldId id="279" r:id="rId7"/>
    <p:sldId id="276" r:id="rId8"/>
    <p:sldId id="277" r:id="rId9"/>
    <p:sldId id="280" r:id="rId10"/>
    <p:sldId id="281" r:id="rId11"/>
    <p:sldId id="282" r:id="rId12"/>
    <p:sldId id="283" r:id="rId13"/>
    <p:sldId id="263" r:id="rId14"/>
    <p:sldId id="284" r:id="rId15"/>
    <p:sldId id="285" r:id="rId16"/>
    <p:sldId id="286" r:id="rId17"/>
    <p:sldId id="287"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F8612-BDA3-49BE-9468-3688377B7868}" v="1" dt="2023-02-22T13:54:38.587"/>
    <p1510:client id="{A5B578DD-1371-4C95-A218-FAC91BE69261}" v="220" dt="2023-02-22T12:33:23.528"/>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p:cViewPr varScale="1">
        <p:scale>
          <a:sx n="51" d="100"/>
          <a:sy n="51" d="100"/>
        </p:scale>
        <p:origin x="108"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Kharitonov" userId="d7a24f344ac6d660" providerId="LiveId" clId="{49DF8612-BDA3-49BE-9468-3688377B7868}"/>
    <pc:docChg chg="modSld">
      <pc:chgData name="Alexander Kharitonov" userId="d7a24f344ac6d660" providerId="LiveId" clId="{49DF8612-BDA3-49BE-9468-3688377B7868}" dt="2023-02-22T13:55:22.341" v="127" actId="20577"/>
      <pc:docMkLst>
        <pc:docMk/>
      </pc:docMkLst>
      <pc:sldChg chg="modSp">
        <pc:chgData name="Alexander Kharitonov" userId="d7a24f344ac6d660" providerId="LiveId" clId="{49DF8612-BDA3-49BE-9468-3688377B7868}" dt="2023-02-22T12:45:45.861" v="94" actId="20577"/>
        <pc:sldMkLst>
          <pc:docMk/>
          <pc:sldMk cId="0" sldId="263"/>
        </pc:sldMkLst>
        <pc:spChg chg="mod">
          <ac:chgData name="Alexander Kharitonov" userId="d7a24f344ac6d660" providerId="LiveId" clId="{49DF8612-BDA3-49BE-9468-3688377B7868}" dt="2023-02-22T12:45:45.861" v="94" actId="20577"/>
          <ac:spMkLst>
            <pc:docMk/>
            <pc:sldMk cId="0" sldId="263"/>
            <ac:spMk id="29699" creationId="{1200F898-0A9B-4D8C-B7CF-6B1AE07C6C55}"/>
          </ac:spMkLst>
        </pc:spChg>
      </pc:sldChg>
      <pc:sldChg chg="modSp">
        <pc:chgData name="Alexander Kharitonov" userId="d7a24f344ac6d660" providerId="LiveId" clId="{49DF8612-BDA3-49BE-9468-3688377B7868}" dt="2023-02-22T12:42:46.735" v="90" actId="113"/>
        <pc:sldMkLst>
          <pc:docMk/>
          <pc:sldMk cId="0" sldId="265"/>
        </pc:sldMkLst>
        <pc:spChg chg="mod">
          <ac:chgData name="Alexander Kharitonov" userId="d7a24f344ac6d660" providerId="LiveId" clId="{49DF8612-BDA3-49BE-9468-3688377B7868}" dt="2023-02-22T12:42:46.735" v="90" actId="113"/>
          <ac:spMkLst>
            <pc:docMk/>
            <pc:sldMk cId="0" sldId="265"/>
            <ac:spMk id="20483" creationId="{D498E8B2-0893-4E6C-88A4-E2A63D3031E6}"/>
          </ac:spMkLst>
        </pc:spChg>
      </pc:sldChg>
      <pc:sldChg chg="modSp">
        <pc:chgData name="Alexander Kharitonov" userId="d7a24f344ac6d660" providerId="LiveId" clId="{49DF8612-BDA3-49BE-9468-3688377B7868}" dt="2023-02-22T12:45:08.274" v="93" actId="14100"/>
        <pc:sldMkLst>
          <pc:docMk/>
          <pc:sldMk cId="3950977030" sldId="281"/>
        </pc:sldMkLst>
        <pc:spChg chg="mod">
          <ac:chgData name="Alexander Kharitonov" userId="d7a24f344ac6d660" providerId="LiveId" clId="{49DF8612-BDA3-49BE-9468-3688377B7868}" dt="2023-02-22T12:45:08.274" v="93" actId="14100"/>
          <ac:spMkLst>
            <pc:docMk/>
            <pc:sldMk cId="3950977030" sldId="281"/>
            <ac:spMk id="3" creationId="{6E9422FF-627E-43E0-8E1F-5E991C919A3E}"/>
          </ac:spMkLst>
        </pc:spChg>
      </pc:sldChg>
      <pc:sldChg chg="modSp">
        <pc:chgData name="Alexander Kharitonov" userId="d7a24f344ac6d660" providerId="LiveId" clId="{49DF8612-BDA3-49BE-9468-3688377B7868}" dt="2023-02-22T13:52:21.103" v="105" actId="20577"/>
        <pc:sldMkLst>
          <pc:docMk/>
          <pc:sldMk cId="2063511729" sldId="282"/>
        </pc:sldMkLst>
        <pc:spChg chg="mod">
          <ac:chgData name="Alexander Kharitonov" userId="d7a24f344ac6d660" providerId="LiveId" clId="{49DF8612-BDA3-49BE-9468-3688377B7868}" dt="2023-02-22T13:52:21.103" v="105" actId="20577"/>
          <ac:spMkLst>
            <pc:docMk/>
            <pc:sldMk cId="2063511729" sldId="282"/>
            <ac:spMk id="3" creationId="{EF425255-5CDB-47F4-8321-1595008B7268}"/>
          </ac:spMkLst>
        </pc:spChg>
      </pc:sldChg>
      <pc:sldChg chg="modSp">
        <pc:chgData name="Alexander Kharitonov" userId="d7a24f344ac6d660" providerId="LiveId" clId="{49DF8612-BDA3-49BE-9468-3688377B7868}" dt="2023-02-22T13:55:22.341" v="127" actId="20577"/>
        <pc:sldMkLst>
          <pc:docMk/>
          <pc:sldMk cId="279341217" sldId="283"/>
        </pc:sldMkLst>
        <pc:spChg chg="mod">
          <ac:chgData name="Alexander Kharitonov" userId="d7a24f344ac6d660" providerId="LiveId" clId="{49DF8612-BDA3-49BE-9468-3688377B7868}" dt="2023-02-22T13:55:22.341" v="127" actId="20577"/>
          <ac:spMkLst>
            <pc:docMk/>
            <pc:sldMk cId="279341217" sldId="283"/>
            <ac:spMk id="3" creationId="{FAF50D41-F9BD-49E1-A2A7-C7A4569C7F7A}"/>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Заголовок презентации">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Рисунок 1">
            <a:extLst>
              <a:ext uri="{FF2B5EF4-FFF2-40B4-BE49-F238E27FC236}">
                <a16:creationId xmlns:a16="http://schemas.microsoft.com/office/drawing/2014/main" id="{2177DBB4-249E-461B-832B-2A4BF13F03E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563" y="479425"/>
            <a:ext cx="4022725"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563403" y="3429000"/>
            <a:ext cx="5264150" cy="1143000"/>
          </a:xfrm>
        </p:spPr>
        <p:txBody>
          <a:bodyPr>
            <a:normAutofit/>
          </a:bodyPr>
          <a:lstStyle>
            <a:lvl1pPr>
              <a:defRPr sz="2800"/>
            </a:lvl1pPr>
          </a:lstStyle>
          <a:p>
            <a:r>
              <a:rPr lang="ru-RU" dirty="0"/>
              <a:t>Образец заголовка</a:t>
            </a:r>
          </a:p>
        </p:txBody>
      </p:sp>
      <p:sp>
        <p:nvSpPr>
          <p:cNvPr id="3" name="Текст 2"/>
          <p:cNvSpPr>
            <a:spLocks noGrp="1"/>
          </p:cNvSpPr>
          <p:nvPr>
            <p:ph type="body" idx="1"/>
          </p:nvPr>
        </p:nvSpPr>
        <p:spPr>
          <a:xfrm>
            <a:off x="563403" y="4992688"/>
            <a:ext cx="5264150" cy="1249274"/>
          </a:xfrm>
          <a:prstGeom prst="rect">
            <a:avLst/>
          </a:prstGeom>
        </p:spPr>
        <p:txBody>
          <a:bodyPr>
            <a:normAutofit/>
          </a:bodyPr>
          <a:lstStyle>
            <a:lvl1pPr marL="0" indent="0">
              <a:buNone/>
              <a:defRPr sz="1400">
                <a:solidFill>
                  <a:schemeClr val="bg2">
                    <a:lumMod val="2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Текст 2"/>
          <p:cNvSpPr>
            <a:spLocks noGrp="1"/>
          </p:cNvSpPr>
          <p:nvPr>
            <p:ph type="body" idx="10"/>
          </p:nvPr>
        </p:nvSpPr>
        <p:spPr>
          <a:xfrm>
            <a:off x="7591788" y="4822631"/>
            <a:ext cx="1695904" cy="464208"/>
          </a:xfrm>
          <a:prstGeom prst="rect">
            <a:avLst/>
          </a:prstGeom>
        </p:spPr>
        <p:txBody>
          <a:bodyPr>
            <a:normAutofit/>
          </a:bodyPr>
          <a:lstStyle>
            <a:lvl1pPr marL="0" indent="0">
              <a:buNone/>
              <a:defRPr sz="1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Tree>
    <p:extLst>
      <p:ext uri="{BB962C8B-B14F-4D97-AF65-F5344CB8AC3E}">
        <p14:creationId xmlns:p14="http://schemas.microsoft.com/office/powerpoint/2010/main" val="1649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5AA92225-7A83-4DEB-BA7C-67FDF185A579}"/>
              </a:ext>
            </a:extLst>
          </p:cNvPr>
          <p:cNvSpPr txBox="1">
            <a:spLocks noChangeArrowheads="1"/>
          </p:cNvSpPr>
          <p:nvPr userDrawn="1"/>
        </p:nvSpPr>
        <p:spPr bwMode="auto">
          <a:xfrm>
            <a:off x="11044238" y="6394450"/>
            <a:ext cx="954087" cy="276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rPr>
              <a:t>ipran.ru</a:t>
            </a:r>
            <a:endParaRPr lang="ru-RU"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49900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Сравнение">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7">
            <a:extLst>
              <a:ext uri="{FF2B5EF4-FFF2-40B4-BE49-F238E27FC236}">
                <a16:creationId xmlns:a16="http://schemas.microsoft.com/office/drawing/2014/main" id="{AD85B498-A554-4B09-B2BA-31A2F28ADC23}"/>
              </a:ext>
            </a:extLst>
          </p:cNvPr>
          <p:cNvSpPr txBox="1">
            <a:spLocks noChangeArrowheads="1"/>
          </p:cNvSpPr>
          <p:nvPr userDrawn="1"/>
        </p:nvSpPr>
        <p:spPr bwMode="auto">
          <a:xfrm>
            <a:off x="11044238" y="6394450"/>
            <a:ext cx="954087" cy="276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rPr>
              <a:t>ipran.ru</a:t>
            </a:r>
            <a:endParaRPr lang="ru-RU"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Заголовок 1"/>
          <p:cNvSpPr>
            <a:spLocks noGrp="1"/>
          </p:cNvSpPr>
          <p:nvPr>
            <p:ph type="title"/>
          </p:nvPr>
        </p:nvSpPr>
        <p:spPr>
          <a:xfrm>
            <a:off x="4655891" y="314792"/>
            <a:ext cx="6691108" cy="607998"/>
          </a:xfrm>
        </p:spPr>
        <p:txBody>
          <a:bodyPr/>
          <a:lstStyle/>
          <a:p>
            <a:r>
              <a:rPr lang="ru-RU" dirty="0"/>
              <a:t>Образец заголовка</a:t>
            </a:r>
          </a:p>
        </p:txBody>
      </p:sp>
      <p:sp>
        <p:nvSpPr>
          <p:cNvPr id="3" name="Текст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Объект 5"/>
          <p:cNvSpPr>
            <a:spLocks noGrp="1"/>
          </p:cNvSpPr>
          <p:nvPr>
            <p:ph sz="quarter" idx="4"/>
          </p:nvPr>
        </p:nvSpPr>
        <p:spPr>
          <a:xfrm>
            <a:off x="6172200" y="2505075"/>
            <a:ext cx="5183188" cy="3684588"/>
          </a:xfrm>
          <a:prstGeom prst="rect">
            <a:avLst/>
          </a:prstGeo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23986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9E0BC009-7577-421C-98A5-DD4699AFFF1D}"/>
              </a:ext>
            </a:extLst>
          </p:cNvPr>
          <p:cNvSpPr txBox="1">
            <a:spLocks noChangeArrowheads="1"/>
          </p:cNvSpPr>
          <p:nvPr userDrawn="1"/>
        </p:nvSpPr>
        <p:spPr bwMode="auto">
          <a:xfrm>
            <a:off x="11044238" y="6394450"/>
            <a:ext cx="954087" cy="276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rPr>
              <a:t>ipran.ru</a:t>
            </a:r>
            <a:endParaRPr lang="ru-RU"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Заголовок 1"/>
          <p:cNvSpPr>
            <a:spLocks noGrp="1"/>
          </p:cNvSpPr>
          <p:nvPr>
            <p:ph type="title"/>
          </p:nvPr>
        </p:nvSpPr>
        <p:spPr>
          <a:xfrm>
            <a:off x="839788" y="1057012"/>
            <a:ext cx="3932237" cy="1000387"/>
          </a:xfrm>
        </p:spPr>
        <p:txBody>
          <a:bodyPr>
            <a:normAutofit/>
          </a:bodyPr>
          <a:lstStyle>
            <a:lvl1pPr>
              <a:defRPr sz="2400"/>
            </a:lvl1pPr>
          </a:lstStyle>
          <a:p>
            <a:r>
              <a:rPr lang="ru-RU" dirty="0"/>
              <a:t>Образец заголовка</a:t>
            </a:r>
          </a:p>
        </p:txBody>
      </p:sp>
      <p:sp>
        <p:nvSpPr>
          <p:cNvPr id="3" name="Объект 2"/>
          <p:cNvSpPr>
            <a:spLocks noGrp="1"/>
          </p:cNvSpPr>
          <p:nvPr>
            <p:ph idx="1"/>
          </p:nvPr>
        </p:nvSpPr>
        <p:spPr>
          <a:xfrm>
            <a:off x="5183188" y="987425"/>
            <a:ext cx="6172200" cy="4873625"/>
          </a:xfrm>
          <a:prstGeom prst="rect">
            <a:avLst/>
          </a:prstGeom>
        </p:spPr>
        <p:txBody>
          <a:bodyPr/>
          <a:lstStyle>
            <a:lvl1pPr>
              <a:defRPr sz="2400">
                <a:solidFill>
                  <a:schemeClr val="bg2">
                    <a:lumMod val="25000"/>
                  </a:schemeClr>
                </a:solidFill>
              </a:defRPr>
            </a:lvl1pPr>
            <a:lvl2pPr>
              <a:defRPr sz="2200">
                <a:solidFill>
                  <a:schemeClr val="bg2">
                    <a:lumMod val="25000"/>
                  </a:schemeClr>
                </a:solidFill>
              </a:defRPr>
            </a:lvl2pPr>
            <a:lvl3pPr>
              <a:defRPr sz="2000">
                <a:solidFill>
                  <a:schemeClr val="bg2">
                    <a:lumMod val="25000"/>
                  </a:schemeClr>
                </a:solidFill>
              </a:defRPr>
            </a:lvl3pPr>
            <a:lvl4pPr>
              <a:defRPr sz="1800">
                <a:solidFill>
                  <a:schemeClr val="bg2">
                    <a:lumMod val="25000"/>
                  </a:schemeClr>
                </a:solidFill>
              </a:defRPr>
            </a:lvl4pPr>
            <a:lvl5pPr>
              <a:defRPr sz="1600">
                <a:solidFill>
                  <a:schemeClr val="bg2">
                    <a:lumMod val="25000"/>
                  </a:schemeClr>
                </a:solidFill>
              </a:defRPr>
            </a:lvl5pPr>
            <a:lvl6pPr>
              <a:defRPr sz="2000"/>
            </a:lvl6pPr>
            <a:lvl7pPr>
              <a:defRPr sz="2000"/>
            </a:lvl7pPr>
            <a:lvl8pPr>
              <a:defRPr sz="2000"/>
            </a:lvl8pPr>
            <a:lvl9pPr>
              <a:defRPr sz="20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Текст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Tree>
    <p:extLst>
      <p:ext uri="{BB962C8B-B14F-4D97-AF65-F5344CB8AC3E}">
        <p14:creationId xmlns:p14="http://schemas.microsoft.com/office/powerpoint/2010/main" val="3818357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265A5B03-462F-40A2-809A-9D385C18BC28}"/>
              </a:ext>
            </a:extLst>
          </p:cNvPr>
          <p:cNvSpPr txBox="1">
            <a:spLocks noChangeArrowheads="1"/>
          </p:cNvSpPr>
          <p:nvPr userDrawn="1"/>
        </p:nvSpPr>
        <p:spPr bwMode="auto">
          <a:xfrm>
            <a:off x="11044238" y="6394450"/>
            <a:ext cx="954087" cy="276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rPr>
              <a:t>ipran.ru</a:t>
            </a:r>
            <a:endParaRPr lang="ru-RU"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Заголовок 1"/>
          <p:cNvSpPr>
            <a:spLocks noGrp="1"/>
          </p:cNvSpPr>
          <p:nvPr>
            <p:ph type="title"/>
          </p:nvPr>
        </p:nvSpPr>
        <p:spPr>
          <a:xfrm>
            <a:off x="554563" y="993338"/>
            <a:ext cx="3932237" cy="1069975"/>
          </a:xfrm>
        </p:spPr>
        <p:txBody>
          <a:bodyPr>
            <a:normAutofit/>
          </a:bodyPr>
          <a:lstStyle>
            <a:lvl1pPr>
              <a:lnSpc>
                <a:spcPct val="100000"/>
              </a:lnSpc>
              <a:defRPr sz="2400"/>
            </a:lvl1pPr>
          </a:lstStyle>
          <a:p>
            <a:r>
              <a:rPr lang="ru-RU"/>
              <a:t>Образец заголовка</a:t>
            </a:r>
            <a:endParaRPr lang="ru-RU" dirty="0"/>
          </a:p>
        </p:txBody>
      </p:sp>
      <p:sp>
        <p:nvSpPr>
          <p:cNvPr id="3" name="Рисунок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554563" y="2424869"/>
            <a:ext cx="3932237" cy="343618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dirty="0"/>
              <a:t>Образец текста</a:t>
            </a:r>
          </a:p>
        </p:txBody>
      </p:sp>
    </p:spTree>
    <p:extLst>
      <p:ext uri="{BB962C8B-B14F-4D97-AF65-F5344CB8AC3E}">
        <p14:creationId xmlns:p14="http://schemas.microsoft.com/office/powerpoint/2010/main" val="2490763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35AC70-998E-4916-ABFD-C62CC0161867}"/>
              </a:ext>
            </a:extLst>
          </p:cNvPr>
          <p:cNvSpPr txBox="1">
            <a:spLocks noChangeArrowheads="1"/>
          </p:cNvSpPr>
          <p:nvPr userDrawn="1"/>
        </p:nvSpPr>
        <p:spPr bwMode="auto">
          <a:xfrm>
            <a:off x="11044238" y="6394450"/>
            <a:ext cx="954087" cy="276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rPr>
              <a:t>ipran.ru</a:t>
            </a:r>
            <a:endParaRPr lang="ru-RU"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a:xfrm>
            <a:off x="620712" y="1373081"/>
            <a:ext cx="10515600" cy="4351338"/>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311706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545107-06EF-4095-807F-43CCBD211557}"/>
              </a:ext>
            </a:extLst>
          </p:cNvPr>
          <p:cNvSpPr txBox="1">
            <a:spLocks noChangeArrowheads="1"/>
          </p:cNvSpPr>
          <p:nvPr userDrawn="1"/>
        </p:nvSpPr>
        <p:spPr bwMode="auto">
          <a:xfrm>
            <a:off x="11044238" y="6394450"/>
            <a:ext cx="954087" cy="276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rPr>
              <a:t>ipran.ru</a:t>
            </a:r>
            <a:endParaRPr lang="ru-RU"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a:prstGeom prst="rect">
            <a:avLst/>
          </a:prstGeo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921542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Вертикальный заголовок и текс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16B094-56C7-4B5E-9003-5800AB201D83}"/>
              </a:ext>
            </a:extLst>
          </p:cNvPr>
          <p:cNvSpPr txBox="1">
            <a:spLocks noChangeArrowheads="1"/>
          </p:cNvSpPr>
          <p:nvPr userDrawn="1"/>
        </p:nvSpPr>
        <p:spPr bwMode="auto">
          <a:xfrm>
            <a:off x="11044238" y="6394450"/>
            <a:ext cx="954087" cy="276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rPr>
              <a:t>ipran.ru</a:t>
            </a:r>
            <a:endParaRPr lang="ru-RU"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endParaRPr>
          </a:p>
        </p:txBody>
      </p:sp>
      <p:sp>
        <p:nvSpPr>
          <p:cNvPr id="5" name="Заголовок 1"/>
          <p:cNvSpPr>
            <a:spLocks noGrp="1"/>
          </p:cNvSpPr>
          <p:nvPr>
            <p:ph type="title"/>
          </p:nvPr>
        </p:nvSpPr>
        <p:spPr>
          <a:xfrm>
            <a:off x="4654680" y="308936"/>
            <a:ext cx="6715897" cy="515719"/>
          </a:xfrm>
        </p:spPr>
        <p:txBody>
          <a:bodyPr/>
          <a:lstStyle/>
          <a:p>
            <a:r>
              <a:rPr lang="ru-RU"/>
              <a:t>Образец заголовка</a:t>
            </a:r>
          </a:p>
        </p:txBody>
      </p:sp>
    </p:spTree>
    <p:extLst>
      <p:ext uri="{BB962C8B-B14F-4D97-AF65-F5344CB8AC3E}">
        <p14:creationId xmlns:p14="http://schemas.microsoft.com/office/powerpoint/2010/main" val="359337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усто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8A758A29-98FF-45A0-9D08-6766197F7FC8}"/>
              </a:ext>
            </a:extLst>
          </p:cNvPr>
          <p:cNvSpPr txBox="1">
            <a:spLocks noChangeArrowheads="1"/>
          </p:cNvSpPr>
          <p:nvPr userDrawn="1"/>
        </p:nvSpPr>
        <p:spPr bwMode="auto">
          <a:xfrm>
            <a:off x="4603750" y="187325"/>
            <a:ext cx="6967538" cy="963613"/>
          </a:xfrm>
          <a:prstGeom prst="rect">
            <a:avLst/>
          </a:prstGeom>
          <a:noFill/>
          <a:ln>
            <a:noFill/>
          </a:ln>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ts val="3600"/>
              </a:lnSpc>
            </a:pPr>
            <a:r>
              <a:rPr lang="ru-RU" altLang="ru-RU" sz="2400" b="1">
                <a:solidFill>
                  <a:srgbClr val="498779"/>
                </a:solidFill>
                <a:ea typeface="verdana" panose="020B0604030504040204" pitchFamily="34" charset="0"/>
                <a:cs typeface="verdana" panose="020B0604030504040204" pitchFamily="34" charset="0"/>
              </a:rPr>
              <a:t>Группы концепций психологического анализа деятельности</a:t>
            </a:r>
          </a:p>
        </p:txBody>
      </p:sp>
      <p:sp>
        <p:nvSpPr>
          <p:cNvPr id="3" name="TextBox 6">
            <a:extLst>
              <a:ext uri="{FF2B5EF4-FFF2-40B4-BE49-F238E27FC236}">
                <a16:creationId xmlns:a16="http://schemas.microsoft.com/office/drawing/2014/main" id="{BC4FFA15-53F9-4C5E-8BAB-E7DBF3573381}"/>
              </a:ext>
            </a:extLst>
          </p:cNvPr>
          <p:cNvSpPr txBox="1">
            <a:spLocks noChangeArrowheads="1"/>
          </p:cNvSpPr>
          <p:nvPr userDrawn="1"/>
        </p:nvSpPr>
        <p:spPr bwMode="auto">
          <a:xfrm>
            <a:off x="547688" y="1401763"/>
            <a:ext cx="3841750" cy="45243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ru-RU" altLang="ru-RU" sz="1600" b="1" dirty="0"/>
              <a:t>Текст для набора</a:t>
            </a:r>
          </a:p>
          <a:p>
            <a:pPr eaLnBrk="1" fontAlgn="auto" hangingPunct="1">
              <a:spcBef>
                <a:spcPts val="0"/>
              </a:spcBef>
              <a:spcAft>
                <a:spcPts val="0"/>
              </a:spcAft>
              <a:defRPr/>
            </a:pPr>
            <a:endParaRPr lang="ru-RU" altLang="ru-RU" sz="1600" b="1" dirty="0"/>
          </a:p>
          <a:p>
            <a:pPr eaLnBrk="1" fontAlgn="auto" hangingPunct="1">
              <a:spcBef>
                <a:spcPts val="0"/>
              </a:spcBef>
              <a:spcAft>
                <a:spcPts val="0"/>
              </a:spcAft>
              <a:defRPr/>
            </a:pPr>
            <a:r>
              <a:rPr lang="ru-RU" altLang="ru-RU" sz="1600" dirty="0"/>
              <a:t>Бихевиоризм, согласно традиционным представлениям, вызывает депрессивный интеллект. </a:t>
            </a:r>
            <a:r>
              <a:rPr lang="ru-RU" altLang="ru-RU" sz="1600" dirty="0" err="1"/>
              <a:t>Эриксоновский</a:t>
            </a:r>
            <a:r>
              <a:rPr lang="ru-RU" altLang="ru-RU" sz="1600" dirty="0"/>
              <a:t> гипноз вызывает гендер. Самонаблюдение осознаёт архетип. Индивидуальность, как принято считать, наблюдаема.</a:t>
            </a:r>
          </a:p>
          <a:p>
            <a:pPr eaLnBrk="1" fontAlgn="auto" hangingPunct="1">
              <a:spcBef>
                <a:spcPts val="0"/>
              </a:spcBef>
              <a:spcAft>
                <a:spcPts val="0"/>
              </a:spcAft>
              <a:defRPr/>
            </a:pPr>
            <a:endParaRPr lang="ru-RU" altLang="ru-RU" sz="1600" dirty="0"/>
          </a:p>
          <a:p>
            <a:pPr eaLnBrk="1" fontAlgn="auto" hangingPunct="1">
              <a:spcBef>
                <a:spcPts val="0"/>
              </a:spcBef>
              <a:spcAft>
                <a:spcPts val="0"/>
              </a:spcAft>
              <a:defRPr/>
            </a:pPr>
            <a:r>
              <a:rPr lang="ru-RU" altLang="ru-RU" sz="1600" dirty="0"/>
              <a:t>Бессознательное постоянно. Стимул, конечно, неустойчив. </a:t>
            </a:r>
            <a:r>
              <a:rPr lang="ru-RU" altLang="ru-RU" sz="1600" dirty="0" err="1"/>
              <a:t>Компульсивность</a:t>
            </a:r>
            <a:r>
              <a:rPr lang="ru-RU" altLang="ru-RU" sz="1600" dirty="0"/>
              <a:t> недоступно понимает </a:t>
            </a:r>
            <a:r>
              <a:rPr lang="ru-RU" altLang="ru-RU" sz="1600" dirty="0" err="1"/>
              <a:t>филосовский</a:t>
            </a:r>
            <a:r>
              <a:rPr lang="ru-RU" altLang="ru-RU" sz="1600" dirty="0"/>
              <a:t> стресс, как и предсказывают практические аспекты использования принципов </a:t>
            </a:r>
            <a:r>
              <a:rPr lang="ru-RU" altLang="ru-RU" sz="1600" dirty="0" err="1"/>
              <a:t>гештальпсихологии</a:t>
            </a:r>
            <a:r>
              <a:rPr lang="ru-RU" altLang="ru-RU" sz="1600" dirty="0"/>
              <a:t> в области восприятия, обучения, развития психики, социальных взаимоотношений. </a:t>
            </a:r>
          </a:p>
        </p:txBody>
      </p:sp>
      <p:pic>
        <p:nvPicPr>
          <p:cNvPr id="4" name="Рисунок 1">
            <a:extLst>
              <a:ext uri="{FF2B5EF4-FFF2-40B4-BE49-F238E27FC236}">
                <a16:creationId xmlns:a16="http://schemas.microsoft.com/office/drawing/2014/main" id="{9BCBBB9B-6D12-44E8-BA5C-6E117BEF88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8659"/>
          <a:stretch>
            <a:fillRect/>
          </a:stretch>
        </p:blipFill>
        <p:spPr bwMode="auto">
          <a:xfrm>
            <a:off x="4703763" y="1401763"/>
            <a:ext cx="7488237"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a16="http://schemas.microsoft.com/office/drawing/2014/main" id="{A5F4213F-381B-4906-B254-1A813ACA0E5C}"/>
              </a:ext>
            </a:extLst>
          </p:cNvPr>
          <p:cNvSpPr txBox="1">
            <a:spLocks noChangeArrowheads="1"/>
          </p:cNvSpPr>
          <p:nvPr userDrawn="1"/>
        </p:nvSpPr>
        <p:spPr bwMode="auto">
          <a:xfrm>
            <a:off x="11044238" y="6394450"/>
            <a:ext cx="954087" cy="276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rPr>
              <a:t>ipran.ru</a:t>
            </a:r>
            <a:endParaRPr lang="ru-RU"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0322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Пусто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B82D0252-35A5-44C9-931D-F1268C96B935}"/>
              </a:ext>
            </a:extLst>
          </p:cNvPr>
          <p:cNvSpPr txBox="1">
            <a:spLocks noChangeArrowheads="1"/>
          </p:cNvSpPr>
          <p:nvPr userDrawn="1"/>
        </p:nvSpPr>
        <p:spPr bwMode="auto">
          <a:xfrm>
            <a:off x="11044238" y="6394450"/>
            <a:ext cx="954087" cy="276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rPr>
              <a:t>ipran.ru</a:t>
            </a:r>
            <a:endParaRPr lang="ru-RU"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5">
            <a:extLst>
              <a:ext uri="{FF2B5EF4-FFF2-40B4-BE49-F238E27FC236}">
                <a16:creationId xmlns:a16="http://schemas.microsoft.com/office/drawing/2014/main" id="{D3FFA48F-4BBC-4AA0-9DF2-47EED34E83C1}"/>
              </a:ext>
            </a:extLst>
          </p:cNvPr>
          <p:cNvSpPr txBox="1">
            <a:spLocks noChangeArrowheads="1"/>
          </p:cNvSpPr>
          <p:nvPr userDrawn="1"/>
        </p:nvSpPr>
        <p:spPr bwMode="auto">
          <a:xfrm>
            <a:off x="4603750" y="339725"/>
            <a:ext cx="6967538" cy="501650"/>
          </a:xfrm>
          <a:prstGeom prst="rect">
            <a:avLst/>
          </a:prstGeom>
          <a:noFill/>
          <a:ln>
            <a:noFill/>
          </a:ln>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ts val="3600"/>
              </a:lnSpc>
            </a:pPr>
            <a:r>
              <a:rPr lang="ru-RU" altLang="ru-RU" sz="2400" b="1">
                <a:solidFill>
                  <a:srgbClr val="498779"/>
                </a:solidFill>
                <a:ea typeface="verdana" panose="020B0604030504040204" pitchFamily="34" charset="0"/>
                <a:cs typeface="verdana" panose="020B0604030504040204" pitchFamily="34" charset="0"/>
              </a:rPr>
              <a:t>Список актуальных вопросов</a:t>
            </a:r>
          </a:p>
        </p:txBody>
      </p:sp>
      <p:sp>
        <p:nvSpPr>
          <p:cNvPr id="7" name="Объект 6"/>
          <p:cNvSpPr>
            <a:spLocks noGrp="1"/>
          </p:cNvSpPr>
          <p:nvPr>
            <p:ph sz="quarter" idx="10"/>
          </p:nvPr>
        </p:nvSpPr>
        <p:spPr>
          <a:xfrm>
            <a:off x="731838" y="1220788"/>
            <a:ext cx="11004550" cy="490537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72214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Пустой слайд">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FE3C8C18-5DE1-4CD3-A85F-F69D7E394911}"/>
              </a:ext>
            </a:extLst>
          </p:cNvPr>
          <p:cNvSpPr txBox="1">
            <a:spLocks noChangeArrowheads="1"/>
          </p:cNvSpPr>
          <p:nvPr userDrawn="1"/>
        </p:nvSpPr>
        <p:spPr bwMode="auto">
          <a:xfrm>
            <a:off x="11044238" y="6394450"/>
            <a:ext cx="954087" cy="276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rPr>
              <a:t>ipran.ru</a:t>
            </a:r>
            <a:endParaRPr lang="ru-RU"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5">
            <a:extLst>
              <a:ext uri="{FF2B5EF4-FFF2-40B4-BE49-F238E27FC236}">
                <a16:creationId xmlns:a16="http://schemas.microsoft.com/office/drawing/2014/main" id="{C2B581BD-26B1-490F-AE89-DBCB5EC53083}"/>
              </a:ext>
            </a:extLst>
          </p:cNvPr>
          <p:cNvSpPr txBox="1">
            <a:spLocks noChangeArrowheads="1"/>
          </p:cNvSpPr>
          <p:nvPr userDrawn="1"/>
        </p:nvSpPr>
        <p:spPr bwMode="auto">
          <a:xfrm>
            <a:off x="4603750" y="339725"/>
            <a:ext cx="6967538" cy="501650"/>
          </a:xfrm>
          <a:prstGeom prst="rect">
            <a:avLst/>
          </a:prstGeom>
          <a:noFill/>
          <a:ln>
            <a:noFill/>
          </a:ln>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ts val="3600"/>
              </a:lnSpc>
            </a:pPr>
            <a:r>
              <a:rPr lang="ru-RU" altLang="ru-RU" sz="2400" b="1">
                <a:solidFill>
                  <a:srgbClr val="498779"/>
                </a:solidFill>
                <a:ea typeface="verdana" panose="020B0604030504040204" pitchFamily="34" charset="0"/>
                <a:cs typeface="verdana" panose="020B0604030504040204" pitchFamily="34" charset="0"/>
              </a:rPr>
              <a:t>Графики и списки</a:t>
            </a:r>
          </a:p>
        </p:txBody>
      </p:sp>
      <p:graphicFrame>
        <p:nvGraphicFramePr>
          <p:cNvPr id="4" name="Диаграмма 4">
            <a:extLst>
              <a:ext uri="{FF2B5EF4-FFF2-40B4-BE49-F238E27FC236}">
                <a16:creationId xmlns:a16="http://schemas.microsoft.com/office/drawing/2014/main" id="{4DDF891C-A252-43A2-8405-29D63B5927A5}"/>
              </a:ext>
            </a:extLst>
          </p:cNvPr>
          <p:cNvGraphicFramePr>
            <a:graphicFrameLocks/>
          </p:cNvGraphicFramePr>
          <p:nvPr userDrawn="1"/>
        </p:nvGraphicFramePr>
        <p:xfrm>
          <a:off x="423863" y="1517650"/>
          <a:ext cx="11269662" cy="5051425"/>
        </p:xfrm>
        <a:graphic>
          <a:graphicData uri="http://schemas.openxmlformats.org/presentationml/2006/ole">
            <mc:AlternateContent xmlns:mc="http://schemas.openxmlformats.org/markup-compatibility/2006">
              <mc:Choice xmlns:v="urn:schemas-microsoft-com:vml" Requires="v">
                <p:oleObj spid="_x0000_s1026" name="Chart" r:id="rId4" imgW="11278577" imgH="5054022" progId="Excel.Chart.8">
                  <p:embed/>
                </p:oleObj>
              </mc:Choice>
              <mc:Fallback>
                <p:oleObj name="Chart" r:id="rId4" imgW="11278577" imgH="5054022" progId="Excel.Chart.8">
                  <p:embed/>
                  <p:pic>
                    <p:nvPicPr>
                      <p:cNvPr id="4" name="Диаграмма 4">
                        <a:extLst>
                          <a:ext uri="{FF2B5EF4-FFF2-40B4-BE49-F238E27FC236}">
                            <a16:creationId xmlns:a16="http://schemas.microsoft.com/office/drawing/2014/main" id="{4DDF891C-A252-43A2-8405-29D63B5927A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3" y="1517650"/>
                        <a:ext cx="11269662"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869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EE5E2271-40F0-4330-9B4F-33C2D12DB004}"/>
              </a:ext>
            </a:extLst>
          </p:cNvPr>
          <p:cNvSpPr txBox="1">
            <a:spLocks noChangeArrowheads="1"/>
          </p:cNvSpPr>
          <p:nvPr userDrawn="1"/>
        </p:nvSpPr>
        <p:spPr bwMode="auto">
          <a:xfrm>
            <a:off x="11044238" y="6394450"/>
            <a:ext cx="954087" cy="276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rPr>
              <a:t>ipran.ru</a:t>
            </a:r>
            <a:endParaRPr lang="ru-RU"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Таблица 10">
            <a:extLst>
              <a:ext uri="{FF2B5EF4-FFF2-40B4-BE49-F238E27FC236}">
                <a16:creationId xmlns:a16="http://schemas.microsoft.com/office/drawing/2014/main" id="{9BE3BC48-8DA1-4BA5-95A3-6D25D2D53942}"/>
              </a:ext>
            </a:extLst>
          </p:cNvPr>
          <p:cNvGraphicFramePr>
            <a:graphicFrameLocks noGrp="1"/>
          </p:cNvGraphicFramePr>
          <p:nvPr userDrawn="1"/>
        </p:nvGraphicFramePr>
        <p:xfrm>
          <a:off x="620712" y="1223705"/>
          <a:ext cx="10885488" cy="3302572"/>
        </p:xfrm>
        <a:graphic>
          <a:graphicData uri="http://schemas.openxmlformats.org/drawingml/2006/table">
            <a:tbl>
              <a:tblPr firstRow="1" bandRow="1">
                <a:tableStyleId>{5C22544A-7EE6-4342-B048-85BDC9FD1C3A}</a:tableStyleId>
              </a:tblPr>
              <a:tblGrid>
                <a:gridCol w="1814248">
                  <a:extLst>
                    <a:ext uri="{9D8B030D-6E8A-4147-A177-3AD203B41FA5}">
                      <a16:colId xmlns:a16="http://schemas.microsoft.com/office/drawing/2014/main" val="20000"/>
                    </a:ext>
                  </a:extLst>
                </a:gridCol>
                <a:gridCol w="1814248">
                  <a:extLst>
                    <a:ext uri="{9D8B030D-6E8A-4147-A177-3AD203B41FA5}">
                      <a16:colId xmlns:a16="http://schemas.microsoft.com/office/drawing/2014/main" val="20001"/>
                    </a:ext>
                  </a:extLst>
                </a:gridCol>
                <a:gridCol w="1814248">
                  <a:extLst>
                    <a:ext uri="{9D8B030D-6E8A-4147-A177-3AD203B41FA5}">
                      <a16:colId xmlns:a16="http://schemas.microsoft.com/office/drawing/2014/main" val="20002"/>
                    </a:ext>
                  </a:extLst>
                </a:gridCol>
                <a:gridCol w="1814248">
                  <a:extLst>
                    <a:ext uri="{9D8B030D-6E8A-4147-A177-3AD203B41FA5}">
                      <a16:colId xmlns:a16="http://schemas.microsoft.com/office/drawing/2014/main" val="20003"/>
                    </a:ext>
                  </a:extLst>
                </a:gridCol>
                <a:gridCol w="1814248">
                  <a:extLst>
                    <a:ext uri="{9D8B030D-6E8A-4147-A177-3AD203B41FA5}">
                      <a16:colId xmlns:a16="http://schemas.microsoft.com/office/drawing/2014/main" val="20004"/>
                    </a:ext>
                  </a:extLst>
                </a:gridCol>
                <a:gridCol w="1814248">
                  <a:extLst>
                    <a:ext uri="{9D8B030D-6E8A-4147-A177-3AD203B41FA5}">
                      <a16:colId xmlns:a16="http://schemas.microsoft.com/office/drawing/2014/main" val="20005"/>
                    </a:ext>
                  </a:extLst>
                </a:gridCol>
              </a:tblGrid>
              <a:tr h="531448">
                <a:tc>
                  <a:txBody>
                    <a:bodyPr/>
                    <a:lstStyle/>
                    <a:p>
                      <a:r>
                        <a:rPr lang="ru-RU" sz="1200" b="1" cap="none" spc="0" dirty="0">
                          <a:ln>
                            <a:noFill/>
                          </a:ln>
                          <a:solidFill>
                            <a:schemeClr val="bg1"/>
                          </a:solidFill>
                          <a:effectLst/>
                        </a:rPr>
                        <a:t>Заголовок 1</a:t>
                      </a:r>
                    </a:p>
                  </a:txBody>
                  <a:tcP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A877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cap="none" spc="0" dirty="0">
                          <a:ln>
                            <a:noFill/>
                          </a:ln>
                          <a:solidFill>
                            <a:schemeClr val="bg1"/>
                          </a:solidFill>
                          <a:effectLst/>
                        </a:rPr>
                        <a:t>Заголовок 1</a:t>
                      </a:r>
                    </a:p>
                    <a:p>
                      <a:endParaRPr lang="ru-RU" sz="1200" b="1" cap="none" spc="0" dirty="0">
                        <a:ln>
                          <a:noFill/>
                        </a:ln>
                        <a:solidFill>
                          <a:schemeClr val="tx1"/>
                        </a:solidFill>
                        <a:effectLst/>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A877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cap="none" spc="0" dirty="0">
                          <a:ln>
                            <a:noFill/>
                          </a:ln>
                          <a:solidFill>
                            <a:schemeClr val="bg1"/>
                          </a:solidFill>
                          <a:effectLst/>
                        </a:rPr>
                        <a:t>Заголовок 1</a:t>
                      </a:r>
                    </a:p>
                    <a:p>
                      <a:endParaRPr lang="ru-RU" sz="1200" b="1" cap="none" spc="0" dirty="0">
                        <a:ln>
                          <a:noFill/>
                        </a:ln>
                        <a:solidFill>
                          <a:schemeClr val="tx1"/>
                        </a:solidFill>
                        <a:effectLst/>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A877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cap="none" spc="0" dirty="0">
                          <a:ln>
                            <a:noFill/>
                          </a:ln>
                          <a:solidFill>
                            <a:schemeClr val="bg1"/>
                          </a:solidFill>
                          <a:effectLst/>
                        </a:rPr>
                        <a:t>Заголовок 1</a:t>
                      </a:r>
                    </a:p>
                    <a:p>
                      <a:endParaRPr lang="ru-RU" sz="1200" b="1" cap="none" spc="0" dirty="0">
                        <a:ln>
                          <a:noFill/>
                        </a:ln>
                        <a:solidFill>
                          <a:schemeClr val="tx1"/>
                        </a:solidFill>
                        <a:effectLst/>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A877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cap="none" spc="0" dirty="0">
                          <a:ln>
                            <a:noFill/>
                          </a:ln>
                          <a:solidFill>
                            <a:schemeClr val="bg1"/>
                          </a:solidFill>
                          <a:effectLst/>
                        </a:rPr>
                        <a:t>Заголовок 1</a:t>
                      </a:r>
                    </a:p>
                    <a:p>
                      <a:endParaRPr lang="ru-RU" sz="1200" b="1" cap="none" spc="0" dirty="0">
                        <a:ln>
                          <a:solidFill>
                            <a:schemeClr val="accent6">
                              <a:lumMod val="60000"/>
                              <a:lumOff val="40000"/>
                            </a:schemeClr>
                          </a:solidFill>
                        </a:ln>
                        <a:solidFill>
                          <a:schemeClr val="accent6">
                            <a:lumMod val="60000"/>
                            <a:lumOff val="40000"/>
                          </a:schemeClr>
                        </a:solidFill>
                        <a:effectLst/>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A877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cap="none" spc="0" dirty="0">
                          <a:ln>
                            <a:noFill/>
                          </a:ln>
                          <a:solidFill>
                            <a:schemeClr val="bg1"/>
                          </a:solidFill>
                          <a:effectLst/>
                        </a:rPr>
                        <a:t>Заголовок 1</a:t>
                      </a:r>
                    </a:p>
                    <a:p>
                      <a:endParaRPr lang="ru-RU" sz="1200" b="1" cap="none" spc="0" dirty="0">
                        <a:ln>
                          <a:noFill/>
                        </a:ln>
                        <a:solidFill>
                          <a:schemeClr val="tx1"/>
                        </a:solidFill>
                        <a:effectLst/>
                      </a:endParaRPr>
                    </a:p>
                  </a:txBody>
                  <a:tcP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A8779"/>
                    </a:solidFill>
                  </a:tcPr>
                </a:tc>
                <a:extLst>
                  <a:ext uri="{0D108BD9-81ED-4DB2-BD59-A6C34878D82A}">
                    <a16:rowId xmlns:a16="http://schemas.microsoft.com/office/drawing/2014/main" val="10000"/>
                  </a:ext>
                </a:extLst>
              </a:tr>
              <a:tr h="461854">
                <a:tc>
                  <a:txBody>
                    <a:bodyPr/>
                    <a:lstStyle/>
                    <a:p>
                      <a:r>
                        <a:rPr lang="ru-RU" sz="1100" b="1" cap="none" spc="0" dirty="0">
                          <a:ln>
                            <a:noFill/>
                          </a:ln>
                          <a:solidFill>
                            <a:srgbClr val="498779"/>
                          </a:solidFill>
                          <a:effectLst/>
                        </a:rPr>
                        <a:t>Данные 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1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1" cap="none" spc="0" dirty="0">
                          <a:ln>
                            <a:noFill/>
                          </a:ln>
                          <a:solidFill>
                            <a:srgbClr val="498779"/>
                          </a:solidFill>
                          <a:effectLst/>
                        </a:rPr>
                        <a:t>Данные 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p>
                      <a:endParaRPr lang="ru-RU" sz="1100" b="0" cap="none" spc="0" dirty="0">
                        <a:ln>
                          <a:noFill/>
                        </a:ln>
                        <a:solidFill>
                          <a:schemeClr val="tx1">
                            <a:lumMod val="75000"/>
                            <a:lumOff val="25000"/>
                          </a:schemeClr>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61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1" cap="none" spc="0" dirty="0">
                          <a:ln>
                            <a:noFill/>
                          </a:ln>
                          <a:solidFill>
                            <a:srgbClr val="498779"/>
                          </a:solidFill>
                          <a:effectLst/>
                        </a:rPr>
                        <a:t>Данные 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p>
                      <a:endParaRPr lang="ru-RU" sz="1100" b="0" cap="none" spc="0" dirty="0">
                        <a:ln>
                          <a:noFill/>
                        </a:ln>
                        <a:solidFill>
                          <a:schemeClr val="tx1">
                            <a:lumMod val="75000"/>
                            <a:lumOff val="25000"/>
                          </a:schemeClr>
                        </a:solidFill>
                        <a:effectLst/>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1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1" cap="none" spc="0" dirty="0">
                          <a:ln>
                            <a:noFill/>
                          </a:ln>
                          <a:solidFill>
                            <a:srgbClr val="498779"/>
                          </a:solidFill>
                          <a:effectLst/>
                        </a:rPr>
                        <a:t>Данные 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p>
                      <a:endParaRPr lang="ru-RU" sz="1100" b="0" cap="none" spc="0" dirty="0">
                        <a:ln>
                          <a:noFill/>
                        </a:ln>
                        <a:solidFill>
                          <a:schemeClr val="tx1">
                            <a:lumMod val="75000"/>
                            <a:lumOff val="25000"/>
                          </a:schemeClr>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461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1" cap="none" spc="0" dirty="0">
                          <a:ln>
                            <a:noFill/>
                          </a:ln>
                          <a:solidFill>
                            <a:srgbClr val="498779"/>
                          </a:solidFill>
                          <a:effectLst/>
                        </a:rPr>
                        <a:t>Данные 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p>
                      <a:endParaRPr lang="ru-RU" sz="1100" b="0" cap="none" spc="0" dirty="0">
                        <a:ln>
                          <a:noFill/>
                        </a:ln>
                        <a:solidFill>
                          <a:schemeClr val="tx1">
                            <a:lumMod val="75000"/>
                            <a:lumOff val="25000"/>
                          </a:schemeClr>
                        </a:solidFill>
                        <a:effectLst/>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61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1" cap="none" spc="0" dirty="0">
                          <a:ln>
                            <a:noFill/>
                          </a:ln>
                          <a:solidFill>
                            <a:srgbClr val="498779"/>
                          </a:solidFill>
                          <a:effectLst/>
                        </a:rPr>
                        <a:t>Данные 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ru-RU" sz="1100" b="0" cap="none" spc="0" dirty="0">
                          <a:ln>
                            <a:noFill/>
                          </a:ln>
                          <a:solidFill>
                            <a:schemeClr val="tx1">
                              <a:lumMod val="75000"/>
                              <a:lumOff val="25000"/>
                            </a:schemeClr>
                          </a:solidFill>
                          <a:effectLst/>
                        </a:rPr>
                        <a:t>значение</a:t>
                      </a:r>
                    </a:p>
                  </a:txBody>
                  <a:tcPr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Заголовок 1"/>
          <p:cNvSpPr>
            <a:spLocks noGrp="1"/>
          </p:cNvSpPr>
          <p:nvPr>
            <p:ph type="title"/>
          </p:nvPr>
        </p:nvSpPr>
        <p:spPr>
          <a:xfrm>
            <a:off x="4654681" y="308936"/>
            <a:ext cx="5761860" cy="515719"/>
          </a:xfrm>
        </p:spPr>
        <p:txBody>
          <a:bodyPr/>
          <a:lstStyle/>
          <a:p>
            <a:r>
              <a:rPr lang="ru-RU"/>
              <a:t>Образец заголовка</a:t>
            </a:r>
          </a:p>
        </p:txBody>
      </p:sp>
    </p:spTree>
    <p:extLst>
      <p:ext uri="{BB962C8B-B14F-4D97-AF65-F5344CB8AC3E}">
        <p14:creationId xmlns:p14="http://schemas.microsoft.com/office/powerpoint/2010/main" val="340467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Пустой слайд">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37E69E1D-7B59-4260-9308-5303F26D7577}"/>
              </a:ext>
            </a:extLst>
          </p:cNvPr>
          <p:cNvSpPr txBox="1">
            <a:spLocks noChangeArrowheads="1"/>
          </p:cNvSpPr>
          <p:nvPr userDrawn="1"/>
        </p:nvSpPr>
        <p:spPr bwMode="auto">
          <a:xfrm>
            <a:off x="11044238" y="6394450"/>
            <a:ext cx="954087" cy="276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rPr>
              <a:t>ipran.ru</a:t>
            </a:r>
            <a:endParaRPr lang="ru-RU"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5">
            <a:extLst>
              <a:ext uri="{FF2B5EF4-FFF2-40B4-BE49-F238E27FC236}">
                <a16:creationId xmlns:a16="http://schemas.microsoft.com/office/drawing/2014/main" id="{251CCB95-AA94-471E-80A6-67550898E756}"/>
              </a:ext>
            </a:extLst>
          </p:cNvPr>
          <p:cNvSpPr txBox="1">
            <a:spLocks noChangeArrowheads="1"/>
          </p:cNvSpPr>
          <p:nvPr userDrawn="1"/>
        </p:nvSpPr>
        <p:spPr bwMode="auto">
          <a:xfrm>
            <a:off x="4603750" y="339725"/>
            <a:ext cx="6967538" cy="501650"/>
          </a:xfrm>
          <a:prstGeom prst="rect">
            <a:avLst/>
          </a:prstGeom>
          <a:noFill/>
          <a:ln>
            <a:noFill/>
          </a:ln>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ts val="3600"/>
              </a:lnSpc>
            </a:pPr>
            <a:r>
              <a:rPr lang="ru-RU" altLang="ru-RU" sz="2400" b="1">
                <a:solidFill>
                  <a:srgbClr val="498779"/>
                </a:solidFill>
                <a:ea typeface="verdana" panose="020B0604030504040204" pitchFamily="34" charset="0"/>
                <a:cs typeface="verdana" panose="020B0604030504040204" pitchFamily="34" charset="0"/>
              </a:rPr>
              <a:t>Графики и списки</a:t>
            </a:r>
          </a:p>
        </p:txBody>
      </p:sp>
      <p:graphicFrame>
        <p:nvGraphicFramePr>
          <p:cNvPr id="4" name="Диаграмма 6">
            <a:extLst>
              <a:ext uri="{FF2B5EF4-FFF2-40B4-BE49-F238E27FC236}">
                <a16:creationId xmlns:a16="http://schemas.microsoft.com/office/drawing/2014/main" id="{7430B004-DC6E-4E2F-83FD-743953DE700B}"/>
              </a:ext>
            </a:extLst>
          </p:cNvPr>
          <p:cNvGraphicFramePr>
            <a:graphicFrameLocks/>
          </p:cNvGraphicFramePr>
          <p:nvPr userDrawn="1"/>
        </p:nvGraphicFramePr>
        <p:xfrm>
          <a:off x="1981200" y="1047750"/>
          <a:ext cx="8229600" cy="5519738"/>
        </p:xfrm>
        <a:graphic>
          <a:graphicData uri="http://schemas.openxmlformats.org/presentationml/2006/ole">
            <mc:AlternateContent xmlns:mc="http://schemas.openxmlformats.org/markup-compatibility/2006">
              <mc:Choice xmlns:v="urn:schemas-microsoft-com:vml" Requires="v">
                <p:oleObj spid="_x0000_s2050" name="Chart" r:id="rId3" imgW="8230313" imgH="5529551" progId="Excel.Chart.8">
                  <p:embed/>
                </p:oleObj>
              </mc:Choice>
              <mc:Fallback>
                <p:oleObj name="Chart" r:id="rId3" imgW="8230313" imgH="5529551" progId="Excel.Chart.8">
                  <p:embed/>
                  <p:pic>
                    <p:nvPicPr>
                      <p:cNvPr id="4" name="Диаграмма 6">
                        <a:extLst>
                          <a:ext uri="{FF2B5EF4-FFF2-40B4-BE49-F238E27FC236}">
                            <a16:creationId xmlns:a16="http://schemas.microsoft.com/office/drawing/2014/main" id="{7430B004-DC6E-4E2F-83FD-743953DE700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047750"/>
                        <a:ext cx="8229600" cy="551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28628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C0207402-DE1D-4CCD-A86E-9EDF192DB783}"/>
              </a:ext>
            </a:extLst>
          </p:cNvPr>
          <p:cNvSpPr txBox="1">
            <a:spLocks noChangeArrowheads="1"/>
          </p:cNvSpPr>
          <p:nvPr userDrawn="1"/>
        </p:nvSpPr>
        <p:spPr bwMode="auto">
          <a:xfrm>
            <a:off x="11044238" y="6394450"/>
            <a:ext cx="954087" cy="276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rPr>
              <a:t>ipran.ru</a:t>
            </a:r>
            <a:endParaRPr lang="ru-RU"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Заголовок 1"/>
          <p:cNvSpPr>
            <a:spLocks noGrp="1"/>
          </p:cNvSpPr>
          <p:nvPr>
            <p:ph type="title"/>
          </p:nvPr>
        </p:nvSpPr>
        <p:spPr>
          <a:xfrm>
            <a:off x="4654680" y="258602"/>
            <a:ext cx="6715897" cy="515719"/>
          </a:xfrm>
        </p:spPr>
        <p:txBody>
          <a:bodyPr/>
          <a:lstStyle/>
          <a:p>
            <a:r>
              <a:rPr lang="ru-RU"/>
              <a:t>Образец заголовка</a:t>
            </a:r>
          </a:p>
        </p:txBody>
      </p:sp>
      <p:sp>
        <p:nvSpPr>
          <p:cNvPr id="11" name="Текст 2"/>
          <p:cNvSpPr>
            <a:spLocks noGrp="1"/>
          </p:cNvSpPr>
          <p:nvPr>
            <p:ph idx="1"/>
          </p:nvPr>
        </p:nvSpPr>
        <p:spPr>
          <a:xfrm>
            <a:off x="620712" y="1373081"/>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87771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EF4BD589-2C3D-441B-9578-DDFDC061B87F}"/>
              </a:ext>
            </a:extLst>
          </p:cNvPr>
          <p:cNvSpPr txBox="1">
            <a:spLocks noChangeArrowheads="1"/>
          </p:cNvSpPr>
          <p:nvPr userDrawn="1"/>
        </p:nvSpPr>
        <p:spPr bwMode="auto">
          <a:xfrm>
            <a:off x="11044238" y="6394450"/>
            <a:ext cx="954087" cy="276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rPr>
              <a:t>ipran.ru</a:t>
            </a:r>
            <a:endParaRPr lang="ru-RU"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Подзаголовок 2"/>
          <p:cNvSpPr>
            <a:spLocks noGrp="1"/>
          </p:cNvSpPr>
          <p:nvPr>
            <p:ph type="subTitle" idx="1"/>
          </p:nvPr>
        </p:nvSpPr>
        <p:spPr>
          <a:xfrm>
            <a:off x="4654680" y="791947"/>
            <a:ext cx="3769453" cy="726681"/>
          </a:xfrm>
          <a:prstGeom prst="rect">
            <a:avLst/>
          </a:prstGeom>
        </p:spPr>
        <p:txBody>
          <a:bodyPr>
            <a:normAutofit/>
          </a:bodyPr>
          <a:lstStyle>
            <a:lvl1pPr marL="0" indent="0" algn="l">
              <a:buNone/>
              <a:defRPr sz="20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7" name="Заголовок 6"/>
          <p:cNvSpPr>
            <a:spLocks noGrp="1"/>
          </p:cNvSpPr>
          <p:nvPr>
            <p:ph type="title"/>
          </p:nvPr>
        </p:nvSpPr>
        <p:spPr>
          <a:xfrm>
            <a:off x="4654680" y="258602"/>
            <a:ext cx="6715897" cy="515719"/>
          </a:xfrm>
        </p:spPr>
        <p:txBody>
          <a:bodyPr/>
          <a:lstStyle/>
          <a:p>
            <a:r>
              <a:rPr lang="ru-RU" dirty="0"/>
              <a:t>Образец заголовка</a:t>
            </a:r>
          </a:p>
        </p:txBody>
      </p:sp>
    </p:spTree>
    <p:extLst>
      <p:ext uri="{BB962C8B-B14F-4D97-AF65-F5344CB8AC3E}">
        <p14:creationId xmlns:p14="http://schemas.microsoft.com/office/powerpoint/2010/main" val="18233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4AC73C-CBB5-483E-9FAA-85B323112F7B}"/>
              </a:ext>
            </a:extLst>
          </p:cNvPr>
          <p:cNvSpPr txBox="1">
            <a:spLocks noChangeArrowheads="1"/>
          </p:cNvSpPr>
          <p:nvPr userDrawn="1"/>
        </p:nvSpPr>
        <p:spPr bwMode="auto">
          <a:xfrm>
            <a:off x="11044238" y="6394450"/>
            <a:ext cx="954087" cy="276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rPr>
              <a:t>ipran.ru</a:t>
            </a:r>
            <a:endParaRPr lang="ru-RU" altLang="ru-RU" sz="1200" dirty="0">
              <a:solidFill>
                <a:srgbClr val="498779"/>
              </a:solidFill>
              <a:latin typeface="Verdana" panose="020B0604030504040204" pitchFamily="34" charset="0"/>
              <a:ea typeface="Verdana" panose="020B0604030504040204" pitchFamily="34" charset="0"/>
              <a:cs typeface="Verdana" panose="020B0604030504040204" pitchFamily="34" charset="0"/>
            </a:endParaRPr>
          </a:p>
        </p:txBody>
      </p:sp>
      <p:sp>
        <p:nvSpPr>
          <p:cNvPr id="2" name="Заголовок 1"/>
          <p:cNvSpPr>
            <a:spLocks noGrp="1"/>
          </p:cNvSpPr>
          <p:nvPr>
            <p:ph type="title"/>
          </p:nvPr>
        </p:nvSpPr>
        <p:spPr>
          <a:xfrm>
            <a:off x="4654680" y="258602"/>
            <a:ext cx="6715897" cy="515719"/>
          </a:xfrm>
        </p:spPr>
        <p:txBody>
          <a:bodyPr/>
          <a:lstStyle/>
          <a:p>
            <a:r>
              <a:rPr lang="ru-RU" dirty="0"/>
              <a:t>Образец заголовка</a:t>
            </a:r>
          </a:p>
        </p:txBody>
      </p:sp>
      <p:sp>
        <p:nvSpPr>
          <p:cNvPr id="3" name="Объект 2"/>
          <p:cNvSpPr>
            <a:spLocks noGrp="1"/>
          </p:cNvSpPr>
          <p:nvPr>
            <p:ph idx="1"/>
          </p:nvPr>
        </p:nvSpPr>
        <p:spPr>
          <a:xfrm>
            <a:off x="620712" y="1373081"/>
            <a:ext cx="10515600"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79030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BB3BE6B0-2C56-4B6D-BEE7-0D3C2F5618A8}"/>
              </a:ext>
            </a:extLst>
          </p:cNvPr>
          <p:cNvSpPr>
            <a:spLocks noGrp="1" noChangeArrowheads="1"/>
          </p:cNvSpPr>
          <p:nvPr>
            <p:ph type="title"/>
          </p:nvPr>
        </p:nvSpPr>
        <p:spPr bwMode="auto">
          <a:xfrm>
            <a:off x="4654550" y="309563"/>
            <a:ext cx="67167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заголовка</a:t>
            </a:r>
          </a:p>
        </p:txBody>
      </p:sp>
    </p:spTree>
    <p:extLst>
      <p:ext uri="{BB962C8B-B14F-4D97-AF65-F5344CB8AC3E}">
        <p14:creationId xmlns:p14="http://schemas.microsoft.com/office/powerpoint/2010/main" val="378095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0" fontAlgn="base" hangingPunct="0">
        <a:lnSpc>
          <a:spcPct val="90000"/>
        </a:lnSpc>
        <a:spcBef>
          <a:spcPct val="0"/>
        </a:spcBef>
        <a:spcAft>
          <a:spcPct val="0"/>
        </a:spcAft>
        <a:defRPr sz="2400" b="1" kern="1200">
          <a:solidFill>
            <a:srgbClr val="498779"/>
          </a:solidFill>
          <a:latin typeface="+mj-lt"/>
          <a:ea typeface="+mj-ea"/>
          <a:cs typeface="+mj-cs"/>
        </a:defRPr>
      </a:lvl1pPr>
      <a:lvl2pPr algn="l" rtl="0" eaLnBrk="0" fontAlgn="base" hangingPunct="0">
        <a:lnSpc>
          <a:spcPct val="90000"/>
        </a:lnSpc>
        <a:spcBef>
          <a:spcPct val="0"/>
        </a:spcBef>
        <a:spcAft>
          <a:spcPct val="0"/>
        </a:spcAft>
        <a:defRPr sz="2400" b="1">
          <a:solidFill>
            <a:srgbClr val="498779"/>
          </a:solidFill>
          <a:latin typeface="verdana" panose="020B0604030504040204" pitchFamily="34" charset="0"/>
        </a:defRPr>
      </a:lvl2pPr>
      <a:lvl3pPr algn="l" rtl="0" eaLnBrk="0" fontAlgn="base" hangingPunct="0">
        <a:lnSpc>
          <a:spcPct val="90000"/>
        </a:lnSpc>
        <a:spcBef>
          <a:spcPct val="0"/>
        </a:spcBef>
        <a:spcAft>
          <a:spcPct val="0"/>
        </a:spcAft>
        <a:defRPr sz="2400" b="1">
          <a:solidFill>
            <a:srgbClr val="498779"/>
          </a:solidFill>
          <a:latin typeface="verdana" panose="020B0604030504040204" pitchFamily="34" charset="0"/>
        </a:defRPr>
      </a:lvl3pPr>
      <a:lvl4pPr algn="l" rtl="0" eaLnBrk="0" fontAlgn="base" hangingPunct="0">
        <a:lnSpc>
          <a:spcPct val="90000"/>
        </a:lnSpc>
        <a:spcBef>
          <a:spcPct val="0"/>
        </a:spcBef>
        <a:spcAft>
          <a:spcPct val="0"/>
        </a:spcAft>
        <a:defRPr sz="2400" b="1">
          <a:solidFill>
            <a:srgbClr val="498779"/>
          </a:solidFill>
          <a:latin typeface="verdana" panose="020B0604030504040204" pitchFamily="34" charset="0"/>
        </a:defRPr>
      </a:lvl4pPr>
      <a:lvl5pPr algn="l" rtl="0" eaLnBrk="0" fontAlgn="base" hangingPunct="0">
        <a:lnSpc>
          <a:spcPct val="90000"/>
        </a:lnSpc>
        <a:spcBef>
          <a:spcPct val="0"/>
        </a:spcBef>
        <a:spcAft>
          <a:spcPct val="0"/>
        </a:spcAft>
        <a:defRPr sz="2400" b="1">
          <a:solidFill>
            <a:srgbClr val="498779"/>
          </a:solidFill>
          <a:latin typeface="verdana" panose="020B0604030504040204" pitchFamily="34" charset="0"/>
        </a:defRPr>
      </a:lvl5pPr>
      <a:lvl6pPr marL="457200" algn="l" rtl="0" fontAlgn="base">
        <a:lnSpc>
          <a:spcPct val="90000"/>
        </a:lnSpc>
        <a:spcBef>
          <a:spcPct val="0"/>
        </a:spcBef>
        <a:spcAft>
          <a:spcPct val="0"/>
        </a:spcAft>
        <a:defRPr sz="2400" b="1">
          <a:solidFill>
            <a:srgbClr val="498779"/>
          </a:solidFill>
          <a:latin typeface="verdana" panose="020B0604030504040204" pitchFamily="34" charset="0"/>
        </a:defRPr>
      </a:lvl6pPr>
      <a:lvl7pPr marL="914400" algn="l" rtl="0" fontAlgn="base">
        <a:lnSpc>
          <a:spcPct val="90000"/>
        </a:lnSpc>
        <a:spcBef>
          <a:spcPct val="0"/>
        </a:spcBef>
        <a:spcAft>
          <a:spcPct val="0"/>
        </a:spcAft>
        <a:defRPr sz="2400" b="1">
          <a:solidFill>
            <a:srgbClr val="498779"/>
          </a:solidFill>
          <a:latin typeface="verdana" panose="020B0604030504040204" pitchFamily="34" charset="0"/>
        </a:defRPr>
      </a:lvl7pPr>
      <a:lvl8pPr marL="1371600" algn="l" rtl="0" fontAlgn="base">
        <a:lnSpc>
          <a:spcPct val="90000"/>
        </a:lnSpc>
        <a:spcBef>
          <a:spcPct val="0"/>
        </a:spcBef>
        <a:spcAft>
          <a:spcPct val="0"/>
        </a:spcAft>
        <a:defRPr sz="2400" b="1">
          <a:solidFill>
            <a:srgbClr val="498779"/>
          </a:solidFill>
          <a:latin typeface="verdana" panose="020B0604030504040204" pitchFamily="34" charset="0"/>
        </a:defRPr>
      </a:lvl8pPr>
      <a:lvl9pPr marL="1828800" algn="l" rtl="0" fontAlgn="base">
        <a:lnSpc>
          <a:spcPct val="90000"/>
        </a:lnSpc>
        <a:spcBef>
          <a:spcPct val="0"/>
        </a:spcBef>
        <a:spcAft>
          <a:spcPct val="0"/>
        </a:spcAft>
        <a:defRPr sz="2400" b="1">
          <a:solidFill>
            <a:srgbClr val="498779"/>
          </a:solidFill>
          <a:latin typeface="verdana" panose="020B0604030504040204" pitchFamily="34" charset="0"/>
        </a:defRPr>
      </a:lvl9pPr>
    </p:titleStyle>
    <p:bodyStyle>
      <a:lvl1pPr marL="228600" indent="-228600" algn="l" rtl="0" eaLnBrk="0" fontAlgn="base" hangingPunct="0">
        <a:lnSpc>
          <a:spcPct val="15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15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15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15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150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3390/ani13030444"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a:extLst>
              <a:ext uri="{FF2B5EF4-FFF2-40B4-BE49-F238E27FC236}">
                <a16:creationId xmlns:a16="http://schemas.microsoft.com/office/drawing/2014/main" id="{E96C9DE3-DE96-40FA-8171-01954CBDA98D}"/>
              </a:ext>
            </a:extLst>
          </p:cNvPr>
          <p:cNvSpPr>
            <a:spLocks noGrp="1" noChangeArrowheads="1"/>
          </p:cNvSpPr>
          <p:nvPr>
            <p:ph type="title"/>
          </p:nvPr>
        </p:nvSpPr>
        <p:spPr>
          <a:xfrm>
            <a:off x="563563" y="3294063"/>
            <a:ext cx="6075362" cy="1143000"/>
          </a:xfrm>
        </p:spPr>
        <p:txBody>
          <a:bodyPr/>
          <a:lstStyle/>
          <a:p>
            <a:pPr eaLnBrk="1" hangingPunct="1">
              <a:lnSpc>
                <a:spcPts val="4000"/>
              </a:lnSpc>
            </a:pPr>
            <a:r>
              <a:rPr lang="ru-RU" altLang="ru-RU" sz="2500" dirty="0">
                <a:ea typeface="verdana" panose="020B0604030504040204" pitchFamily="34" charset="0"/>
                <a:cs typeface="verdana" panose="020B0604030504040204" pitchFamily="34" charset="0"/>
              </a:rPr>
              <a:t>Чувство собственного тела у хорьков (</a:t>
            </a:r>
            <a:r>
              <a:rPr lang="en-US" altLang="ru-RU" sz="2500" dirty="0">
                <a:ea typeface="verdana" panose="020B0604030504040204" pitchFamily="34" charset="0"/>
                <a:cs typeface="verdana" panose="020B0604030504040204" pitchFamily="34" charset="0"/>
              </a:rPr>
              <a:t>Mustela </a:t>
            </a:r>
            <a:r>
              <a:rPr lang="en-US" altLang="ru-RU" sz="2500" dirty="0" err="1">
                <a:ea typeface="verdana" panose="020B0604030504040204" pitchFamily="34" charset="0"/>
                <a:cs typeface="verdana" panose="020B0604030504040204" pitchFamily="34" charset="0"/>
              </a:rPr>
              <a:t>furo</a:t>
            </a:r>
            <a:r>
              <a:rPr lang="en-US" altLang="ru-RU" sz="2500" dirty="0">
                <a:ea typeface="verdana" panose="020B0604030504040204" pitchFamily="34" charset="0"/>
                <a:cs typeface="verdana" panose="020B0604030504040204" pitchFamily="34" charset="0"/>
              </a:rPr>
              <a:t>)</a:t>
            </a:r>
            <a:endParaRPr lang="ru-RU" altLang="ru-RU" sz="2500" dirty="0">
              <a:ea typeface="verdana" panose="020B0604030504040204" pitchFamily="34" charset="0"/>
              <a:cs typeface="verdana" panose="020B0604030504040204" pitchFamily="34" charset="0"/>
            </a:endParaRPr>
          </a:p>
        </p:txBody>
      </p:sp>
      <p:sp>
        <p:nvSpPr>
          <p:cNvPr id="18435" name="Текст 2">
            <a:extLst>
              <a:ext uri="{FF2B5EF4-FFF2-40B4-BE49-F238E27FC236}">
                <a16:creationId xmlns:a16="http://schemas.microsoft.com/office/drawing/2014/main" id="{97FAC01F-EBA1-4B80-9321-E304C09E7FA8}"/>
              </a:ext>
            </a:extLst>
          </p:cNvPr>
          <p:cNvSpPr>
            <a:spLocks noGrp="1" noChangeArrowheads="1"/>
          </p:cNvSpPr>
          <p:nvPr>
            <p:ph type="body" idx="1"/>
          </p:nvPr>
        </p:nvSpPr>
        <p:spPr bwMode="auto">
          <a:xfrm>
            <a:off x="751682" y="4575967"/>
            <a:ext cx="6075362" cy="1782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ru-RU" altLang="ru-RU" b="1" dirty="0">
                <a:solidFill>
                  <a:srgbClr val="404040"/>
                </a:solidFill>
                <a:ea typeface="verdana" panose="020B0604030504040204" pitchFamily="34" charset="0"/>
                <a:cs typeface="verdana" panose="020B0604030504040204" pitchFamily="34" charset="0"/>
              </a:rPr>
              <a:t>А.Н. Харитонов</a:t>
            </a:r>
          </a:p>
          <a:p>
            <a:pPr eaLnBrk="1" hangingPunct="1"/>
            <a:r>
              <a:rPr lang="ru-RU" altLang="ru-RU" sz="1200" dirty="0">
                <a:solidFill>
                  <a:srgbClr val="404040"/>
                </a:solidFill>
                <a:ea typeface="verdana" panose="020B0604030504040204" pitchFamily="34" charset="0"/>
                <a:cs typeface="verdana" panose="020B0604030504040204" pitchFamily="34" charset="0"/>
              </a:rPr>
              <a:t>кандидат психологических наук, Институт психологии РАН </a:t>
            </a:r>
            <a:br>
              <a:rPr lang="ru-RU" altLang="ru-RU" sz="1200" dirty="0">
                <a:solidFill>
                  <a:srgbClr val="404040"/>
                </a:solidFill>
                <a:ea typeface="verdana" panose="020B0604030504040204" pitchFamily="34" charset="0"/>
                <a:cs typeface="verdana" panose="020B0604030504040204" pitchFamily="34" charset="0"/>
              </a:rPr>
            </a:br>
            <a:r>
              <a:rPr lang="ru-RU" altLang="ru-RU" sz="1200" dirty="0">
                <a:solidFill>
                  <a:srgbClr val="404040"/>
                </a:solidFill>
                <a:ea typeface="verdana" panose="020B0604030504040204" pitchFamily="34" charset="0"/>
                <a:cs typeface="verdana" panose="020B0604030504040204" pitchFamily="34" charset="0"/>
              </a:rPr>
              <a:t>Лаборатория психических процессов и математической психологии</a:t>
            </a:r>
          </a:p>
          <a:p>
            <a:pPr eaLnBrk="1" hangingPunct="1"/>
            <a:r>
              <a:rPr lang="ru-RU" altLang="ru-RU" sz="1200" dirty="0" err="1">
                <a:solidFill>
                  <a:srgbClr val="404040"/>
                </a:solidFill>
                <a:ea typeface="verdana" panose="020B0604030504040204" pitchFamily="34" charset="0"/>
                <a:cs typeface="verdana" panose="020B0604030504040204" pitchFamily="34" charset="0"/>
              </a:rPr>
              <a:t>Соавт</a:t>
            </a:r>
            <a:r>
              <a:rPr lang="ru-RU" altLang="ru-RU" sz="1200" dirty="0">
                <a:solidFill>
                  <a:srgbClr val="404040"/>
                </a:solidFill>
                <a:ea typeface="verdana" panose="020B0604030504040204" pitchFamily="34" charset="0"/>
                <a:cs typeface="verdana" panose="020B0604030504040204" pitchFamily="34" charset="0"/>
              </a:rPr>
              <a:t>.: </a:t>
            </a:r>
            <a:r>
              <a:rPr lang="ru-RU" altLang="ru-RU" sz="1200" b="1" dirty="0">
                <a:solidFill>
                  <a:srgbClr val="404040"/>
                </a:solidFill>
                <a:ea typeface="verdana" panose="020B0604030504040204" pitchFamily="34" charset="0"/>
                <a:cs typeface="verdana" panose="020B0604030504040204" pitchFamily="34" charset="0"/>
              </a:rPr>
              <a:t>Хватов А.А., Соколов А.Ю., </a:t>
            </a:r>
            <a:r>
              <a:rPr lang="ru-RU" altLang="ru-RU" sz="1200" dirty="0">
                <a:solidFill>
                  <a:srgbClr val="404040"/>
                </a:solidFill>
                <a:ea typeface="verdana" panose="020B0604030504040204" pitchFamily="34" charset="0"/>
                <a:cs typeface="verdana" panose="020B0604030504040204" pitchFamily="34" charset="0"/>
              </a:rPr>
              <a:t>Центр биопсихологических исследований Московского института психоанализа</a:t>
            </a:r>
          </a:p>
        </p:txBody>
      </p:sp>
      <p:sp>
        <p:nvSpPr>
          <p:cNvPr id="18436" name="Текст 3">
            <a:extLst>
              <a:ext uri="{FF2B5EF4-FFF2-40B4-BE49-F238E27FC236}">
                <a16:creationId xmlns:a16="http://schemas.microsoft.com/office/drawing/2014/main" id="{F78CAFCC-CACC-497A-AAA7-3B4C3A4D6F8C}"/>
              </a:ext>
            </a:extLst>
          </p:cNvPr>
          <p:cNvSpPr>
            <a:spLocks noGrp="1" noChangeArrowheads="1"/>
          </p:cNvSpPr>
          <p:nvPr>
            <p:ph type="body" idx="10"/>
          </p:nvPr>
        </p:nvSpPr>
        <p:spPr bwMode="auto">
          <a:xfrm>
            <a:off x="7671434" y="4799012"/>
            <a:ext cx="1697038" cy="668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ru-RU" altLang="ru-RU" dirty="0"/>
              <a:t>Декабрь 202</a:t>
            </a:r>
            <a:r>
              <a:rPr lang="en-US" altLang="ru-RU" dirty="0"/>
              <a:t>2 </a:t>
            </a:r>
            <a:r>
              <a:rPr lang="ru-RU" altLang="ru-RU" dirty="0"/>
              <a:t>г.</a:t>
            </a:r>
          </a:p>
        </p:txBody>
      </p:sp>
      <p:pic>
        <p:nvPicPr>
          <p:cNvPr id="6" name="Рисунок 5">
            <a:extLst>
              <a:ext uri="{FF2B5EF4-FFF2-40B4-BE49-F238E27FC236}">
                <a16:creationId xmlns:a16="http://schemas.microsoft.com/office/drawing/2014/main" id="{1C147BB4-5A33-4AEC-A127-D78E03E46BE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8507" y="1390650"/>
            <a:ext cx="4519930" cy="34083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56B836-3C9D-4941-ABE9-FF52DB613A65}"/>
              </a:ext>
            </a:extLst>
          </p:cNvPr>
          <p:cNvSpPr>
            <a:spLocks noGrp="1"/>
          </p:cNvSpPr>
          <p:nvPr>
            <p:ph type="title"/>
          </p:nvPr>
        </p:nvSpPr>
        <p:spPr>
          <a:xfrm>
            <a:off x="3056710" y="308936"/>
            <a:ext cx="8313868" cy="515719"/>
          </a:xfrm>
        </p:spPr>
        <p:txBody>
          <a:bodyPr/>
          <a:lstStyle/>
          <a:p>
            <a:r>
              <a:rPr lang="ru-RU" altLang="ru-RU" dirty="0">
                <a:latin typeface="Calibri" panose="020F0502020204030204" pitchFamily="34" charset="0"/>
              </a:rPr>
              <a:t>Эмпирическое исследование чувства собственного тела </a:t>
            </a:r>
            <a:br>
              <a:rPr lang="ru-RU" altLang="ru-RU" dirty="0">
                <a:latin typeface="Calibri" panose="020F0502020204030204" pitchFamily="34" charset="0"/>
              </a:rPr>
            </a:br>
            <a:r>
              <a:rPr lang="ru-RU" altLang="ru-RU" dirty="0">
                <a:latin typeface="Calibri" panose="020F0502020204030204" pitchFamily="34" charset="0"/>
              </a:rPr>
              <a:t>у хорьков</a:t>
            </a:r>
            <a:endParaRPr lang="ru-RU" dirty="0"/>
          </a:p>
        </p:txBody>
      </p:sp>
      <p:sp>
        <p:nvSpPr>
          <p:cNvPr id="3" name="Прямоугольник 2">
            <a:extLst>
              <a:ext uri="{FF2B5EF4-FFF2-40B4-BE49-F238E27FC236}">
                <a16:creationId xmlns:a16="http://schemas.microsoft.com/office/drawing/2014/main" id="{6E9422FF-627E-43E0-8E1F-5E991C919A3E}"/>
              </a:ext>
            </a:extLst>
          </p:cNvPr>
          <p:cNvSpPr/>
          <p:nvPr/>
        </p:nvSpPr>
        <p:spPr>
          <a:xfrm>
            <a:off x="374470" y="1123407"/>
            <a:ext cx="11617234" cy="6229398"/>
          </a:xfrm>
          <a:prstGeom prst="rect">
            <a:avLst/>
          </a:prstGeom>
        </p:spPr>
        <p:txBody>
          <a:bodyPr wrap="square">
            <a:spAutoFit/>
          </a:bodyPr>
          <a:lstStyle/>
          <a:p>
            <a:pPr>
              <a:lnSpc>
                <a:spcPct val="95000"/>
              </a:lnSpc>
              <a:spcBef>
                <a:spcPts val="1200"/>
              </a:spcBef>
              <a:spcAft>
                <a:spcPts val="300"/>
              </a:spcAft>
            </a:pPr>
            <a:r>
              <a:rPr lang="ru-RU"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Эксперимент 2.</a:t>
            </a:r>
          </a:p>
          <a:p>
            <a:pPr algn="just" defTabSz="1616075"/>
            <a:r>
              <a:rPr lang="ru-RU" sz="1600" dirty="0">
                <a:latin typeface="Calibri" panose="020F0502020204030204" pitchFamily="34" charset="0"/>
              </a:rPr>
              <a:t>За 24 пробы количество совершаемых попыток проникновения в непроницаемые отверстия у шести хорьков существенно не изменилось (</a:t>
            </a:r>
            <a:r>
              <a:rPr lang="ru-RU" sz="1600" dirty="0" err="1">
                <a:latin typeface="Calibri" panose="020F0502020204030204" pitchFamily="34" charset="0"/>
              </a:rPr>
              <a:t>Friedman</a:t>
            </a:r>
            <a:r>
              <a:rPr lang="ru-RU" sz="1600" dirty="0">
                <a:latin typeface="Calibri" panose="020F0502020204030204" pitchFamily="34" charset="0"/>
              </a:rPr>
              <a:t> </a:t>
            </a:r>
            <a:r>
              <a:rPr lang="ru-RU" sz="1600" dirty="0" err="1">
                <a:latin typeface="Calibri" panose="020F0502020204030204" pitchFamily="34" charset="0"/>
              </a:rPr>
              <a:t>test</a:t>
            </a:r>
            <a:r>
              <a:rPr lang="ru-RU" sz="1600" dirty="0">
                <a:latin typeface="Calibri" panose="020F0502020204030204" pitchFamily="34" charset="0"/>
              </a:rPr>
              <a:t> = 20,4, n = 6, </a:t>
            </a:r>
            <a:r>
              <a:rPr lang="ru-RU" sz="1600" dirty="0" err="1">
                <a:latin typeface="Calibri" panose="020F0502020204030204" pitchFamily="34" charset="0"/>
              </a:rPr>
              <a:t>cc</a:t>
            </a:r>
            <a:r>
              <a:rPr lang="ru-RU" sz="1600" dirty="0">
                <a:latin typeface="Calibri" panose="020F0502020204030204" pitchFamily="34" charset="0"/>
              </a:rPr>
              <a:t> = 23, P = 0.615). Суммарные данные по всем шести хорькам показали, что в 24 тестовых пробах животные достоверно чаще проходили через то же отверстие, к которому они подходили первым в 137 из 144 случаев (χ</a:t>
            </a:r>
            <a:r>
              <a:rPr lang="ru-RU" sz="1600" baseline="30000" dirty="0">
                <a:latin typeface="Calibri" panose="020F0502020204030204" pitchFamily="34" charset="0"/>
              </a:rPr>
              <a:t>2 </a:t>
            </a:r>
            <a:r>
              <a:rPr lang="ru-RU" sz="1600" dirty="0">
                <a:latin typeface="Calibri" panose="020F0502020204030204" pitchFamily="34" charset="0"/>
              </a:rPr>
              <a:t>= 73,696; </a:t>
            </a:r>
            <a:r>
              <a:rPr lang="ru-RU" sz="1600" dirty="0" err="1">
                <a:latin typeface="Calibri" panose="020F0502020204030204" pitchFamily="34" charset="0"/>
              </a:rPr>
              <a:t>df</a:t>
            </a:r>
            <a:r>
              <a:rPr lang="ru-RU" sz="1600" dirty="0">
                <a:latin typeface="Calibri" panose="020F0502020204030204" pitchFamily="34" charset="0"/>
              </a:rPr>
              <a:t> = 1; P &lt; 0,001).</a:t>
            </a:r>
          </a:p>
          <a:p>
            <a:pPr algn="just"/>
            <a:r>
              <a:rPr lang="ru-RU" sz="1600" dirty="0">
                <a:latin typeface="Calibri" panose="020F0502020204030204" pitchFamily="34" charset="0"/>
              </a:rPr>
              <a:t>Значительно чаще хорьки осуществляли первый в пробе подход к проницаемому отверстию после чего сразу следовало проникновение в это же отверстие (без подходов к какому-либо другому отверстию). Из 24 проб три хорька в 22 случаях совершали первую попытку проникновения сразу же после первого подхода к проницаемому, но маленькому отверстию (22/24; P &lt; 0.001; </a:t>
            </a:r>
            <a:r>
              <a:rPr lang="ru-RU" sz="1600" dirty="0" err="1">
                <a:latin typeface="Calibri" panose="020F0502020204030204" pitchFamily="34" charset="0"/>
              </a:rPr>
              <a:t>binomial</a:t>
            </a:r>
            <a:r>
              <a:rPr lang="ru-RU" sz="1600" dirty="0">
                <a:latin typeface="Calibri" panose="020F0502020204030204" pitchFamily="34" charset="0"/>
              </a:rPr>
              <a:t> </a:t>
            </a:r>
            <a:r>
              <a:rPr lang="ru-RU" sz="1600" dirty="0" err="1">
                <a:latin typeface="Calibri" panose="020F0502020204030204" pitchFamily="34" charset="0"/>
              </a:rPr>
              <a:t>test</a:t>
            </a:r>
            <a:r>
              <a:rPr lang="ru-RU" sz="1600" dirty="0">
                <a:latin typeface="Calibri" panose="020F0502020204030204" pitchFamily="34" charset="0"/>
              </a:rPr>
              <a:t>), один хорек сделал это в 23 пробах (23/24; P &lt; 0.001; </a:t>
            </a:r>
            <a:r>
              <a:rPr lang="ru-RU" sz="1600" dirty="0" err="1">
                <a:latin typeface="Calibri" panose="020F0502020204030204" pitchFamily="34" charset="0"/>
              </a:rPr>
              <a:t>binomial</a:t>
            </a:r>
            <a:r>
              <a:rPr lang="ru-RU" sz="1600" dirty="0">
                <a:latin typeface="Calibri" panose="020F0502020204030204" pitchFamily="34" charset="0"/>
              </a:rPr>
              <a:t> </a:t>
            </a:r>
            <a:r>
              <a:rPr lang="ru-RU" sz="1600" dirty="0" err="1">
                <a:latin typeface="Calibri" panose="020F0502020204030204" pitchFamily="34" charset="0"/>
              </a:rPr>
              <a:t>test</a:t>
            </a:r>
            <a:r>
              <a:rPr lang="ru-RU" sz="1600" dirty="0">
                <a:latin typeface="Calibri" panose="020F0502020204030204" pitchFamily="34" charset="0"/>
              </a:rPr>
              <a:t>) и еще два сделали это во всех 24 пробах (24/24; P &lt; 0.001; </a:t>
            </a:r>
            <a:r>
              <a:rPr lang="ru-RU" sz="1600" dirty="0" err="1">
                <a:latin typeface="Calibri" panose="020F0502020204030204" pitchFamily="34" charset="0"/>
              </a:rPr>
              <a:t>binomial</a:t>
            </a:r>
            <a:r>
              <a:rPr lang="ru-RU" sz="1600" dirty="0">
                <a:latin typeface="Calibri" panose="020F0502020204030204" pitchFamily="34" charset="0"/>
              </a:rPr>
              <a:t> </a:t>
            </a:r>
            <a:r>
              <a:rPr lang="ru-RU" sz="1600" dirty="0" err="1">
                <a:latin typeface="Calibri" panose="020F0502020204030204" pitchFamily="34" charset="0"/>
              </a:rPr>
              <a:t>test</a:t>
            </a:r>
            <a:r>
              <a:rPr lang="ru-RU" sz="1600" dirty="0">
                <a:latin typeface="Calibri" panose="020F0502020204030204" pitchFamily="34" charset="0"/>
              </a:rPr>
              <a:t>). При этом размер эффекта для числа первых подходов к проницаемым отверстиям, за которыми сразу следовало проникновение в это же отверстие, для шести животных оказался высоким (</a:t>
            </a:r>
            <a:r>
              <a:rPr lang="ru-RU" sz="1600" dirty="0" err="1">
                <a:latin typeface="Calibri" panose="020F0502020204030204" pitchFamily="34" charset="0"/>
              </a:rPr>
              <a:t>Cohen’s</a:t>
            </a:r>
            <a:r>
              <a:rPr lang="ru-RU" sz="1600" dirty="0">
                <a:latin typeface="Calibri" panose="020F0502020204030204" pitchFamily="34" charset="0"/>
              </a:rPr>
              <a:t> d = 15,13; n = 6; M = 22,83, SD = 0,98).</a:t>
            </a:r>
          </a:p>
          <a:p>
            <a:pPr algn="just"/>
            <a:r>
              <a:rPr lang="ru-RU" sz="1600" dirty="0">
                <a:latin typeface="Calibri" panose="020F0502020204030204" pitchFamily="34" charset="0"/>
              </a:rPr>
              <a:t>Анализ первых в пробе попыток проникновения сразу в проницаемое отверстие показал, что из 24 проб один хорек совершил 22 первые попытки проникновения в проницаемое отверстие (22/24; P &lt; 0.001; </a:t>
            </a:r>
            <a:r>
              <a:rPr lang="ru-RU" sz="1600" dirty="0" err="1">
                <a:latin typeface="Calibri" panose="020F0502020204030204" pitchFamily="34" charset="0"/>
              </a:rPr>
              <a:t>binomial</a:t>
            </a:r>
            <a:r>
              <a:rPr lang="ru-RU" sz="1600" dirty="0">
                <a:latin typeface="Calibri" panose="020F0502020204030204" pitchFamily="34" charset="0"/>
              </a:rPr>
              <a:t> </a:t>
            </a:r>
            <a:r>
              <a:rPr lang="ru-RU" sz="1600" dirty="0" err="1">
                <a:latin typeface="Calibri" panose="020F0502020204030204" pitchFamily="34" charset="0"/>
              </a:rPr>
              <a:t>test</a:t>
            </a:r>
            <a:r>
              <a:rPr lang="ru-RU" sz="1600" dirty="0">
                <a:latin typeface="Calibri" panose="020F0502020204030204" pitchFamily="34" charset="0"/>
              </a:rPr>
              <a:t>), два хорька совершили 23 первые попытки (23/24; P &lt; 0.001; </a:t>
            </a:r>
            <a:r>
              <a:rPr lang="ru-RU" sz="1600" dirty="0" err="1">
                <a:latin typeface="Calibri" panose="020F0502020204030204" pitchFamily="34" charset="0"/>
              </a:rPr>
              <a:t>binomial</a:t>
            </a:r>
            <a:r>
              <a:rPr lang="ru-RU" sz="1600" dirty="0">
                <a:latin typeface="Calibri" panose="020F0502020204030204" pitchFamily="34" charset="0"/>
              </a:rPr>
              <a:t> </a:t>
            </a:r>
            <a:r>
              <a:rPr lang="ru-RU" sz="1600" dirty="0" err="1">
                <a:latin typeface="Calibri" panose="020F0502020204030204" pitchFamily="34" charset="0"/>
              </a:rPr>
              <a:t>test</a:t>
            </a:r>
            <a:r>
              <a:rPr lang="ru-RU" sz="1600" dirty="0">
                <a:latin typeface="Calibri" panose="020F0502020204030204" pitchFamily="34" charset="0"/>
              </a:rPr>
              <a:t>) и еще три хорька во всех случаях осуществляли первую попытку проникновения в проницаемое отверстие (24/24; P &lt; 0.001; </a:t>
            </a:r>
            <a:r>
              <a:rPr lang="ru-RU" sz="1600" dirty="0" err="1">
                <a:latin typeface="Calibri" panose="020F0502020204030204" pitchFamily="34" charset="0"/>
              </a:rPr>
              <a:t>binomial</a:t>
            </a:r>
            <a:r>
              <a:rPr lang="ru-RU" sz="1600" dirty="0">
                <a:latin typeface="Calibri" panose="020F0502020204030204" pitchFamily="34" charset="0"/>
              </a:rPr>
              <a:t> </a:t>
            </a:r>
            <a:r>
              <a:rPr lang="ru-RU" sz="1600" dirty="0" err="1">
                <a:latin typeface="Calibri" panose="020F0502020204030204" pitchFamily="34" charset="0"/>
              </a:rPr>
              <a:t>test</a:t>
            </a:r>
            <a:r>
              <a:rPr lang="ru-RU" sz="1600" dirty="0">
                <a:latin typeface="Calibri" panose="020F0502020204030204" pitchFamily="34" charset="0"/>
              </a:rPr>
              <a:t>). При этом размер эффекта для числа первых в пробе попыток проникновения в проницаемые отверстия для оказался высоким (</a:t>
            </a:r>
            <a:r>
              <a:rPr lang="ru-RU" sz="1600" dirty="0" err="1">
                <a:latin typeface="Calibri" panose="020F0502020204030204" pitchFamily="34" charset="0"/>
              </a:rPr>
              <a:t>Cohen’s</a:t>
            </a:r>
            <a:r>
              <a:rPr lang="ru-RU" sz="1600" dirty="0">
                <a:latin typeface="Calibri" panose="020F0502020204030204" pitchFamily="34" charset="0"/>
              </a:rPr>
              <a:t> d = 18,69; n = 6; M = 23,33, SD = 0,82).</a:t>
            </a:r>
          </a:p>
          <a:p>
            <a:pPr algn="just">
              <a:lnSpc>
                <a:spcPct val="95000"/>
              </a:lnSpc>
              <a:spcAft>
                <a:spcPts val="0"/>
              </a:spcAft>
            </a:pPr>
            <a:r>
              <a:rPr lang="ru-RU" sz="1600" dirty="0">
                <a:latin typeface="Calibri" panose="020F0502020204030204" pitchFamily="34" charset="0"/>
              </a:rPr>
              <a:t>Результаты </a:t>
            </a:r>
            <a:r>
              <a:rPr lang="en-US" sz="1600" dirty="0">
                <a:latin typeface="Calibri" panose="020F0502020204030204" pitchFamily="34" charset="0"/>
              </a:rPr>
              <a:t>Factorial ANOVA</a:t>
            </a:r>
            <a:r>
              <a:rPr lang="ru-RU" sz="1600" dirty="0">
                <a:latin typeface="Calibri" panose="020F0502020204030204" pitchFamily="34" charset="0"/>
              </a:rPr>
              <a:t> для 24 тестовых проб показали, что проницаемость отверстия является единственным предиктором как первого подхода к отверстию (F(1, 129)=1781,8;  p&lt;0,001), так и первого проникновения в отверстие (F(1, 129)=2312,0; p&lt;0,001). Хорьки достоверно чаще совершали первый в пробе подход к проницаемым отверстиям (тест </a:t>
            </a:r>
            <a:r>
              <a:rPr lang="ru-RU" sz="1600" dirty="0" err="1">
                <a:latin typeface="Calibri" panose="020F0502020204030204" pitchFamily="34" charset="0"/>
              </a:rPr>
              <a:t>Тьюки</a:t>
            </a:r>
            <a:r>
              <a:rPr lang="ru-RU" sz="1600" dirty="0">
                <a:latin typeface="Calibri" panose="020F0502020204030204" pitchFamily="34" charset="0"/>
              </a:rPr>
              <a:t>, p=0,00002), и первая попытка проникновения осуществлялась ими тоже в проницаемое отверстие (тест </a:t>
            </a:r>
            <a:r>
              <a:rPr lang="ru-RU" sz="1600" dirty="0" err="1">
                <a:latin typeface="Calibri" panose="020F0502020204030204" pitchFamily="34" charset="0"/>
              </a:rPr>
              <a:t>Тьюки</a:t>
            </a:r>
            <a:r>
              <a:rPr lang="ru-RU" sz="1600" dirty="0">
                <a:latin typeface="Calibri" panose="020F0502020204030204" pitchFamily="34" charset="0"/>
              </a:rPr>
              <a:t>, p=0,00002) независимо от формы проницаемых отверстий, расположения отверстий и пространственной</a:t>
            </a:r>
            <a:r>
              <a:rPr lang="ru-RU"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ориентации непроницаемых, но б</a:t>
            </a:r>
            <a:r>
              <a:rPr lang="ru-RU" sz="1600"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о</a:t>
            </a:r>
            <a:r>
              <a:rPr lang="ru-RU"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льших по размеру отверстий.</a:t>
            </a:r>
          </a:p>
          <a:p>
            <a:pPr marL="1656080">
              <a:lnSpc>
                <a:spcPct val="95000"/>
              </a:lnSpc>
              <a:spcBef>
                <a:spcPts val="1200"/>
              </a:spcBef>
              <a:spcAft>
                <a:spcPts val="300"/>
              </a:spcAft>
            </a:pPr>
            <a:endParaRPr lang="ru-RU"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1656080">
              <a:lnSpc>
                <a:spcPct val="95000"/>
              </a:lnSpc>
              <a:spcBef>
                <a:spcPts val="1200"/>
              </a:spcBef>
              <a:spcAft>
                <a:spcPts val="300"/>
              </a:spcAft>
            </a:pPr>
            <a:endParaRPr lang="ru-RU" sz="1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97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56B836-3C9D-4941-ABE9-FF52DB613A65}"/>
              </a:ext>
            </a:extLst>
          </p:cNvPr>
          <p:cNvSpPr>
            <a:spLocks noGrp="1"/>
          </p:cNvSpPr>
          <p:nvPr>
            <p:ph type="title"/>
          </p:nvPr>
        </p:nvSpPr>
        <p:spPr>
          <a:xfrm>
            <a:off x="3048000" y="308936"/>
            <a:ext cx="8322577" cy="515719"/>
          </a:xfrm>
        </p:spPr>
        <p:txBody>
          <a:bodyPr/>
          <a:lstStyle/>
          <a:p>
            <a:r>
              <a:rPr lang="ru-RU" altLang="ru-RU" dirty="0">
                <a:latin typeface="Calibri" panose="020F0502020204030204" pitchFamily="34" charset="0"/>
              </a:rPr>
              <a:t>Эмпирическое исследование чувства собственного тела </a:t>
            </a:r>
            <a:br>
              <a:rPr lang="ru-RU" altLang="ru-RU" dirty="0">
                <a:latin typeface="Calibri" panose="020F0502020204030204" pitchFamily="34" charset="0"/>
              </a:rPr>
            </a:br>
            <a:r>
              <a:rPr lang="ru-RU" altLang="ru-RU" dirty="0">
                <a:latin typeface="Calibri" panose="020F0502020204030204" pitchFamily="34" charset="0"/>
              </a:rPr>
              <a:t>у хорьков</a:t>
            </a:r>
            <a:endParaRPr lang="ru-RU" dirty="0"/>
          </a:p>
        </p:txBody>
      </p:sp>
      <p:sp>
        <p:nvSpPr>
          <p:cNvPr id="3" name="Прямоугольник 2">
            <a:extLst>
              <a:ext uri="{FF2B5EF4-FFF2-40B4-BE49-F238E27FC236}">
                <a16:creationId xmlns:a16="http://schemas.microsoft.com/office/drawing/2014/main" id="{EF425255-5CDB-47F4-8321-1595008B7268}"/>
              </a:ext>
            </a:extLst>
          </p:cNvPr>
          <p:cNvSpPr/>
          <p:nvPr/>
        </p:nvSpPr>
        <p:spPr>
          <a:xfrm>
            <a:off x="685800" y="1314450"/>
            <a:ext cx="11010900" cy="5655394"/>
          </a:xfrm>
          <a:prstGeom prst="rect">
            <a:avLst/>
          </a:prstGeom>
        </p:spPr>
        <p:txBody>
          <a:bodyPr wrap="square">
            <a:spAutoFit/>
          </a:bodyPr>
          <a:lstStyle/>
          <a:p>
            <a:pPr>
              <a:lnSpc>
                <a:spcPct val="95000"/>
              </a:lnSpc>
              <a:spcBef>
                <a:spcPts val="600"/>
              </a:spcBef>
            </a:pPr>
            <a:r>
              <a:rPr lang="ru-RU"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Обсуждение результатов </a:t>
            </a:r>
          </a:p>
          <a:p>
            <a:pPr>
              <a:lnSpc>
                <a:spcPct val="95000"/>
              </a:lnSpc>
              <a:spcBef>
                <a:spcPts val="600"/>
              </a:spcBef>
            </a:pPr>
            <a:endParaRPr lang="ru-RU"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95000"/>
              </a:lnSpc>
              <a:spcAft>
                <a:spcPts val="0"/>
              </a:spcAft>
            </a:pPr>
            <a:r>
              <a:rPr lang="ru-RU" sz="1600" dirty="0">
                <a:solidFill>
                  <a:srgbClr val="000000"/>
                </a:solidFill>
                <a:latin typeface="Calibri" panose="020F0502020204030204" pitchFamily="34" charset="0"/>
                <a:ea typeface="SimSun" panose="02010600030101010101" pitchFamily="2" charset="-122"/>
                <a:cs typeface="Times New Roman" panose="02020603050405020304" pitchFamily="18" charset="0"/>
              </a:rPr>
              <a:t>Результаты первого эксперимента свидетельствуют о том, что размер отверстия не влиял на выбор отверстия для проникновения. Определяющим и единственным предиктором выбора являлось положение отверстия: хорьки достоверно чаще предпочитали проникать в центральные отверстия.</a:t>
            </a:r>
          </a:p>
          <a:p>
            <a:pPr algn="just">
              <a:lnSpc>
                <a:spcPct val="95000"/>
              </a:lnSpc>
              <a:spcAft>
                <a:spcPts val="0"/>
              </a:spcAft>
            </a:pPr>
            <a:endParaRPr lang="ru-RU"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95000"/>
              </a:lnSpc>
              <a:spcAft>
                <a:spcPts val="0"/>
              </a:spcAft>
            </a:pPr>
            <a:r>
              <a:rPr lang="ru-RU"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Результаты второго эксперимента показывают, что проницаемость отверстия являлась единственным фактором, определяющим как выбор первого в пробе отверстия для проникновения, так и первого в пробе отверстия для приближения. При этом хорьки не просто достоверно чаще осуществляли первый в пробе подход к проницаемому отверстию, но и в подавляющем большинстве случаев сразу же после этого осуществляли и проникновение в это отверстие, о чем свидетельствует анализ, проведенный индивидуально для каждого животного. Суммарно же за все 24 тестовые пробы все шесть животных совершили только 7 ошибок из 144 проб. Соответственно, за 24 тестовые пробы количество неуспешных попыток проникновения в непроницаемые, но большие отверстия достоверно не изменилось, что свидетельствует об отсутствии эффекта научения у животных.</a:t>
            </a:r>
            <a:r>
              <a:rPr lang="ru-RU"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p>
          <a:p>
            <a:pPr algn="just">
              <a:lnSpc>
                <a:spcPct val="95000"/>
              </a:lnSpc>
              <a:spcAft>
                <a:spcPts val="0"/>
              </a:spcAft>
            </a:pPr>
            <a:endParaRPr lang="ru-RU"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ct val="95000"/>
              </a:lnSpc>
              <a:spcAft>
                <a:spcPts val="0"/>
              </a:spcAft>
            </a:pPr>
            <a:r>
              <a:rPr lang="ru-RU"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Эти данные следует интерпретировать как свидетельство того, что хорьки, имея интенцию достижения приманки путем преодоления преграды, заранее – еще до физического контакта – выбирали подходящие для проникновения отверстия и затем проходили в них. В свою очередь это говорит о том, что хорьки, имея представление о размерах собственного тела, могли сопоставить его с размером отверстия, что является признаком чувства собственного тела (</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t>
            </a:r>
            <a:r>
              <a:rPr lang="ru-RU" sz="16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ody</a:t>
            </a:r>
            <a:r>
              <a:rPr lang="ru-RU"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ru-RU" sz="16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size</a:t>
            </a:r>
            <a:r>
              <a:rPr lang="ru-RU"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ru-RU" sz="16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awareness</a:t>
            </a:r>
            <a:r>
              <a:rPr lang="ru-RU"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и </a:t>
            </a:r>
            <a:r>
              <a:rPr lang="ru-RU" sz="16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гипотезу исследования</a:t>
            </a:r>
            <a:r>
              <a:rPr lang="ru-RU"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можно считать подтвержденной.</a:t>
            </a:r>
          </a:p>
          <a:p>
            <a:pPr algn="just">
              <a:lnSpc>
                <a:spcPct val="95000"/>
              </a:lnSpc>
              <a:spcAft>
                <a:spcPts val="0"/>
              </a:spcAft>
            </a:pPr>
            <a:endParaRPr lang="ru-RU"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95000"/>
              </a:lnSpc>
              <a:spcAft>
                <a:spcPts val="0"/>
              </a:spcAft>
            </a:pPr>
            <a:endParaRPr lang="ru-RU"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95000"/>
              </a:lnSpc>
              <a:spcBef>
                <a:spcPts val="600"/>
              </a:spcBef>
            </a:pPr>
            <a:endParaRPr lang="ru-RU" dirty="0"/>
          </a:p>
        </p:txBody>
      </p:sp>
    </p:spTree>
    <p:extLst>
      <p:ext uri="{BB962C8B-B14F-4D97-AF65-F5344CB8AC3E}">
        <p14:creationId xmlns:p14="http://schemas.microsoft.com/office/powerpoint/2010/main" val="2063511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56B836-3C9D-4941-ABE9-FF52DB613A65}"/>
              </a:ext>
            </a:extLst>
          </p:cNvPr>
          <p:cNvSpPr>
            <a:spLocks noGrp="1"/>
          </p:cNvSpPr>
          <p:nvPr>
            <p:ph type="title"/>
          </p:nvPr>
        </p:nvSpPr>
        <p:spPr>
          <a:xfrm>
            <a:off x="3048000" y="308936"/>
            <a:ext cx="8322577" cy="515719"/>
          </a:xfrm>
        </p:spPr>
        <p:txBody>
          <a:bodyPr/>
          <a:lstStyle/>
          <a:p>
            <a:r>
              <a:rPr lang="ru-RU" altLang="ru-RU" dirty="0">
                <a:latin typeface="Calibri" panose="020F0502020204030204" pitchFamily="34" charset="0"/>
              </a:rPr>
              <a:t>Эмпирическое исследование чувства собственного тела </a:t>
            </a:r>
            <a:br>
              <a:rPr lang="ru-RU" altLang="ru-RU" dirty="0">
                <a:latin typeface="Calibri" panose="020F0502020204030204" pitchFamily="34" charset="0"/>
              </a:rPr>
            </a:br>
            <a:r>
              <a:rPr lang="ru-RU" altLang="ru-RU" dirty="0">
                <a:latin typeface="Calibri" panose="020F0502020204030204" pitchFamily="34" charset="0"/>
              </a:rPr>
              <a:t>у хорьков</a:t>
            </a:r>
            <a:endParaRPr lang="ru-RU" dirty="0"/>
          </a:p>
        </p:txBody>
      </p:sp>
      <p:sp>
        <p:nvSpPr>
          <p:cNvPr id="3" name="Прямоугольник 2">
            <a:extLst>
              <a:ext uri="{FF2B5EF4-FFF2-40B4-BE49-F238E27FC236}">
                <a16:creationId xmlns:a16="http://schemas.microsoft.com/office/drawing/2014/main" id="{FAF50D41-F9BD-49E1-A2A7-C7A4569C7F7A}"/>
              </a:ext>
            </a:extLst>
          </p:cNvPr>
          <p:cNvSpPr/>
          <p:nvPr/>
        </p:nvSpPr>
        <p:spPr>
          <a:xfrm>
            <a:off x="266700" y="1847850"/>
            <a:ext cx="11734800" cy="3333220"/>
          </a:xfrm>
          <a:prstGeom prst="rect">
            <a:avLst/>
          </a:prstGeom>
        </p:spPr>
        <p:txBody>
          <a:bodyPr wrap="square">
            <a:spAutoFit/>
          </a:bodyPr>
          <a:lstStyle/>
          <a:p>
            <a:pPr marL="361950" algn="just">
              <a:lnSpc>
                <a:spcPct val="95000"/>
              </a:lnSpc>
              <a:spcBef>
                <a:spcPts val="1200"/>
              </a:spcBef>
              <a:spcAft>
                <a:spcPts val="300"/>
              </a:spcAft>
            </a:pPr>
            <a:r>
              <a:rPr lang="ru-RU"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Заключение</a:t>
            </a:r>
          </a:p>
          <a:p>
            <a:pPr marL="361950" algn="just">
              <a:lnSpc>
                <a:spcPct val="95000"/>
              </a:lnSpc>
              <a:spcBef>
                <a:spcPts val="600"/>
              </a:spcBef>
              <a:spcAft>
                <a:spcPts val="300"/>
              </a:spcAft>
            </a:pPr>
            <a:endPar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61950" algn="just">
              <a:lnSpc>
                <a:spcPct val="95000"/>
              </a:lnSpc>
              <a:spcBef>
                <a:spcPts val="600"/>
              </a:spcBef>
              <a:spcAft>
                <a:spcPts val="300"/>
              </a:spcAft>
            </a:pP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Проведенные эксперименты показывают, что хорьки способны учитывать размеры собственного тела, соотнося их с размером отверстий для проникновения еще до вступления в ними в непосредственный физический контакт. Это позволяет констатировать наличие у хорьков хорошо выраженных признаков чувства собственного тела как одного из представленных в мире животных элементов самосознания, традиционно считающегося важным компонентом человеческой психики. </a:t>
            </a:r>
          </a:p>
          <a:p>
            <a:pPr marL="361950" algn="just">
              <a:lnSpc>
                <a:spcPct val="95000"/>
              </a:lnSpc>
              <a:spcBef>
                <a:spcPts val="600"/>
              </a:spcBef>
              <a:spcAft>
                <a:spcPts val="0"/>
              </a:spcAft>
            </a:pP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Кроме того, использованная нами экспериментальная методика, расширяет набор тестовых инструментов, применимых к исследованиям в области осознания тела. Она может применяться к широкому спектру видов, что позволит отслеживать развитие этой когнитивной способности в филогенезе, что в свою очередь позволит прояснить когнитивную архитектуру самосознания (</a:t>
            </a:r>
            <a:r>
              <a:rPr lang="ru-RU"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ru-RU"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Waal</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2019).</a:t>
            </a:r>
          </a:p>
        </p:txBody>
      </p:sp>
    </p:spTree>
    <p:extLst>
      <p:ext uri="{BB962C8B-B14F-4D97-AF65-F5344CB8AC3E}">
        <p14:creationId xmlns:p14="http://schemas.microsoft.com/office/powerpoint/2010/main" val="279341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a:extLst>
              <a:ext uri="{FF2B5EF4-FFF2-40B4-BE49-F238E27FC236}">
                <a16:creationId xmlns:a16="http://schemas.microsoft.com/office/drawing/2014/main" id="{B5396109-8664-4C3A-B57D-5919AE0373C7}"/>
              </a:ext>
            </a:extLst>
          </p:cNvPr>
          <p:cNvSpPr>
            <a:spLocks noGrp="1" noChangeArrowheads="1"/>
          </p:cNvSpPr>
          <p:nvPr>
            <p:ph type="title"/>
          </p:nvPr>
        </p:nvSpPr>
        <p:spPr>
          <a:xfrm>
            <a:off x="3300413" y="309563"/>
            <a:ext cx="8070850" cy="514350"/>
          </a:xfrm>
        </p:spPr>
        <p:txBody>
          <a:bodyPr/>
          <a:lstStyle/>
          <a:p>
            <a:pPr eaLnBrk="1" hangingPunct="1"/>
            <a:r>
              <a:rPr lang="ru-RU" altLang="ru-RU" sz="2800" dirty="0">
                <a:latin typeface="Calibri" panose="020F0502020204030204" pitchFamily="34" charset="0"/>
                <a:ea typeface="verdana" panose="020B0604030504040204" pitchFamily="34" charset="0"/>
                <a:cs typeface="verdana" panose="020B0604030504040204" pitchFamily="34" charset="0"/>
              </a:rPr>
              <a:t>Чувство собственного тела у хорьков</a:t>
            </a:r>
            <a:endParaRPr lang="ru-RU" altLang="ru-RU" sz="2800" dirty="0">
              <a:latin typeface="Calibri" panose="020F0502020204030204" pitchFamily="34" charset="0"/>
            </a:endParaRPr>
          </a:p>
        </p:txBody>
      </p:sp>
      <p:sp>
        <p:nvSpPr>
          <p:cNvPr id="29699" name="Прямоугольник 1">
            <a:extLst>
              <a:ext uri="{FF2B5EF4-FFF2-40B4-BE49-F238E27FC236}">
                <a16:creationId xmlns:a16="http://schemas.microsoft.com/office/drawing/2014/main" id="{1200F898-0A9B-4D8C-B7CF-6B1AE07C6C55}"/>
              </a:ext>
            </a:extLst>
          </p:cNvPr>
          <p:cNvSpPr>
            <a:spLocks noChangeArrowheads="1"/>
          </p:cNvSpPr>
          <p:nvPr/>
        </p:nvSpPr>
        <p:spPr bwMode="auto">
          <a:xfrm>
            <a:off x="820738" y="823913"/>
            <a:ext cx="10190162"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ru-RU" sz="2000" dirty="0">
              <a:latin typeface="Calibri" panose="020F0502020204030204" pitchFamily="34" charset="0"/>
            </a:endParaRPr>
          </a:p>
          <a:p>
            <a:r>
              <a:rPr lang="ru-RU" altLang="ru-RU" sz="1600" dirty="0">
                <a:latin typeface="Calibri" panose="020F0502020204030204" pitchFamily="34" charset="0"/>
              </a:rPr>
              <a:t>Лабораторные исследования проводились на базе Центра биопсихологических исследований Московского института психоанализа с</a:t>
            </a:r>
            <a:r>
              <a:rPr lang="en-US" altLang="ru-RU" sz="1600" dirty="0">
                <a:latin typeface="Calibri" panose="020F0502020204030204" pitchFamily="34" charset="0"/>
              </a:rPr>
              <a:t> </a:t>
            </a:r>
            <a:r>
              <a:rPr lang="ru-RU" altLang="ru-RU" sz="1600" dirty="0">
                <a:latin typeface="Calibri" panose="020F0502020204030204" pitchFamily="34" charset="0"/>
              </a:rPr>
              <a:t>участием студентов МИП под руководством </a:t>
            </a:r>
            <a:r>
              <a:rPr lang="ru-RU" altLang="ru-RU" sz="1600" dirty="0" err="1">
                <a:latin typeface="Calibri" panose="020F0502020204030204" pitchFamily="34" charset="0"/>
              </a:rPr>
              <a:t>И.А.Хватова</a:t>
            </a:r>
            <a:r>
              <a:rPr lang="ru-RU" altLang="ru-RU" sz="1600" dirty="0">
                <a:latin typeface="Calibri" panose="020F0502020204030204" pitchFamily="34" charset="0"/>
              </a:rPr>
              <a:t> и </a:t>
            </a:r>
            <a:r>
              <a:rPr lang="ru-RU" altLang="ru-RU" sz="1600" dirty="0" err="1">
                <a:latin typeface="Calibri" panose="020F0502020204030204" pitchFamily="34" charset="0"/>
              </a:rPr>
              <a:t>А.Ю.Соколова</a:t>
            </a:r>
            <a:r>
              <a:rPr lang="ru-RU" altLang="ru-RU" sz="1600" dirty="0">
                <a:latin typeface="Calibri" panose="020F0502020204030204" pitchFamily="34" charset="0"/>
              </a:rPr>
              <a:t>.. </a:t>
            </a:r>
          </a:p>
          <a:p>
            <a:r>
              <a:rPr lang="ru-RU" altLang="ru-RU" sz="1600" dirty="0">
                <a:latin typeface="Calibri" panose="020F0502020204030204" pitchFamily="34" charset="0"/>
              </a:rPr>
              <a:t>Общее руководство проектом и статистическая обработка результатов: </a:t>
            </a:r>
            <a:r>
              <a:rPr lang="ru-RU" altLang="ru-RU" sz="1600" dirty="0" err="1">
                <a:latin typeface="Calibri" panose="020F0502020204030204" pitchFamily="34" charset="0"/>
              </a:rPr>
              <a:t>И.А.Хватов</a:t>
            </a:r>
            <a:r>
              <a:rPr lang="ru-RU" altLang="ru-RU" sz="1600" dirty="0">
                <a:latin typeface="Calibri" panose="020F0502020204030204" pitchFamily="34" charset="0"/>
              </a:rPr>
              <a:t>.</a:t>
            </a:r>
          </a:p>
          <a:p>
            <a:r>
              <a:rPr lang="ru-RU" altLang="ru-RU" sz="1600" dirty="0">
                <a:latin typeface="Calibri" panose="020F0502020204030204" pitchFamily="34" charset="0"/>
              </a:rPr>
              <a:t>Замысел исследования, организация работы, подготовка текста статьи: </a:t>
            </a:r>
            <a:r>
              <a:rPr lang="ru-RU" altLang="ru-RU" sz="1600" dirty="0" err="1">
                <a:latin typeface="Calibri" panose="020F0502020204030204" pitchFamily="34" charset="0"/>
              </a:rPr>
              <a:t>И.А.Хватов</a:t>
            </a:r>
            <a:r>
              <a:rPr lang="ru-RU" altLang="ru-RU" sz="1600" dirty="0">
                <a:latin typeface="Calibri" panose="020F0502020204030204" pitchFamily="34" charset="0"/>
              </a:rPr>
              <a:t>, А.Н.Харитонов.</a:t>
            </a:r>
          </a:p>
          <a:p>
            <a:r>
              <a:rPr lang="ru-RU" altLang="ru-RU" sz="1600" dirty="0">
                <a:latin typeface="Calibri" panose="020F0502020204030204" pitchFamily="34" charset="0"/>
              </a:rPr>
              <a:t>Финальная редакция статьи: А.Н.Харитонов.</a:t>
            </a:r>
          </a:p>
          <a:p>
            <a:r>
              <a:rPr lang="ru-RU" altLang="ru-RU" sz="1600" dirty="0">
                <a:latin typeface="Calibri" panose="020F0502020204030204" pitchFamily="34" charset="0"/>
              </a:rPr>
              <a:t>Презентация: А.Н.Харитонов.</a:t>
            </a:r>
          </a:p>
          <a:p>
            <a:endParaRPr lang="ru-RU" altLang="ru-RU" sz="1600" dirty="0">
              <a:latin typeface="Calibri" panose="020F0502020204030204" pitchFamily="34" charset="0"/>
            </a:endParaRPr>
          </a:p>
          <a:p>
            <a:endParaRPr lang="ru-RU" altLang="ru-RU" sz="1600" u="sng" dirty="0">
              <a:latin typeface="Calibri" panose="020F0502020204030204" pitchFamily="34" charset="0"/>
            </a:endParaRPr>
          </a:p>
          <a:p>
            <a:r>
              <a:rPr lang="ru-RU" altLang="ru-RU" sz="1400" b="1" dirty="0">
                <a:latin typeface="Calibri" panose="020F0502020204030204" pitchFamily="34" charset="0"/>
              </a:rPr>
              <a:t>Публикация:</a:t>
            </a:r>
            <a:r>
              <a:rPr lang="en-US" altLang="ru-RU" sz="1400" b="1" dirty="0">
                <a:latin typeface="Calibri" panose="020F0502020204030204" pitchFamily="34" charset="0"/>
              </a:rPr>
              <a:t> </a:t>
            </a:r>
            <a:endParaRPr lang="ru-RU" altLang="ru-RU" sz="1400" b="1" dirty="0">
              <a:latin typeface="Calibri" panose="020F0502020204030204" pitchFamily="34" charset="0"/>
            </a:endParaRPr>
          </a:p>
          <a:p>
            <a:r>
              <a:rPr lang="en-US" altLang="ru-RU" sz="1400" dirty="0">
                <a:latin typeface="Calibri" panose="020F0502020204030204" pitchFamily="34" charset="0"/>
              </a:rPr>
              <a:t>Khvatov, I.A.; Sokolov, A.Y.;</a:t>
            </a:r>
            <a:r>
              <a:rPr lang="ru-RU" altLang="ru-RU" sz="1400" dirty="0">
                <a:latin typeface="Calibri" panose="020F0502020204030204" pitchFamily="34" charset="0"/>
              </a:rPr>
              <a:t> </a:t>
            </a:r>
            <a:r>
              <a:rPr lang="en-US" altLang="ru-RU" sz="1400" dirty="0">
                <a:latin typeface="Calibri" panose="020F0502020204030204" pitchFamily="34" charset="0"/>
              </a:rPr>
              <a:t>Kharitonov, A.N. Ferrets (Mustela</a:t>
            </a:r>
            <a:r>
              <a:rPr lang="ru-RU" altLang="ru-RU" sz="1400" dirty="0">
                <a:latin typeface="Calibri" panose="020F0502020204030204" pitchFamily="34" charset="0"/>
              </a:rPr>
              <a:t> </a:t>
            </a:r>
            <a:r>
              <a:rPr lang="en-US" altLang="ru-RU" sz="1400" dirty="0" err="1">
                <a:latin typeface="Calibri" panose="020F0502020204030204" pitchFamily="34" charset="0"/>
              </a:rPr>
              <a:t>furo</a:t>
            </a:r>
            <a:r>
              <a:rPr lang="en-US" altLang="ru-RU" sz="1400" dirty="0">
                <a:latin typeface="Calibri" panose="020F0502020204030204" pitchFamily="34" charset="0"/>
              </a:rPr>
              <a:t>) Are Aware of Their Dimensions</a:t>
            </a:r>
            <a:r>
              <a:rPr lang="ru-RU" altLang="ru-RU" sz="1400" dirty="0">
                <a:latin typeface="Calibri" panose="020F0502020204030204" pitchFamily="34" charset="0"/>
              </a:rPr>
              <a:t> / </a:t>
            </a:r>
            <a:r>
              <a:rPr lang="en-US" altLang="ru-RU" sz="1400" dirty="0">
                <a:latin typeface="Calibri" panose="020F0502020204030204" pitchFamily="34" charset="0"/>
              </a:rPr>
              <a:t>Animals 2023, 13, 444</a:t>
            </a:r>
            <a:r>
              <a:rPr lang="ru-RU" altLang="ru-RU" sz="1400" dirty="0">
                <a:latin typeface="Calibri" panose="020F0502020204030204" pitchFamily="34" charset="0"/>
              </a:rPr>
              <a:t> *)</a:t>
            </a:r>
          </a:p>
          <a:p>
            <a:r>
              <a:rPr lang="en-US" altLang="ru-RU" sz="1400" dirty="0">
                <a:latin typeface="Calibri" panose="020F0502020204030204" pitchFamily="34" charset="0"/>
                <a:hlinkClick r:id="rId2"/>
              </a:rPr>
              <a:t>https://doi.org/10.3390/ani13030444</a:t>
            </a:r>
            <a:endParaRPr lang="ru-RU" altLang="ru-RU" sz="1400" dirty="0">
              <a:latin typeface="Calibri" panose="020F0502020204030204" pitchFamily="34" charset="0"/>
            </a:endParaRPr>
          </a:p>
          <a:p>
            <a:endParaRPr lang="ru-RU" altLang="ru-RU" sz="1600" dirty="0">
              <a:latin typeface="Calibri" panose="020F0502020204030204" pitchFamily="34" charset="0"/>
            </a:endParaRPr>
          </a:p>
          <a:p>
            <a:endParaRPr lang="en-US" altLang="ru-RU" sz="2000" dirty="0">
              <a:latin typeface="Calibri" panose="020F0502020204030204" pitchFamily="34" charset="0"/>
            </a:endParaRPr>
          </a:p>
          <a:p>
            <a:endParaRPr lang="ru-RU" altLang="ru-RU" sz="2000" dirty="0">
              <a:latin typeface="Calibri" panose="020F0502020204030204" pitchFamily="34" charset="0"/>
            </a:endParaRPr>
          </a:p>
          <a:p>
            <a:r>
              <a:rPr lang="ru-RU" altLang="ru-RU" sz="1400" dirty="0">
                <a:latin typeface="Calibri" panose="020F0502020204030204" pitchFamily="34" charset="0"/>
              </a:rPr>
              <a:t>*) Журнал категории </a:t>
            </a:r>
            <a:r>
              <a:rPr lang="en-US" altLang="ru-RU" sz="1400" dirty="0">
                <a:latin typeface="Calibri" panose="020F0502020204030204" pitchFamily="34" charset="0"/>
              </a:rPr>
              <a:t> Q1, </a:t>
            </a:r>
            <a:r>
              <a:rPr lang="ru-RU" altLang="ru-RU" sz="1400" dirty="0">
                <a:latin typeface="Calibri" panose="020F0502020204030204" pitchFamily="34" charset="0"/>
              </a:rPr>
              <a:t>что так любит наше министерское начальство</a:t>
            </a:r>
          </a:p>
          <a:p>
            <a:pPr algn="r"/>
            <a:endParaRPr lang="en-US" altLang="ru-RU" dirty="0">
              <a:latin typeface="Calibri" panose="020F0502020204030204" pitchFamily="34" charset="0"/>
            </a:endParaRPr>
          </a:p>
          <a:p>
            <a:pPr algn="r"/>
            <a:endParaRPr lang="ru-RU" altLang="ru-RU" dirty="0">
              <a:latin typeface="Calibri" panose="020F0502020204030204" pitchFamily="34" charset="0"/>
            </a:endParaRPr>
          </a:p>
          <a:p>
            <a:pPr algn="r"/>
            <a:endParaRPr lang="ru-RU" altLang="ru-RU" b="1" dirty="0">
              <a:latin typeface="Calibri" panose="020F0502020204030204" pitchFamily="34" charset="0"/>
            </a:endParaRPr>
          </a:p>
          <a:p>
            <a:pPr algn="r"/>
            <a:r>
              <a:rPr lang="ru-RU" altLang="ru-RU" b="1" dirty="0">
                <a:latin typeface="Calibri" panose="020F0502020204030204" pitchFamily="34" charset="0"/>
              </a:rPr>
              <a:t>Вспомогательные материалы: </a:t>
            </a:r>
            <a:r>
              <a:rPr lang="ru-RU" altLang="ru-RU" dirty="0">
                <a:latin typeface="Calibri" panose="020F0502020204030204" pitchFamily="34" charset="0"/>
              </a:rPr>
              <a:t>см. след. слайды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a:extLst>
              <a:ext uri="{FF2B5EF4-FFF2-40B4-BE49-F238E27FC236}">
                <a16:creationId xmlns:a16="http://schemas.microsoft.com/office/drawing/2014/main" id="{B5396109-8664-4C3A-B57D-5919AE0373C7}"/>
              </a:ext>
            </a:extLst>
          </p:cNvPr>
          <p:cNvSpPr>
            <a:spLocks noGrp="1" noChangeArrowheads="1"/>
          </p:cNvSpPr>
          <p:nvPr>
            <p:ph type="title"/>
          </p:nvPr>
        </p:nvSpPr>
        <p:spPr>
          <a:xfrm>
            <a:off x="3381375" y="309563"/>
            <a:ext cx="8070850" cy="514350"/>
          </a:xfrm>
        </p:spPr>
        <p:txBody>
          <a:bodyPr/>
          <a:lstStyle/>
          <a:p>
            <a:pPr eaLnBrk="1" hangingPunct="1"/>
            <a:r>
              <a:rPr lang="ru-RU" altLang="ru-RU" sz="2800" dirty="0">
                <a:latin typeface="Calibri" panose="020F0502020204030204" pitchFamily="34" charset="0"/>
                <a:ea typeface="verdana" panose="020B0604030504040204" pitchFamily="34" charset="0"/>
                <a:cs typeface="verdana" panose="020B0604030504040204" pitchFamily="34" charset="0"/>
              </a:rPr>
              <a:t>Чувство собственного тела у хорьков</a:t>
            </a:r>
            <a:endParaRPr lang="ru-RU" altLang="ru-RU" sz="2800" dirty="0">
              <a:latin typeface="Calibri" panose="020F0502020204030204" pitchFamily="34" charset="0"/>
            </a:endParaRPr>
          </a:p>
        </p:txBody>
      </p:sp>
      <p:sp>
        <p:nvSpPr>
          <p:cNvPr id="29699" name="Прямоугольник 1">
            <a:extLst>
              <a:ext uri="{FF2B5EF4-FFF2-40B4-BE49-F238E27FC236}">
                <a16:creationId xmlns:a16="http://schemas.microsoft.com/office/drawing/2014/main" id="{1200F898-0A9B-4D8C-B7CF-6B1AE07C6C55}"/>
              </a:ext>
            </a:extLst>
          </p:cNvPr>
          <p:cNvSpPr>
            <a:spLocks noChangeArrowheads="1"/>
          </p:cNvSpPr>
          <p:nvPr/>
        </p:nvSpPr>
        <p:spPr bwMode="auto">
          <a:xfrm>
            <a:off x="685800" y="823913"/>
            <a:ext cx="101901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altLang="ru-RU" dirty="0">
              <a:solidFill>
                <a:srgbClr val="262626"/>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b="1" dirty="0">
                <a:solidFill>
                  <a:srgbClr val="262626"/>
                </a:solidFill>
                <a:latin typeface="Calibri" panose="020F0502020204030204" pitchFamily="34" charset="0"/>
              </a:rPr>
              <a:t>Вспомогательные материалы:</a:t>
            </a:r>
            <a:endParaRPr kumimoji="0" lang="en-US" altLang="ru-RU" sz="2000" b="1" i="0" u="none" strike="noStrike" kern="1200" cap="none" spc="0" normalizeH="0" baseline="0" noProof="0" dirty="0">
              <a:ln>
                <a:noFill/>
              </a:ln>
              <a:solidFill>
                <a:srgbClr val="262626"/>
              </a:solidFill>
              <a:effectLst/>
              <a:uLnTx/>
              <a:uFillTx/>
              <a:latin typeface="Calibri" panose="020F0502020204030204" pitchFamily="34" charset="0"/>
              <a:ea typeface="+mn-ea"/>
              <a:cs typeface="+mn-cs"/>
            </a:endParaRPr>
          </a:p>
        </p:txBody>
      </p:sp>
      <p:graphicFrame>
        <p:nvGraphicFramePr>
          <p:cNvPr id="4" name="Таблица 3">
            <a:extLst>
              <a:ext uri="{FF2B5EF4-FFF2-40B4-BE49-F238E27FC236}">
                <a16:creationId xmlns:a16="http://schemas.microsoft.com/office/drawing/2014/main" id="{D3CF6DC8-177D-44AD-86A1-BB224812C1B6}"/>
              </a:ext>
            </a:extLst>
          </p:cNvPr>
          <p:cNvGraphicFramePr>
            <a:graphicFrameLocks noGrp="1"/>
          </p:cNvGraphicFramePr>
          <p:nvPr>
            <p:extLst>
              <p:ext uri="{D42A27DB-BD31-4B8C-83A1-F6EECF244321}">
                <p14:modId xmlns:p14="http://schemas.microsoft.com/office/powerpoint/2010/main" val="3503729173"/>
              </p:ext>
            </p:extLst>
          </p:nvPr>
        </p:nvGraphicFramePr>
        <p:xfrm>
          <a:off x="685800" y="1707595"/>
          <a:ext cx="5391150" cy="2540554"/>
        </p:xfrm>
        <a:graphic>
          <a:graphicData uri="http://schemas.openxmlformats.org/drawingml/2006/table">
            <a:tbl>
              <a:tblPr firstRow="1" firstCol="1" bandRow="1">
                <a:tableStyleId>{5C22544A-7EE6-4342-B048-85BDC9FD1C3A}</a:tableStyleId>
              </a:tblPr>
              <a:tblGrid>
                <a:gridCol w="1412953">
                  <a:extLst>
                    <a:ext uri="{9D8B030D-6E8A-4147-A177-3AD203B41FA5}">
                      <a16:colId xmlns:a16="http://schemas.microsoft.com/office/drawing/2014/main" val="2211454405"/>
                    </a:ext>
                  </a:extLst>
                </a:gridCol>
                <a:gridCol w="797083">
                  <a:extLst>
                    <a:ext uri="{9D8B030D-6E8A-4147-A177-3AD203B41FA5}">
                      <a16:colId xmlns:a16="http://schemas.microsoft.com/office/drawing/2014/main" val="2126676326"/>
                    </a:ext>
                  </a:extLst>
                </a:gridCol>
                <a:gridCol w="618362">
                  <a:extLst>
                    <a:ext uri="{9D8B030D-6E8A-4147-A177-3AD203B41FA5}">
                      <a16:colId xmlns:a16="http://schemas.microsoft.com/office/drawing/2014/main" val="3488505199"/>
                    </a:ext>
                  </a:extLst>
                </a:gridCol>
                <a:gridCol w="860601">
                  <a:extLst>
                    <a:ext uri="{9D8B030D-6E8A-4147-A177-3AD203B41FA5}">
                      <a16:colId xmlns:a16="http://schemas.microsoft.com/office/drawing/2014/main" val="3904667745"/>
                    </a:ext>
                  </a:extLst>
                </a:gridCol>
                <a:gridCol w="860601">
                  <a:extLst>
                    <a:ext uri="{9D8B030D-6E8A-4147-A177-3AD203B41FA5}">
                      <a16:colId xmlns:a16="http://schemas.microsoft.com/office/drawing/2014/main" val="991367460"/>
                    </a:ext>
                  </a:extLst>
                </a:gridCol>
                <a:gridCol w="841550">
                  <a:extLst>
                    <a:ext uri="{9D8B030D-6E8A-4147-A177-3AD203B41FA5}">
                      <a16:colId xmlns:a16="http://schemas.microsoft.com/office/drawing/2014/main" val="4272920143"/>
                    </a:ext>
                  </a:extLst>
                </a:gridCol>
              </a:tblGrid>
              <a:tr h="514156">
                <a:tc>
                  <a:txBody>
                    <a:bodyPr/>
                    <a:lstStyle/>
                    <a:p>
                      <a:pPr algn="l">
                        <a:lnSpc>
                          <a:spcPts val="1300"/>
                        </a:lnSpc>
                        <a:spcAft>
                          <a:spcPts val="0"/>
                        </a:spcAft>
                      </a:pPr>
                      <a:r>
                        <a:rPr lang="ru-RU" sz="1200">
                          <a:effectLst/>
                        </a:rPr>
                        <a:t>Predictor</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ts val="1300"/>
                        </a:lnSpc>
                        <a:spcAft>
                          <a:spcPts val="0"/>
                        </a:spcAft>
                      </a:pPr>
                      <a:r>
                        <a:rPr lang="ru-RU" sz="1000">
                          <a:effectLst/>
                        </a:rPr>
                        <a:t>SS</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ts val="1300"/>
                        </a:lnSpc>
                        <a:spcAft>
                          <a:spcPts val="0"/>
                        </a:spcAft>
                      </a:pPr>
                      <a:r>
                        <a:rPr lang="ru-RU" sz="1000">
                          <a:effectLst/>
                        </a:rPr>
                        <a:t>df</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ts val="1300"/>
                        </a:lnSpc>
                        <a:spcAft>
                          <a:spcPts val="0"/>
                        </a:spcAft>
                      </a:pPr>
                      <a:r>
                        <a:rPr lang="ru-RU" sz="1000">
                          <a:effectLst/>
                        </a:rPr>
                        <a:t>MS</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ts val="1300"/>
                        </a:lnSpc>
                        <a:spcAft>
                          <a:spcPts val="0"/>
                        </a:spcAft>
                      </a:pPr>
                      <a:r>
                        <a:rPr lang="ru-RU" sz="1000">
                          <a:effectLst/>
                        </a:rPr>
                        <a:t>F</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ts val="1300"/>
                        </a:lnSpc>
                        <a:spcAft>
                          <a:spcPts val="0"/>
                        </a:spcAft>
                      </a:pPr>
                      <a:r>
                        <a:rPr lang="ru-RU" sz="1000">
                          <a:effectLst/>
                        </a:rPr>
                        <a:t>p</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483527786"/>
                  </a:ext>
                </a:extLst>
              </a:tr>
              <a:tr h="788061">
                <a:tc>
                  <a:txBody>
                    <a:bodyPr/>
                    <a:lstStyle/>
                    <a:p>
                      <a:pPr indent="1693545" algn="l">
                        <a:lnSpc>
                          <a:spcPts val="1300"/>
                        </a:lnSpc>
                        <a:spcAft>
                          <a:spcPts val="0"/>
                        </a:spcAft>
                      </a:pPr>
                      <a:r>
                        <a:rPr lang="ru-RU" sz="1000">
                          <a:effectLst/>
                        </a:rPr>
                        <a:t>Hole size</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0,1111</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2</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0,0556</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0,073</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0,929882</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35672385"/>
                  </a:ext>
                </a:extLst>
              </a:tr>
              <a:tr h="450276">
                <a:tc>
                  <a:txBody>
                    <a:bodyPr/>
                    <a:lstStyle/>
                    <a:p>
                      <a:pPr algn="l">
                        <a:lnSpc>
                          <a:spcPts val="1300"/>
                        </a:lnSpc>
                        <a:spcAft>
                          <a:spcPts val="0"/>
                        </a:spcAft>
                      </a:pPr>
                      <a:r>
                        <a:rPr lang="ru-RU" sz="1000">
                          <a:effectLst/>
                        </a:rPr>
                        <a:t>Hole position</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252,3333</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2</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126,1667</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165,364</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95135974"/>
                  </a:ext>
                </a:extLst>
              </a:tr>
              <a:tr h="788061">
                <a:tc>
                  <a:txBody>
                    <a:bodyPr/>
                    <a:lstStyle/>
                    <a:p>
                      <a:pPr algn="l">
                        <a:lnSpc>
                          <a:spcPts val="1300"/>
                        </a:lnSpc>
                        <a:spcAft>
                          <a:spcPts val="0"/>
                        </a:spcAft>
                      </a:pPr>
                      <a:r>
                        <a:rPr lang="ru-RU" sz="1000">
                          <a:effectLst/>
                        </a:rPr>
                        <a:t>Hole size*Hole position</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1,2222</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4</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0,3056</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0,400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dirty="0">
                          <a:effectLst/>
                        </a:rPr>
                        <a:t>0,807248</a:t>
                      </a:r>
                      <a:endParaRPr lang="ru-RU"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291805934"/>
                  </a:ext>
                </a:extLst>
              </a:tr>
            </a:tbl>
          </a:graphicData>
        </a:graphic>
      </p:graphicFrame>
      <p:sp>
        <p:nvSpPr>
          <p:cNvPr id="5" name="Прямоугольник 4">
            <a:extLst>
              <a:ext uri="{FF2B5EF4-FFF2-40B4-BE49-F238E27FC236}">
                <a16:creationId xmlns:a16="http://schemas.microsoft.com/office/drawing/2014/main" id="{944D1C25-3905-4C89-A818-33AB879F4EF0}"/>
              </a:ext>
            </a:extLst>
          </p:cNvPr>
          <p:cNvSpPr/>
          <p:nvPr/>
        </p:nvSpPr>
        <p:spPr>
          <a:xfrm>
            <a:off x="685800" y="4536995"/>
            <a:ext cx="5600700" cy="923330"/>
          </a:xfrm>
          <a:prstGeom prst="rect">
            <a:avLst/>
          </a:prstGeom>
        </p:spPr>
        <p:txBody>
          <a:bodyPr wrap="square">
            <a:spAutoFit/>
          </a:bodyPr>
          <a:lstStyle/>
          <a:p>
            <a:r>
              <a:rPr 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Results of the </a:t>
            </a:r>
            <a:r>
              <a:rPr lang="en-US"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Experiment 1</a:t>
            </a:r>
            <a:r>
              <a:rPr 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 evaluation of the influence of various predictors (hole size, hole position) on the number of passes, the factorial ANOVA.</a:t>
            </a:r>
            <a:endParaRPr lang="ru-RU" dirty="0">
              <a:latin typeface="Calibri" panose="020F0502020204030204" pitchFamily="34" charset="0"/>
            </a:endParaRPr>
          </a:p>
        </p:txBody>
      </p:sp>
      <p:pic>
        <p:nvPicPr>
          <p:cNvPr id="8" name="Рисунок 7">
            <a:extLst>
              <a:ext uri="{FF2B5EF4-FFF2-40B4-BE49-F238E27FC236}">
                <a16:creationId xmlns:a16="http://schemas.microsoft.com/office/drawing/2014/main" id="{CBF09C33-7911-429A-82FF-13AC5187FCB2}"/>
              </a:ext>
            </a:extLst>
          </p:cNvPr>
          <p:cNvPicPr/>
          <p:nvPr/>
        </p:nvPicPr>
        <p:blipFill>
          <a:blip r:embed="rId2">
            <a:extLst>
              <a:ext uri="{28A0092B-C50C-407E-A947-70E740481C1C}">
                <a14:useLocalDpi xmlns:a14="http://schemas.microsoft.com/office/drawing/2010/main" val="0"/>
              </a:ext>
            </a:extLst>
          </a:blip>
          <a:stretch>
            <a:fillRect/>
          </a:stretch>
        </p:blipFill>
        <p:spPr>
          <a:xfrm>
            <a:off x="6953250" y="1707595"/>
            <a:ext cx="4761230" cy="2692955"/>
          </a:xfrm>
          <a:prstGeom prst="rect">
            <a:avLst/>
          </a:prstGeom>
        </p:spPr>
      </p:pic>
      <p:sp>
        <p:nvSpPr>
          <p:cNvPr id="6" name="Прямоугольник 5">
            <a:extLst>
              <a:ext uri="{FF2B5EF4-FFF2-40B4-BE49-F238E27FC236}">
                <a16:creationId xmlns:a16="http://schemas.microsoft.com/office/drawing/2014/main" id="{51701A14-5E3F-4BB6-8CCF-2E5FBB4FDFCC}"/>
              </a:ext>
            </a:extLst>
          </p:cNvPr>
          <p:cNvSpPr/>
          <p:nvPr/>
        </p:nvSpPr>
        <p:spPr>
          <a:xfrm flipH="1">
            <a:off x="6572250" y="4536995"/>
            <a:ext cx="5314950" cy="923330"/>
          </a:xfrm>
          <a:prstGeom prst="rect">
            <a:avLst/>
          </a:prstGeom>
        </p:spPr>
        <p:txBody>
          <a:bodyPr wrap="square">
            <a:spAutoFit/>
          </a:bodyPr>
          <a:lstStyle/>
          <a:p>
            <a:r>
              <a:rPr 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Mean and 95% confidence intervals for the number of passes through holes in </a:t>
            </a:r>
            <a:r>
              <a:rPr lang="en-US"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Experiment 1 </a:t>
            </a:r>
            <a:r>
              <a:rPr 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(N = 6). The predictor is the hole position.</a:t>
            </a:r>
            <a:endParaRPr lang="ru-RU" dirty="0">
              <a:latin typeface="Calibri" panose="020F0502020204030204" pitchFamily="34" charset="0"/>
            </a:endParaRPr>
          </a:p>
        </p:txBody>
      </p:sp>
    </p:spTree>
    <p:extLst>
      <p:ext uri="{BB962C8B-B14F-4D97-AF65-F5344CB8AC3E}">
        <p14:creationId xmlns:p14="http://schemas.microsoft.com/office/powerpoint/2010/main" val="2681219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E9C05D-E1A4-4CB6-B9C7-454C18C8498E}"/>
              </a:ext>
            </a:extLst>
          </p:cNvPr>
          <p:cNvSpPr>
            <a:spLocks noGrp="1"/>
          </p:cNvSpPr>
          <p:nvPr>
            <p:ph type="title"/>
          </p:nvPr>
        </p:nvSpPr>
        <p:spPr>
          <a:xfrm>
            <a:off x="3219450" y="308936"/>
            <a:ext cx="8151127" cy="515719"/>
          </a:xfrm>
        </p:spPr>
        <p:txBody>
          <a:bodyPr/>
          <a:lstStyle/>
          <a:p>
            <a:r>
              <a:rPr lang="ru-RU" altLang="ru-RU" sz="2800" dirty="0">
                <a:latin typeface="Calibri" panose="020F0502020204030204" pitchFamily="34" charset="0"/>
                <a:ea typeface="verdana" panose="020B0604030504040204" pitchFamily="34" charset="0"/>
                <a:cs typeface="verdana" panose="020B0604030504040204" pitchFamily="34" charset="0"/>
              </a:rPr>
              <a:t>Чувство собственного тела у хорьков</a:t>
            </a:r>
            <a:endParaRPr lang="ru-RU" sz="2800" dirty="0"/>
          </a:p>
        </p:txBody>
      </p:sp>
      <p:sp>
        <p:nvSpPr>
          <p:cNvPr id="3" name="Прямоугольник 2">
            <a:extLst>
              <a:ext uri="{FF2B5EF4-FFF2-40B4-BE49-F238E27FC236}">
                <a16:creationId xmlns:a16="http://schemas.microsoft.com/office/drawing/2014/main" id="{DF721E1E-3E04-4FD0-8E1E-87119CA72931}"/>
              </a:ext>
            </a:extLst>
          </p:cNvPr>
          <p:cNvSpPr/>
          <p:nvPr/>
        </p:nvSpPr>
        <p:spPr>
          <a:xfrm>
            <a:off x="762000" y="1257300"/>
            <a:ext cx="6918921" cy="369332"/>
          </a:xfrm>
          <a:prstGeom prst="rect">
            <a:avLst/>
          </a:prstGeom>
        </p:spPr>
        <p:txBody>
          <a:bodyPr wrap="square">
            <a:spAutoFit/>
          </a:bodyPr>
          <a:lstStyle/>
          <a:p>
            <a:r>
              <a:rPr lang="ru-RU" altLang="ru-RU" b="1" dirty="0">
                <a:solidFill>
                  <a:srgbClr val="262626"/>
                </a:solidFill>
                <a:latin typeface="Calibri" panose="020F0502020204030204" pitchFamily="34" charset="0"/>
              </a:rPr>
              <a:t>Вспомогательные материалы</a:t>
            </a:r>
            <a:endParaRPr lang="ru-RU" b="1" dirty="0"/>
          </a:p>
        </p:txBody>
      </p:sp>
      <p:pic>
        <p:nvPicPr>
          <p:cNvPr id="5" name="Рисунок 4">
            <a:extLst>
              <a:ext uri="{FF2B5EF4-FFF2-40B4-BE49-F238E27FC236}">
                <a16:creationId xmlns:a16="http://schemas.microsoft.com/office/drawing/2014/main" id="{9DABD796-7A2F-4761-8173-D88F174F3B85}"/>
              </a:ext>
            </a:extLst>
          </p:cNvPr>
          <p:cNvPicPr/>
          <p:nvPr/>
        </p:nvPicPr>
        <p:blipFill>
          <a:blip r:embed="rId2">
            <a:extLst>
              <a:ext uri="{28A0092B-C50C-407E-A947-70E740481C1C}">
                <a14:useLocalDpi xmlns:a14="http://schemas.microsoft.com/office/drawing/2010/main" val="0"/>
              </a:ext>
            </a:extLst>
          </a:blip>
          <a:stretch>
            <a:fillRect/>
          </a:stretch>
        </p:blipFill>
        <p:spPr>
          <a:xfrm>
            <a:off x="949939" y="1655801"/>
            <a:ext cx="4662170" cy="3370660"/>
          </a:xfrm>
          <a:prstGeom prst="rect">
            <a:avLst/>
          </a:prstGeom>
        </p:spPr>
      </p:pic>
      <p:pic>
        <p:nvPicPr>
          <p:cNvPr id="6" name="Рисунок 5">
            <a:extLst>
              <a:ext uri="{FF2B5EF4-FFF2-40B4-BE49-F238E27FC236}">
                <a16:creationId xmlns:a16="http://schemas.microsoft.com/office/drawing/2014/main" id="{6967B329-A638-4F53-A3D7-AAF21FF067A2}"/>
              </a:ext>
            </a:extLst>
          </p:cNvPr>
          <p:cNvPicPr/>
          <p:nvPr/>
        </p:nvPicPr>
        <p:blipFill>
          <a:blip r:embed="rId3">
            <a:extLst>
              <a:ext uri="{28A0092B-C50C-407E-A947-70E740481C1C}">
                <a14:useLocalDpi xmlns:a14="http://schemas.microsoft.com/office/drawing/2010/main" val="0"/>
              </a:ext>
            </a:extLst>
          </a:blip>
          <a:stretch>
            <a:fillRect/>
          </a:stretch>
        </p:blipFill>
        <p:spPr>
          <a:xfrm>
            <a:off x="6477002" y="1626632"/>
            <a:ext cx="4648198" cy="3428999"/>
          </a:xfrm>
          <a:prstGeom prst="rect">
            <a:avLst/>
          </a:prstGeom>
        </p:spPr>
      </p:pic>
      <p:sp>
        <p:nvSpPr>
          <p:cNvPr id="9" name="Прямоугольник 8">
            <a:extLst>
              <a:ext uri="{FF2B5EF4-FFF2-40B4-BE49-F238E27FC236}">
                <a16:creationId xmlns:a16="http://schemas.microsoft.com/office/drawing/2014/main" id="{F1145076-60B3-4ADD-B68A-0A50B7D38D7B}"/>
              </a:ext>
            </a:extLst>
          </p:cNvPr>
          <p:cNvSpPr/>
          <p:nvPr/>
        </p:nvSpPr>
        <p:spPr>
          <a:xfrm>
            <a:off x="762000" y="5231369"/>
            <a:ext cx="10608576" cy="1375761"/>
          </a:xfrm>
          <a:prstGeom prst="rect">
            <a:avLst/>
          </a:prstGeom>
        </p:spPr>
        <p:txBody>
          <a:bodyPr wrap="square">
            <a:spAutoFit/>
          </a:bodyPr>
          <a:lstStyle/>
          <a:p>
            <a:pPr marL="95250" algn="just">
              <a:lnSpc>
                <a:spcPct val="95000"/>
              </a:lnSpc>
              <a:spcBef>
                <a:spcPts val="600"/>
              </a:spcBef>
              <a:spcAft>
                <a:spcPts val="1200"/>
              </a:spcAft>
            </a:pP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t>
            </a:r>
            <a:endParaRPr lang="ru-RU"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95250" algn="just">
              <a:lnSpc>
                <a:spcPct val="95000"/>
              </a:lnSpc>
              <a:spcBef>
                <a:spcPts val="600"/>
              </a:spcBef>
              <a:spcAft>
                <a:spcPts val="1200"/>
              </a:spcAf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Mean and 95% confidence intervals for the number of first in trials attempts to pass through the holes in </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Experiment 2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 = 6). The predictor is hole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passability</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Mean and 95% confidence intervals for the number of first in trials approaches to the holes in Experiment 2 (N = 6). The predictor is hole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passability</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37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E9C05D-E1A4-4CB6-B9C7-454C18C8498E}"/>
              </a:ext>
            </a:extLst>
          </p:cNvPr>
          <p:cNvSpPr>
            <a:spLocks noGrp="1"/>
          </p:cNvSpPr>
          <p:nvPr>
            <p:ph type="title"/>
          </p:nvPr>
        </p:nvSpPr>
        <p:spPr>
          <a:xfrm>
            <a:off x="3219450" y="308936"/>
            <a:ext cx="8151127" cy="515719"/>
          </a:xfrm>
        </p:spPr>
        <p:txBody>
          <a:bodyPr/>
          <a:lstStyle/>
          <a:p>
            <a:r>
              <a:rPr lang="ru-RU" altLang="ru-RU" sz="2800" dirty="0">
                <a:latin typeface="Calibri" panose="020F0502020204030204" pitchFamily="34" charset="0"/>
                <a:ea typeface="verdana" panose="020B0604030504040204" pitchFamily="34" charset="0"/>
                <a:cs typeface="verdana" panose="020B0604030504040204" pitchFamily="34" charset="0"/>
              </a:rPr>
              <a:t>Чувство собственного тела у хорьков</a:t>
            </a:r>
            <a:endParaRPr lang="ru-RU" sz="2800" dirty="0"/>
          </a:p>
        </p:txBody>
      </p:sp>
      <p:graphicFrame>
        <p:nvGraphicFramePr>
          <p:cNvPr id="3" name="Таблица 2">
            <a:extLst>
              <a:ext uri="{FF2B5EF4-FFF2-40B4-BE49-F238E27FC236}">
                <a16:creationId xmlns:a16="http://schemas.microsoft.com/office/drawing/2014/main" id="{ED2C1F52-DDAC-4226-A5F4-A00220F9D1E6}"/>
              </a:ext>
            </a:extLst>
          </p:cNvPr>
          <p:cNvGraphicFramePr>
            <a:graphicFrameLocks noGrp="1"/>
          </p:cNvGraphicFramePr>
          <p:nvPr>
            <p:extLst>
              <p:ext uri="{D42A27DB-BD31-4B8C-83A1-F6EECF244321}">
                <p14:modId xmlns:p14="http://schemas.microsoft.com/office/powerpoint/2010/main" val="3477092894"/>
              </p:ext>
            </p:extLst>
          </p:nvPr>
        </p:nvGraphicFramePr>
        <p:xfrm>
          <a:off x="407505" y="1924051"/>
          <a:ext cx="5688498" cy="2881630"/>
        </p:xfrm>
        <a:graphic>
          <a:graphicData uri="http://schemas.openxmlformats.org/drawingml/2006/table">
            <a:tbl>
              <a:tblPr firstRow="1" firstCol="1" bandRow="1">
                <a:tableStyleId>{5C22544A-7EE6-4342-B048-85BDC9FD1C3A}</a:tableStyleId>
              </a:tblPr>
              <a:tblGrid>
                <a:gridCol w="2282959">
                  <a:extLst>
                    <a:ext uri="{9D8B030D-6E8A-4147-A177-3AD203B41FA5}">
                      <a16:colId xmlns:a16="http://schemas.microsoft.com/office/drawing/2014/main" val="3911640894"/>
                    </a:ext>
                  </a:extLst>
                </a:gridCol>
                <a:gridCol w="757586">
                  <a:extLst>
                    <a:ext uri="{9D8B030D-6E8A-4147-A177-3AD203B41FA5}">
                      <a16:colId xmlns:a16="http://schemas.microsoft.com/office/drawing/2014/main" val="3862867018"/>
                    </a:ext>
                  </a:extLst>
                </a:gridCol>
                <a:gridCol w="346086">
                  <a:extLst>
                    <a:ext uri="{9D8B030D-6E8A-4147-A177-3AD203B41FA5}">
                      <a16:colId xmlns:a16="http://schemas.microsoft.com/office/drawing/2014/main" val="3288062690"/>
                    </a:ext>
                  </a:extLst>
                </a:gridCol>
                <a:gridCol w="767289">
                  <a:extLst>
                    <a:ext uri="{9D8B030D-6E8A-4147-A177-3AD203B41FA5}">
                      <a16:colId xmlns:a16="http://schemas.microsoft.com/office/drawing/2014/main" val="2398806254"/>
                    </a:ext>
                  </a:extLst>
                </a:gridCol>
                <a:gridCol w="767289">
                  <a:extLst>
                    <a:ext uri="{9D8B030D-6E8A-4147-A177-3AD203B41FA5}">
                      <a16:colId xmlns:a16="http://schemas.microsoft.com/office/drawing/2014/main" val="1532590192"/>
                    </a:ext>
                  </a:extLst>
                </a:gridCol>
                <a:gridCol w="767289">
                  <a:extLst>
                    <a:ext uri="{9D8B030D-6E8A-4147-A177-3AD203B41FA5}">
                      <a16:colId xmlns:a16="http://schemas.microsoft.com/office/drawing/2014/main" val="157413631"/>
                    </a:ext>
                  </a:extLst>
                </a:gridCol>
              </a:tblGrid>
              <a:tr h="146996">
                <a:tc>
                  <a:txBody>
                    <a:bodyPr/>
                    <a:lstStyle/>
                    <a:p>
                      <a:pPr algn="l">
                        <a:lnSpc>
                          <a:spcPts val="1300"/>
                        </a:lnSpc>
                        <a:spcAft>
                          <a:spcPts val="0"/>
                        </a:spcAft>
                      </a:pPr>
                      <a:r>
                        <a:rPr lang="ru-RU" sz="1200">
                          <a:effectLst/>
                        </a:rPr>
                        <a:t>Predictor</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ts val="1300"/>
                        </a:lnSpc>
                        <a:spcAft>
                          <a:spcPts val="0"/>
                        </a:spcAft>
                      </a:pPr>
                      <a:r>
                        <a:rPr lang="ru-RU" sz="1000">
                          <a:effectLst/>
                        </a:rPr>
                        <a:t>SS</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ts val="1300"/>
                        </a:lnSpc>
                        <a:spcAft>
                          <a:spcPts val="0"/>
                        </a:spcAft>
                      </a:pPr>
                      <a:r>
                        <a:rPr lang="ru-RU" sz="1000" dirty="0" err="1">
                          <a:effectLst/>
                        </a:rPr>
                        <a:t>df</a:t>
                      </a:r>
                      <a:endParaRPr lang="ru-RU"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ts val="1300"/>
                        </a:lnSpc>
                        <a:spcAft>
                          <a:spcPts val="0"/>
                        </a:spcAft>
                      </a:pPr>
                      <a:r>
                        <a:rPr lang="ru-RU" sz="1000">
                          <a:effectLst/>
                        </a:rPr>
                        <a:t>MS</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ts val="1300"/>
                        </a:lnSpc>
                        <a:spcAft>
                          <a:spcPts val="0"/>
                        </a:spcAft>
                      </a:pPr>
                      <a:r>
                        <a:rPr lang="ru-RU" sz="1000">
                          <a:effectLst/>
                        </a:rPr>
                        <a:t>F</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ts val="1300"/>
                        </a:lnSpc>
                        <a:spcAft>
                          <a:spcPts val="0"/>
                        </a:spcAft>
                      </a:pPr>
                      <a:r>
                        <a:rPr lang="ru-RU" sz="1000">
                          <a:effectLst/>
                        </a:rPr>
                        <a:t>p</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252395093"/>
                  </a:ext>
                </a:extLst>
              </a:tr>
              <a:tr h="128623">
                <a:tc>
                  <a:txBody>
                    <a:bodyPr/>
                    <a:lstStyle/>
                    <a:p>
                      <a:pPr marR="652145" algn="l">
                        <a:lnSpc>
                          <a:spcPts val="1300"/>
                        </a:lnSpc>
                        <a:spcAft>
                          <a:spcPts val="0"/>
                        </a:spcAft>
                      </a:pPr>
                      <a:r>
                        <a:rPr lang="ru-RU" sz="1000">
                          <a:effectLst/>
                        </a:rPr>
                        <a:t>Hole passability</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128,4444</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128,4444</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2312,000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874906219"/>
                  </a:ext>
                </a:extLst>
              </a:tr>
              <a:tr h="128623">
                <a:tc>
                  <a:txBody>
                    <a:bodyPr/>
                    <a:lstStyle/>
                    <a:p>
                      <a:pPr algn="l">
                        <a:lnSpc>
                          <a:spcPts val="1300"/>
                        </a:lnSpc>
                        <a:spcAft>
                          <a:spcPts val="0"/>
                        </a:spcAft>
                      </a:pPr>
                      <a:r>
                        <a:rPr lang="ru-RU" sz="1000">
                          <a:effectLst/>
                        </a:rPr>
                        <a:t>Hole position</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0,2917</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2</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0,1458</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2,625</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0,076307</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320525"/>
                  </a:ext>
                </a:extLst>
              </a:tr>
              <a:tr h="128623">
                <a:tc>
                  <a:txBody>
                    <a:bodyPr/>
                    <a:lstStyle/>
                    <a:p>
                      <a:pPr algn="l">
                        <a:lnSpc>
                          <a:spcPts val="1300"/>
                        </a:lnSpc>
                        <a:spcAft>
                          <a:spcPts val="0"/>
                        </a:spcAft>
                      </a:pPr>
                      <a:r>
                        <a:rPr lang="ru-RU" sz="1000">
                          <a:effectLst/>
                        </a:rPr>
                        <a:t>Larger hole orientation</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1,000000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65516351"/>
                  </a:ext>
                </a:extLst>
              </a:tr>
              <a:tr h="128623">
                <a:tc>
                  <a:txBody>
                    <a:bodyPr/>
                    <a:lstStyle/>
                    <a:p>
                      <a:pPr algn="l">
                        <a:lnSpc>
                          <a:spcPts val="1300"/>
                        </a:lnSpc>
                        <a:spcAft>
                          <a:spcPts val="0"/>
                        </a:spcAft>
                      </a:pPr>
                      <a:r>
                        <a:rPr lang="ru-RU" sz="1000">
                          <a:effectLst/>
                        </a:rPr>
                        <a:t>Smaller hole shape</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1,000000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14975015"/>
                  </a:ext>
                </a:extLst>
              </a:tr>
              <a:tr h="256643">
                <a:tc>
                  <a:txBody>
                    <a:bodyPr/>
                    <a:lstStyle/>
                    <a:p>
                      <a:pPr algn="l">
                        <a:lnSpc>
                          <a:spcPts val="1300"/>
                        </a:lnSpc>
                        <a:spcAft>
                          <a:spcPts val="0"/>
                        </a:spcAft>
                      </a:pPr>
                      <a:r>
                        <a:rPr lang="ru-RU" sz="1000">
                          <a:effectLst/>
                        </a:rPr>
                        <a:t>Hole passability*Hole position</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0,0139</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2</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0,0069</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0,125</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0,882604</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5891510"/>
                  </a:ext>
                </a:extLst>
              </a:tr>
              <a:tr h="256643">
                <a:tc>
                  <a:txBody>
                    <a:bodyPr/>
                    <a:lstStyle/>
                    <a:p>
                      <a:pPr algn="l">
                        <a:lnSpc>
                          <a:spcPts val="1300"/>
                        </a:lnSpc>
                        <a:spcAft>
                          <a:spcPts val="0"/>
                        </a:spcAft>
                      </a:pPr>
                      <a:r>
                        <a:rPr lang="en-US" sz="1000">
                          <a:effectLst/>
                        </a:rPr>
                        <a:t>Hole passability*Larger hole orientation</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dirty="0">
                          <a:effectLst/>
                        </a:rPr>
                        <a:t>0,0000</a:t>
                      </a:r>
                      <a:endParaRPr lang="ru-RU"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1,000000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09246826"/>
                  </a:ext>
                </a:extLst>
              </a:tr>
              <a:tr h="256643">
                <a:tc>
                  <a:txBody>
                    <a:bodyPr/>
                    <a:lstStyle/>
                    <a:p>
                      <a:pPr algn="l">
                        <a:lnSpc>
                          <a:spcPts val="1300"/>
                        </a:lnSpc>
                        <a:spcAft>
                          <a:spcPts val="0"/>
                        </a:spcAft>
                      </a:pPr>
                      <a:r>
                        <a:rPr lang="en-US" sz="1000">
                          <a:effectLst/>
                        </a:rPr>
                        <a:t>Hole position*Larger hole orientation</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0,0417</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2</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0,0208</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0,375</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0,688036</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67063724"/>
                  </a:ext>
                </a:extLst>
              </a:tr>
              <a:tr h="256643">
                <a:tc>
                  <a:txBody>
                    <a:bodyPr/>
                    <a:lstStyle/>
                    <a:p>
                      <a:pPr algn="l">
                        <a:lnSpc>
                          <a:spcPts val="1300"/>
                        </a:lnSpc>
                        <a:spcAft>
                          <a:spcPts val="0"/>
                        </a:spcAft>
                      </a:pPr>
                      <a:r>
                        <a:rPr lang="en-US" sz="1000">
                          <a:effectLst/>
                        </a:rPr>
                        <a:t>Hole passability*Smaller hole shape</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1,000000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82540551"/>
                  </a:ext>
                </a:extLst>
              </a:tr>
              <a:tr h="256643">
                <a:tc>
                  <a:txBody>
                    <a:bodyPr/>
                    <a:lstStyle/>
                    <a:p>
                      <a:pPr algn="l">
                        <a:lnSpc>
                          <a:spcPts val="1300"/>
                        </a:lnSpc>
                        <a:spcAft>
                          <a:spcPts val="0"/>
                        </a:spcAft>
                      </a:pPr>
                      <a:r>
                        <a:rPr lang="en-US" sz="1000">
                          <a:effectLst/>
                        </a:rPr>
                        <a:t>Hole position*Smaller hole shape</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0,0417</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2</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0,0208</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0,375</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0,688036</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07089332"/>
                  </a:ext>
                </a:extLst>
              </a:tr>
              <a:tr h="388567">
                <a:tc>
                  <a:txBody>
                    <a:bodyPr/>
                    <a:lstStyle/>
                    <a:p>
                      <a:pPr algn="l">
                        <a:lnSpc>
                          <a:spcPts val="1300"/>
                        </a:lnSpc>
                        <a:spcAft>
                          <a:spcPts val="0"/>
                        </a:spcAft>
                      </a:pPr>
                      <a:r>
                        <a:rPr lang="en-US" sz="1000">
                          <a:effectLst/>
                        </a:rPr>
                        <a:t>Larger hole orientation*Smaller hole shape</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dirty="0">
                          <a:effectLst/>
                        </a:rPr>
                        <a:t>1,000000</a:t>
                      </a:r>
                      <a:endParaRPr lang="ru-RU"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58272128"/>
                  </a:ext>
                </a:extLst>
              </a:tr>
            </a:tbl>
          </a:graphicData>
        </a:graphic>
      </p:graphicFrame>
      <p:graphicFrame>
        <p:nvGraphicFramePr>
          <p:cNvPr id="4" name="Таблица 3">
            <a:extLst>
              <a:ext uri="{FF2B5EF4-FFF2-40B4-BE49-F238E27FC236}">
                <a16:creationId xmlns:a16="http://schemas.microsoft.com/office/drawing/2014/main" id="{27504FBC-7CF0-4841-B801-801605727DA7}"/>
              </a:ext>
            </a:extLst>
          </p:cNvPr>
          <p:cNvGraphicFramePr>
            <a:graphicFrameLocks noGrp="1"/>
          </p:cNvGraphicFramePr>
          <p:nvPr>
            <p:extLst>
              <p:ext uri="{D42A27DB-BD31-4B8C-83A1-F6EECF244321}">
                <p14:modId xmlns:p14="http://schemas.microsoft.com/office/powerpoint/2010/main" val="3932678715"/>
              </p:ext>
            </p:extLst>
          </p:nvPr>
        </p:nvGraphicFramePr>
        <p:xfrm>
          <a:off x="6372225" y="1924051"/>
          <a:ext cx="5688497" cy="2881631"/>
        </p:xfrm>
        <a:graphic>
          <a:graphicData uri="http://schemas.openxmlformats.org/drawingml/2006/table">
            <a:tbl>
              <a:tblPr firstRow="1" firstCol="1" bandRow="1">
                <a:tableStyleId>{5C22544A-7EE6-4342-B048-85BDC9FD1C3A}</a:tableStyleId>
              </a:tblPr>
              <a:tblGrid>
                <a:gridCol w="2385135">
                  <a:extLst>
                    <a:ext uri="{9D8B030D-6E8A-4147-A177-3AD203B41FA5}">
                      <a16:colId xmlns:a16="http://schemas.microsoft.com/office/drawing/2014/main" val="2646975329"/>
                    </a:ext>
                  </a:extLst>
                </a:gridCol>
                <a:gridCol w="772651">
                  <a:extLst>
                    <a:ext uri="{9D8B030D-6E8A-4147-A177-3AD203B41FA5}">
                      <a16:colId xmlns:a16="http://schemas.microsoft.com/office/drawing/2014/main" val="3157305644"/>
                    </a:ext>
                  </a:extLst>
                </a:gridCol>
                <a:gridCol w="369529">
                  <a:extLst>
                    <a:ext uri="{9D8B030D-6E8A-4147-A177-3AD203B41FA5}">
                      <a16:colId xmlns:a16="http://schemas.microsoft.com/office/drawing/2014/main" val="1844707292"/>
                    </a:ext>
                  </a:extLst>
                </a:gridCol>
                <a:gridCol w="615880">
                  <a:extLst>
                    <a:ext uri="{9D8B030D-6E8A-4147-A177-3AD203B41FA5}">
                      <a16:colId xmlns:a16="http://schemas.microsoft.com/office/drawing/2014/main" val="2138087757"/>
                    </a:ext>
                  </a:extLst>
                </a:gridCol>
                <a:gridCol w="772651">
                  <a:extLst>
                    <a:ext uri="{9D8B030D-6E8A-4147-A177-3AD203B41FA5}">
                      <a16:colId xmlns:a16="http://schemas.microsoft.com/office/drawing/2014/main" val="3271772625"/>
                    </a:ext>
                  </a:extLst>
                </a:gridCol>
                <a:gridCol w="772651">
                  <a:extLst>
                    <a:ext uri="{9D8B030D-6E8A-4147-A177-3AD203B41FA5}">
                      <a16:colId xmlns:a16="http://schemas.microsoft.com/office/drawing/2014/main" val="3055729457"/>
                    </a:ext>
                  </a:extLst>
                </a:gridCol>
              </a:tblGrid>
              <a:tr h="166383">
                <a:tc>
                  <a:txBody>
                    <a:bodyPr/>
                    <a:lstStyle/>
                    <a:p>
                      <a:pPr algn="l">
                        <a:lnSpc>
                          <a:spcPts val="1300"/>
                        </a:lnSpc>
                        <a:spcAft>
                          <a:spcPts val="0"/>
                        </a:spcAft>
                      </a:pPr>
                      <a:r>
                        <a:rPr lang="ru-RU" sz="1200">
                          <a:effectLst/>
                        </a:rPr>
                        <a:t>Predictor</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ts val="1300"/>
                        </a:lnSpc>
                        <a:spcAft>
                          <a:spcPts val="0"/>
                        </a:spcAft>
                      </a:pPr>
                      <a:r>
                        <a:rPr lang="ru-RU" sz="1000">
                          <a:effectLst/>
                        </a:rPr>
                        <a:t>SS</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ts val="1300"/>
                        </a:lnSpc>
                        <a:spcAft>
                          <a:spcPts val="0"/>
                        </a:spcAft>
                      </a:pPr>
                      <a:r>
                        <a:rPr lang="ru-RU" sz="1000">
                          <a:effectLst/>
                        </a:rPr>
                        <a:t>df</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ts val="1300"/>
                        </a:lnSpc>
                        <a:spcAft>
                          <a:spcPts val="0"/>
                        </a:spcAft>
                      </a:pPr>
                      <a:r>
                        <a:rPr lang="ru-RU" sz="1000">
                          <a:effectLst/>
                        </a:rPr>
                        <a:t>MS</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ts val="1300"/>
                        </a:lnSpc>
                        <a:spcAft>
                          <a:spcPts val="0"/>
                        </a:spcAft>
                      </a:pPr>
                      <a:r>
                        <a:rPr lang="ru-RU" sz="1000">
                          <a:effectLst/>
                        </a:rPr>
                        <a:t>F</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ts val="1300"/>
                        </a:lnSpc>
                        <a:spcAft>
                          <a:spcPts val="0"/>
                        </a:spcAft>
                      </a:pPr>
                      <a:r>
                        <a:rPr lang="ru-RU" sz="1000">
                          <a:effectLst/>
                        </a:rPr>
                        <a:t>p</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15009979"/>
                  </a:ext>
                </a:extLst>
              </a:tr>
              <a:tr h="323680">
                <a:tc>
                  <a:txBody>
                    <a:bodyPr/>
                    <a:lstStyle/>
                    <a:p>
                      <a:pPr algn="l">
                        <a:lnSpc>
                          <a:spcPts val="1300"/>
                        </a:lnSpc>
                        <a:spcAft>
                          <a:spcPts val="0"/>
                        </a:spcAft>
                      </a:pPr>
                      <a:r>
                        <a:rPr lang="ru-RU" sz="1000">
                          <a:effectLst/>
                        </a:rPr>
                        <a:t>Hole passability</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124,6944</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124,6944</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1781,788</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94676102"/>
                  </a:ext>
                </a:extLst>
              </a:tr>
              <a:tr h="193292">
                <a:tc>
                  <a:txBody>
                    <a:bodyPr/>
                    <a:lstStyle/>
                    <a:p>
                      <a:pPr algn="l">
                        <a:lnSpc>
                          <a:spcPts val="1300"/>
                        </a:lnSpc>
                        <a:spcAft>
                          <a:spcPts val="0"/>
                        </a:spcAft>
                      </a:pPr>
                      <a:r>
                        <a:rPr lang="ru-RU" sz="1000">
                          <a:effectLst/>
                        </a:rPr>
                        <a:t>Hole position</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0,0417</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2</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0,0208</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0,298</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0,743038</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61197572"/>
                  </a:ext>
                </a:extLst>
              </a:tr>
              <a:tr h="193292">
                <a:tc>
                  <a:txBody>
                    <a:bodyPr/>
                    <a:lstStyle/>
                    <a:p>
                      <a:pPr algn="l">
                        <a:lnSpc>
                          <a:spcPts val="1300"/>
                        </a:lnSpc>
                        <a:spcAft>
                          <a:spcPts val="0"/>
                        </a:spcAft>
                      </a:pPr>
                      <a:r>
                        <a:rPr lang="ru-RU" sz="1000">
                          <a:effectLst/>
                        </a:rPr>
                        <a:t>Larger hole orientation</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1,000000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289500298"/>
                  </a:ext>
                </a:extLst>
              </a:tr>
              <a:tr h="193292">
                <a:tc>
                  <a:txBody>
                    <a:bodyPr/>
                    <a:lstStyle/>
                    <a:p>
                      <a:pPr algn="l">
                        <a:lnSpc>
                          <a:spcPts val="1300"/>
                        </a:lnSpc>
                        <a:spcAft>
                          <a:spcPts val="0"/>
                        </a:spcAft>
                      </a:pPr>
                      <a:r>
                        <a:rPr lang="ru-RU" sz="1000">
                          <a:effectLst/>
                        </a:rPr>
                        <a:t>Smaller hole shape</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1,000000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403800694"/>
                  </a:ext>
                </a:extLst>
              </a:tr>
              <a:tr h="193292">
                <a:tc>
                  <a:txBody>
                    <a:bodyPr/>
                    <a:lstStyle/>
                    <a:p>
                      <a:pPr algn="l">
                        <a:lnSpc>
                          <a:spcPts val="1300"/>
                        </a:lnSpc>
                        <a:spcAft>
                          <a:spcPts val="0"/>
                        </a:spcAft>
                      </a:pPr>
                      <a:r>
                        <a:rPr lang="ru-RU" sz="1000">
                          <a:effectLst/>
                        </a:rPr>
                        <a:t>Hole passability*Hole position</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0,0139</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2</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0,0069</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0,099</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0,905603</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9072144"/>
                  </a:ext>
                </a:extLst>
              </a:tr>
              <a:tr h="323680">
                <a:tc>
                  <a:txBody>
                    <a:bodyPr/>
                    <a:lstStyle/>
                    <a:p>
                      <a:pPr algn="l">
                        <a:lnSpc>
                          <a:spcPts val="1300"/>
                        </a:lnSpc>
                        <a:spcAft>
                          <a:spcPts val="0"/>
                        </a:spcAft>
                      </a:pPr>
                      <a:r>
                        <a:rPr lang="en-US" sz="1000">
                          <a:effectLst/>
                        </a:rPr>
                        <a:t>Hole passability*Larger hole orientation</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0,0278</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0,0278</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0,397</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0,529797</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92509940"/>
                  </a:ext>
                </a:extLst>
              </a:tr>
              <a:tr h="323680">
                <a:tc>
                  <a:txBody>
                    <a:bodyPr/>
                    <a:lstStyle/>
                    <a:p>
                      <a:pPr algn="l">
                        <a:lnSpc>
                          <a:spcPts val="1300"/>
                        </a:lnSpc>
                        <a:spcAft>
                          <a:spcPts val="0"/>
                        </a:spcAft>
                      </a:pPr>
                      <a:r>
                        <a:rPr lang="en-US" sz="1000">
                          <a:effectLst/>
                        </a:rPr>
                        <a:t>Hole position*Larger hole orientation</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0,0417</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2</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0,0208</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0,298</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0,743038</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027523083"/>
                  </a:ext>
                </a:extLst>
              </a:tr>
              <a:tr h="323680">
                <a:tc>
                  <a:txBody>
                    <a:bodyPr/>
                    <a:lstStyle/>
                    <a:p>
                      <a:pPr algn="l">
                        <a:lnSpc>
                          <a:spcPts val="1300"/>
                        </a:lnSpc>
                        <a:spcAft>
                          <a:spcPts val="0"/>
                        </a:spcAft>
                      </a:pPr>
                      <a:r>
                        <a:rPr lang="en-US" sz="1000">
                          <a:effectLst/>
                        </a:rPr>
                        <a:t>Hole passability*Smaller hole shape</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0,0278</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1</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0,0278</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0,397</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0,529797</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48867513"/>
                  </a:ext>
                </a:extLst>
              </a:tr>
              <a:tr h="323680">
                <a:tc>
                  <a:txBody>
                    <a:bodyPr/>
                    <a:lstStyle/>
                    <a:p>
                      <a:pPr algn="l">
                        <a:lnSpc>
                          <a:spcPts val="1300"/>
                        </a:lnSpc>
                        <a:spcAft>
                          <a:spcPts val="0"/>
                        </a:spcAft>
                      </a:pPr>
                      <a:r>
                        <a:rPr lang="en-US" sz="1000">
                          <a:effectLst/>
                        </a:rPr>
                        <a:t>Hole position*Smaller hole shape</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0,1250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2</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0,0625</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0,893</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0,411910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03828075"/>
                  </a:ext>
                </a:extLst>
              </a:tr>
              <a:tr h="323680">
                <a:tc>
                  <a:txBody>
                    <a:bodyPr/>
                    <a:lstStyle/>
                    <a:p>
                      <a:pPr algn="l">
                        <a:lnSpc>
                          <a:spcPts val="1300"/>
                        </a:lnSpc>
                        <a:spcAft>
                          <a:spcPts val="0"/>
                        </a:spcAft>
                      </a:pPr>
                      <a:r>
                        <a:rPr lang="en-US" sz="1000">
                          <a:effectLst/>
                        </a:rPr>
                        <a:t>Larger hole orientation*Smaller hole shape</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dirty="0">
                          <a:effectLst/>
                        </a:rPr>
                        <a:t>1</a:t>
                      </a:r>
                      <a:endParaRPr lang="ru-RU"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a:effectLst/>
                        </a:rPr>
                        <a:t>0,000</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ts val="1300"/>
                        </a:lnSpc>
                        <a:spcAft>
                          <a:spcPts val="0"/>
                        </a:spcAft>
                      </a:pPr>
                      <a:r>
                        <a:rPr lang="ru-RU" sz="1000" dirty="0">
                          <a:effectLst/>
                        </a:rPr>
                        <a:t>1,000000</a:t>
                      </a:r>
                      <a:endParaRPr lang="ru-RU"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78004123"/>
                  </a:ext>
                </a:extLst>
              </a:tr>
            </a:tbl>
          </a:graphicData>
        </a:graphic>
      </p:graphicFrame>
      <p:sp>
        <p:nvSpPr>
          <p:cNvPr id="5" name="Прямоугольник 4">
            <a:extLst>
              <a:ext uri="{FF2B5EF4-FFF2-40B4-BE49-F238E27FC236}">
                <a16:creationId xmlns:a16="http://schemas.microsoft.com/office/drawing/2014/main" id="{2B3B9344-1913-41C4-8EAF-7481A45EC696}"/>
              </a:ext>
            </a:extLst>
          </p:cNvPr>
          <p:cNvSpPr/>
          <p:nvPr/>
        </p:nvSpPr>
        <p:spPr>
          <a:xfrm>
            <a:off x="131278" y="5162550"/>
            <a:ext cx="5964722" cy="1027974"/>
          </a:xfrm>
          <a:prstGeom prst="rect">
            <a:avLst/>
          </a:prstGeom>
        </p:spPr>
        <p:txBody>
          <a:bodyPr wrap="square">
            <a:spAutoFit/>
          </a:bodyPr>
          <a:lstStyle/>
          <a:p>
            <a:pPr marL="171450" algn="just">
              <a:lnSpc>
                <a:spcPct val="95000"/>
              </a:lnSpc>
              <a:spcBef>
                <a:spcPts val="1200"/>
              </a:spcBef>
              <a:spcAft>
                <a:spcPts val="600"/>
              </a:spcAft>
            </a:pPr>
            <a:r>
              <a:rPr lang="en-US" sz="1600" dirty="0">
                <a:solidFill>
                  <a:srgbClr val="000000"/>
                </a:solidFill>
                <a:latin typeface="Calibri" panose="020F0502020204030204" pitchFamily="34" charset="0"/>
                <a:ea typeface="Times New Roman" panose="02020603050405020304" pitchFamily="18" charset="0"/>
                <a:cs typeface="Cordia New" panose="020B0304020202020204" pitchFamily="34" charset="-34"/>
              </a:rPr>
              <a:t>Results of 24 test trials of the </a:t>
            </a:r>
            <a:r>
              <a:rPr lang="en-US" sz="1600" b="1" dirty="0">
                <a:solidFill>
                  <a:srgbClr val="000000"/>
                </a:solidFill>
                <a:latin typeface="Calibri" panose="020F0502020204030204" pitchFamily="34" charset="0"/>
                <a:ea typeface="Times New Roman" panose="02020603050405020304" pitchFamily="18" charset="0"/>
                <a:cs typeface="Cordia New" panose="020B0304020202020204" pitchFamily="34" charset="-34"/>
              </a:rPr>
              <a:t>Experiment 2</a:t>
            </a:r>
            <a:r>
              <a:rPr lang="en-US" sz="1600" dirty="0">
                <a:solidFill>
                  <a:srgbClr val="000000"/>
                </a:solidFill>
                <a:latin typeface="Calibri" panose="020F0502020204030204" pitchFamily="34" charset="0"/>
                <a:ea typeface="Times New Roman" panose="02020603050405020304" pitchFamily="18" charset="0"/>
                <a:cs typeface="Cordia New" panose="020B0304020202020204" pitchFamily="34" charset="-34"/>
              </a:rPr>
              <a:t>: evaluation of the influence of various predictors (</a:t>
            </a:r>
            <a:r>
              <a:rPr lang="en-US" sz="1600" dirty="0" err="1">
                <a:solidFill>
                  <a:srgbClr val="000000"/>
                </a:solidFill>
                <a:latin typeface="Calibri" panose="020F0502020204030204" pitchFamily="34" charset="0"/>
                <a:ea typeface="Times New Roman" panose="02020603050405020304" pitchFamily="18" charset="0"/>
                <a:cs typeface="Cordia New" panose="020B0304020202020204" pitchFamily="34" charset="-34"/>
              </a:rPr>
              <a:t>passability</a:t>
            </a:r>
            <a:r>
              <a:rPr lang="en-US" sz="1600" dirty="0">
                <a:solidFill>
                  <a:srgbClr val="000000"/>
                </a:solidFill>
                <a:latin typeface="Calibri" panose="020F0502020204030204" pitchFamily="34" charset="0"/>
                <a:ea typeface="Times New Roman" panose="02020603050405020304" pitchFamily="18" charset="0"/>
                <a:cs typeface="Cordia New" panose="020B0304020202020204" pitchFamily="34" charset="-34"/>
              </a:rPr>
              <a:t> of the hole, position, orientation of the larger hole and smaller hole shape) on first attempt to pass through the hole in a trial, the factorial ANOVA.</a:t>
            </a:r>
            <a:endParaRPr lang="ru-RU" sz="1600" dirty="0">
              <a:solidFill>
                <a:srgbClr val="000000"/>
              </a:solidFill>
              <a:latin typeface="Calibri" panose="020F0502020204030204" pitchFamily="34" charset="0"/>
              <a:ea typeface="Times New Roman" panose="02020603050405020304" pitchFamily="18" charset="0"/>
              <a:cs typeface="Cordia New" panose="020B0304020202020204" pitchFamily="34" charset="-34"/>
            </a:endParaRPr>
          </a:p>
        </p:txBody>
      </p:sp>
      <p:sp>
        <p:nvSpPr>
          <p:cNvPr id="6" name="Прямоугольник 5">
            <a:extLst>
              <a:ext uri="{FF2B5EF4-FFF2-40B4-BE49-F238E27FC236}">
                <a16:creationId xmlns:a16="http://schemas.microsoft.com/office/drawing/2014/main" id="{FB486026-A3A5-4DBE-AD7B-E74465E69FF9}"/>
              </a:ext>
            </a:extLst>
          </p:cNvPr>
          <p:cNvSpPr/>
          <p:nvPr/>
        </p:nvSpPr>
        <p:spPr>
          <a:xfrm>
            <a:off x="628650" y="1191619"/>
            <a:ext cx="7028393" cy="369332"/>
          </a:xfrm>
          <a:prstGeom prst="rect">
            <a:avLst/>
          </a:prstGeom>
        </p:spPr>
        <p:txBody>
          <a:bodyPr wrap="square">
            <a:spAutoFit/>
          </a:bodyPr>
          <a:lstStyle/>
          <a:p>
            <a:r>
              <a:rPr lang="ru-RU" altLang="ru-RU" b="1" dirty="0">
                <a:solidFill>
                  <a:srgbClr val="262626"/>
                </a:solidFill>
                <a:latin typeface="Calibri" panose="020F0502020204030204" pitchFamily="34" charset="0"/>
              </a:rPr>
              <a:t>Вспомогательные материалы</a:t>
            </a:r>
            <a:endParaRPr lang="ru-RU" b="1" dirty="0"/>
          </a:p>
        </p:txBody>
      </p:sp>
      <p:sp>
        <p:nvSpPr>
          <p:cNvPr id="7" name="Прямоугольник 6">
            <a:extLst>
              <a:ext uri="{FF2B5EF4-FFF2-40B4-BE49-F238E27FC236}">
                <a16:creationId xmlns:a16="http://schemas.microsoft.com/office/drawing/2014/main" id="{1AAA2B41-D00F-4BD0-93E3-3856FB44F902}"/>
              </a:ext>
            </a:extLst>
          </p:cNvPr>
          <p:cNvSpPr/>
          <p:nvPr/>
        </p:nvSpPr>
        <p:spPr>
          <a:xfrm>
            <a:off x="6372224" y="5162550"/>
            <a:ext cx="5688497" cy="1077218"/>
          </a:xfrm>
          <a:prstGeom prst="rect">
            <a:avLst/>
          </a:prstGeom>
        </p:spPr>
        <p:txBody>
          <a:bodyPr wrap="square">
            <a:spAutoFit/>
          </a:bodyPr>
          <a:lstStyle/>
          <a:p>
            <a:r>
              <a:rPr lang="en-US" sz="1600" dirty="0">
                <a:solidFill>
                  <a:srgbClr val="000000"/>
                </a:solidFill>
                <a:latin typeface="Calibri" panose="020F0502020204030204" pitchFamily="34" charset="0"/>
                <a:ea typeface="SimSun" panose="02010600030101010101" pitchFamily="2" charset="-122"/>
                <a:cs typeface="Times New Roman" panose="02020603050405020304" pitchFamily="18" charset="0"/>
              </a:rPr>
              <a:t>Results of 24 test trials of the </a:t>
            </a:r>
            <a:r>
              <a:rPr lang="en-US" sz="16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Experiment 2</a:t>
            </a:r>
            <a:r>
              <a:rPr lang="en-US" sz="16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evaluation of the influence of various predictors (</a:t>
            </a:r>
            <a:r>
              <a:rPr lang="en-US" sz="1600"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passability</a:t>
            </a:r>
            <a:r>
              <a:rPr lang="en-US" sz="16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of the hole, position, orientation of the larger hole and smaller hole shape) on first approaches to the hole in a trial, the factorial ANOVA</a:t>
            </a:r>
            <a:endParaRPr lang="ru-RU" sz="1600" dirty="0">
              <a:latin typeface="Calibri" panose="020F0502020204030204" pitchFamily="34" charset="0"/>
            </a:endParaRPr>
          </a:p>
        </p:txBody>
      </p:sp>
    </p:spTree>
    <p:extLst>
      <p:ext uri="{BB962C8B-B14F-4D97-AF65-F5344CB8AC3E}">
        <p14:creationId xmlns:p14="http://schemas.microsoft.com/office/powerpoint/2010/main" val="50536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a:extLst>
              <a:ext uri="{FF2B5EF4-FFF2-40B4-BE49-F238E27FC236}">
                <a16:creationId xmlns:a16="http://schemas.microsoft.com/office/drawing/2014/main" id="{5BA5B0DD-E6F3-4278-9BD8-902A0DAB21BC}"/>
              </a:ext>
            </a:extLst>
          </p:cNvPr>
          <p:cNvPicPr/>
          <p:nvPr/>
        </p:nvPicPr>
        <p:blipFill rotWithShape="1">
          <a:blip r:embed="rId2">
            <a:extLst>
              <a:ext uri="{28A0092B-C50C-407E-A947-70E740481C1C}">
                <a14:useLocalDpi xmlns:a14="http://schemas.microsoft.com/office/drawing/2010/main" val="0"/>
              </a:ext>
            </a:extLst>
          </a:blip>
          <a:srcRect r="21000"/>
          <a:stretch/>
        </p:blipFill>
        <p:spPr bwMode="auto">
          <a:xfrm>
            <a:off x="3523488" y="10"/>
            <a:ext cx="8668512" cy="6857990"/>
          </a:xfrm>
          <a:prstGeom prst="rect">
            <a:avLst/>
          </a:prstGeom>
          <a:noFill/>
        </p:spPr>
      </p:pic>
      <p:sp>
        <p:nvSpPr>
          <p:cNvPr id="19" name="Rectangle 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144FAFE0-B614-4DC1-AC95-4C09DB0483DA}"/>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eaLnBrk="1" hangingPunct="1"/>
            <a:r>
              <a:rPr lang="en-US" sz="4800">
                <a:solidFill>
                  <a:schemeClr val="tx1"/>
                </a:solidFill>
              </a:rPr>
              <a:t>Спасибо за внимание!</a:t>
            </a:r>
          </a:p>
        </p:txBody>
      </p:sp>
      <p:sp>
        <p:nvSpPr>
          <p:cNvPr id="20"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152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a:extLst>
              <a:ext uri="{FF2B5EF4-FFF2-40B4-BE49-F238E27FC236}">
                <a16:creationId xmlns:a16="http://schemas.microsoft.com/office/drawing/2014/main" id="{C0E851AC-11B1-45D5-95D4-5F9245BB3BAA}"/>
              </a:ext>
            </a:extLst>
          </p:cNvPr>
          <p:cNvSpPr>
            <a:spLocks noGrp="1" noChangeArrowheads="1"/>
          </p:cNvSpPr>
          <p:nvPr>
            <p:ph type="title"/>
          </p:nvPr>
        </p:nvSpPr>
        <p:spPr>
          <a:xfrm>
            <a:off x="3048000" y="328613"/>
            <a:ext cx="8189913" cy="514350"/>
          </a:xfrm>
        </p:spPr>
        <p:txBody>
          <a:bodyPr/>
          <a:lstStyle/>
          <a:p>
            <a:pPr eaLnBrk="1" hangingPunct="1"/>
            <a:r>
              <a:rPr lang="ru-RU" altLang="ru-RU" dirty="0">
                <a:latin typeface="Calibri" panose="020F0502020204030204" pitchFamily="34" charset="0"/>
              </a:rPr>
              <a:t>Исследования чувства собственного тела у животных</a:t>
            </a:r>
          </a:p>
        </p:txBody>
      </p:sp>
      <p:sp>
        <p:nvSpPr>
          <p:cNvPr id="20483" name="TextBox 6">
            <a:extLst>
              <a:ext uri="{FF2B5EF4-FFF2-40B4-BE49-F238E27FC236}">
                <a16:creationId xmlns:a16="http://schemas.microsoft.com/office/drawing/2014/main" id="{D498E8B2-0893-4E6C-88A4-E2A63D3031E6}"/>
              </a:ext>
            </a:extLst>
          </p:cNvPr>
          <p:cNvSpPr txBox="1">
            <a:spLocks noChangeArrowheads="1"/>
          </p:cNvSpPr>
          <p:nvPr/>
        </p:nvSpPr>
        <p:spPr bwMode="auto">
          <a:xfrm>
            <a:off x="495300" y="1401763"/>
            <a:ext cx="49149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ru-RU" altLang="ru-RU" sz="2000" b="1" dirty="0">
                <a:latin typeface="Calibri" panose="020F0502020204030204" pitchFamily="34" charset="0"/>
              </a:rPr>
              <a:t>Чувство  собственного тела как </a:t>
            </a:r>
            <a:r>
              <a:rPr lang="en-US" altLang="ru-RU" sz="2000" b="1" dirty="0">
                <a:latin typeface="Calibri" panose="020F0502020204030204" pitchFamily="34" charset="0"/>
              </a:rPr>
              <a:t>c</a:t>
            </a:r>
            <a:r>
              <a:rPr lang="ru-RU" altLang="ru-RU" sz="2000" b="1" dirty="0" err="1">
                <a:latin typeface="Calibri" panose="020F0502020204030204" pitchFamily="34" charset="0"/>
              </a:rPr>
              <a:t>пособность</a:t>
            </a:r>
            <a:r>
              <a:rPr lang="ru-RU" altLang="ru-RU" sz="2000" b="1" dirty="0">
                <a:latin typeface="Calibri" panose="020F0502020204030204" pitchFamily="34" charset="0"/>
              </a:rPr>
              <a:t> представлять физические свойства тела при взаимодействии с объектами среды - </a:t>
            </a:r>
            <a:r>
              <a:rPr lang="en-US" altLang="ru-RU" sz="2000" b="1" dirty="0">
                <a:latin typeface="Calibri" panose="020F0502020204030204" pitchFamily="34" charset="0"/>
              </a:rPr>
              <a:t>body-awareness paradigm </a:t>
            </a:r>
            <a:r>
              <a:rPr lang="ru-RU" altLang="ru-RU" sz="2000" b="1" dirty="0">
                <a:latin typeface="Calibri" panose="020F0502020204030204" pitchFamily="34" charset="0"/>
              </a:rPr>
              <a:t>(</a:t>
            </a:r>
            <a:r>
              <a:rPr lang="en-US" altLang="ru-RU" sz="2000" b="1" dirty="0">
                <a:latin typeface="Calibri" panose="020F0502020204030204" pitchFamily="34" charset="0"/>
              </a:rPr>
              <a:t>Dale, </a:t>
            </a:r>
            <a:r>
              <a:rPr lang="en-US" altLang="ru-RU" sz="2000" b="1" dirty="0" err="1">
                <a:latin typeface="Calibri" panose="020F0502020204030204" pitchFamily="34" charset="0"/>
              </a:rPr>
              <a:t>Plotnik</a:t>
            </a:r>
            <a:r>
              <a:rPr lang="en-US" altLang="ru-RU" sz="2000" b="1" dirty="0">
                <a:latin typeface="Calibri" panose="020F0502020204030204" pitchFamily="34" charset="0"/>
              </a:rPr>
              <a:t>, 2017; </a:t>
            </a:r>
            <a:r>
              <a:rPr lang="en-US" altLang="ru-RU" sz="2000" b="1" dirty="0" err="1">
                <a:latin typeface="Calibri" panose="020F0502020204030204" pitchFamily="34" charset="0"/>
              </a:rPr>
              <a:t>Lenkei</a:t>
            </a:r>
            <a:r>
              <a:rPr lang="en-US" altLang="ru-RU" sz="2000" b="1" dirty="0">
                <a:latin typeface="Calibri" panose="020F0502020204030204" pitchFamily="34" charset="0"/>
              </a:rPr>
              <a:t> et al., 2020, 2021</a:t>
            </a:r>
            <a:r>
              <a:rPr lang="ru-RU" altLang="ru-RU" sz="2000" b="1" dirty="0">
                <a:latin typeface="Calibri" panose="020F0502020204030204" pitchFamily="34" charset="0"/>
              </a:rPr>
              <a:t>). </a:t>
            </a:r>
          </a:p>
          <a:p>
            <a:pPr eaLnBrk="1" hangingPunct="1"/>
            <a:endParaRPr lang="ru-RU" altLang="ru-RU" sz="2000" dirty="0">
              <a:latin typeface="Calibri" panose="020F0502020204030204" pitchFamily="34" charset="0"/>
            </a:endParaRPr>
          </a:p>
          <a:p>
            <a:pPr eaLnBrk="1" hangingPunct="1"/>
            <a:r>
              <a:rPr lang="ru-RU" altLang="ru-RU" sz="2000" dirty="0">
                <a:latin typeface="Calibri" panose="020F0502020204030204" pitchFamily="34" charset="0"/>
              </a:rPr>
              <a:t>Основные методические приемы:</a:t>
            </a:r>
          </a:p>
          <a:p>
            <a:pPr eaLnBrk="1" hangingPunct="1">
              <a:buFontTx/>
              <a:buChar char="-"/>
            </a:pPr>
            <a:r>
              <a:rPr lang="ru-RU" altLang="ru-RU" sz="2000" dirty="0">
                <a:latin typeface="Calibri" panose="020F0502020204030204" pitchFamily="34" charset="0"/>
              </a:rPr>
              <a:t> внешний объект как помеха действию;</a:t>
            </a:r>
          </a:p>
          <a:p>
            <a:pPr eaLnBrk="1" hangingPunct="1"/>
            <a:r>
              <a:rPr lang="ru-RU" altLang="ru-RU" sz="2000" dirty="0">
                <a:latin typeface="Calibri" panose="020F0502020204030204" pitchFamily="34" charset="0"/>
              </a:rPr>
              <a:t>- собственное тело как помеха действию.</a:t>
            </a:r>
          </a:p>
          <a:p>
            <a:pPr eaLnBrk="1" hangingPunct="1"/>
            <a:endParaRPr lang="ru-RU" altLang="ru-RU" sz="2000" b="1" dirty="0">
              <a:latin typeface="Calibri" panose="020F0502020204030204" pitchFamily="34" charset="0"/>
            </a:endParaRPr>
          </a:p>
          <a:p>
            <a:pPr eaLnBrk="1" hangingPunct="1"/>
            <a:r>
              <a:rPr lang="ru-RU" altLang="ru-RU" sz="2000" dirty="0">
                <a:latin typeface="Calibri" panose="020F0502020204030204" pitchFamily="34" charset="0"/>
              </a:rPr>
              <a:t>В наших исследованиях (Хватов, Харитонов, Соколов и соавторы, 2013…2022 гг.) разработаны способы использования обоих приемов для представителей разных биологических видов. </a:t>
            </a:r>
          </a:p>
        </p:txBody>
      </p:sp>
      <p:pic>
        <p:nvPicPr>
          <p:cNvPr id="20484" name="Рисунок 1">
            <a:extLst>
              <a:ext uri="{FF2B5EF4-FFF2-40B4-BE49-F238E27FC236}">
                <a16:creationId xmlns:a16="http://schemas.microsoft.com/office/drawing/2014/main" id="{2A7F05FE-1605-4629-84AA-EF4AAAA02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659"/>
          <a:stretch>
            <a:fillRect/>
          </a:stretch>
        </p:blipFill>
        <p:spPr bwMode="auto">
          <a:xfrm>
            <a:off x="5448300" y="1401763"/>
            <a:ext cx="67437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Рисунок 1">
            <a:extLst>
              <a:ext uri="{FF2B5EF4-FFF2-40B4-BE49-F238E27FC236}">
                <a16:creationId xmlns:a16="http://schemas.microsoft.com/office/drawing/2014/main" id="{865175A0-A809-4B5F-9F27-ABAC49B35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1401763"/>
            <a:ext cx="432435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Рисунок 2">
            <a:extLst>
              <a:ext uri="{FF2B5EF4-FFF2-40B4-BE49-F238E27FC236}">
                <a16:creationId xmlns:a16="http://schemas.microsoft.com/office/drawing/2014/main" id="{A4E23834-EA34-4ABB-B530-6A57393F9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700" y="3883025"/>
            <a:ext cx="432435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F41EDFDD-B9AF-41EE-A9AD-E35A40EADD53}"/>
              </a:ext>
            </a:extLst>
          </p:cNvPr>
          <p:cNvGrpSpPr>
            <a:grpSpLocks noChangeAspect="1"/>
          </p:cNvGrpSpPr>
          <p:nvPr/>
        </p:nvGrpSpPr>
        <p:grpSpPr bwMode="auto">
          <a:xfrm>
            <a:off x="6819900" y="1466850"/>
            <a:ext cx="4550677" cy="2925522"/>
            <a:chOff x="1809" y="636"/>
            <a:chExt cx="4062" cy="3048"/>
          </a:xfrm>
        </p:grpSpPr>
        <p:sp>
          <p:nvSpPr>
            <p:cNvPr id="5" name="AutoShape 3">
              <a:extLst>
                <a:ext uri="{FF2B5EF4-FFF2-40B4-BE49-F238E27FC236}">
                  <a16:creationId xmlns:a16="http://schemas.microsoft.com/office/drawing/2014/main" id="{82955933-67FF-4097-A9DE-AE0192747B06}"/>
                </a:ext>
              </a:extLst>
            </p:cNvPr>
            <p:cNvSpPr>
              <a:spLocks noChangeAspect="1" noChangeArrowheads="1" noTextEdit="1"/>
            </p:cNvSpPr>
            <p:nvPr/>
          </p:nvSpPr>
          <p:spPr bwMode="auto">
            <a:xfrm>
              <a:off x="1809" y="636"/>
              <a:ext cx="4062" cy="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3077" name="Picture 5">
              <a:extLst>
                <a:ext uri="{FF2B5EF4-FFF2-40B4-BE49-F238E27FC236}">
                  <a16:creationId xmlns:a16="http://schemas.microsoft.com/office/drawing/2014/main" id="{3B00A12D-1237-44D0-B717-6FC0571F9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 y="636"/>
              <a:ext cx="4070" cy="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Прямоугольник 5">
            <a:extLst>
              <a:ext uri="{FF2B5EF4-FFF2-40B4-BE49-F238E27FC236}">
                <a16:creationId xmlns:a16="http://schemas.microsoft.com/office/drawing/2014/main" id="{40DB1CFE-F90F-4DD2-BD4E-84B005C91F22}"/>
              </a:ext>
            </a:extLst>
          </p:cNvPr>
          <p:cNvSpPr/>
          <p:nvPr/>
        </p:nvSpPr>
        <p:spPr>
          <a:xfrm rot="10800000" flipV="1">
            <a:off x="6819899" y="3440718"/>
            <a:ext cx="4559639" cy="2308324"/>
          </a:xfrm>
          <a:prstGeom prst="rect">
            <a:avLst/>
          </a:prstGeom>
        </p:spPr>
        <p:txBody>
          <a:bodyPr wrap="square">
            <a:spAutoFit/>
          </a:bodyPr>
          <a:lstStyle/>
          <a:p>
            <a:endParaRPr lang="ru-RU" dirty="0">
              <a:latin typeface="URWPalladioL-Roma"/>
            </a:endParaRPr>
          </a:p>
          <a:p>
            <a:endParaRPr lang="ru-RU" dirty="0">
              <a:latin typeface="URWPalladioL-Roma"/>
            </a:endParaRPr>
          </a:p>
          <a:p>
            <a:endParaRPr lang="ru-RU" dirty="0">
              <a:latin typeface="URWPalladioL-Roma"/>
            </a:endParaRPr>
          </a:p>
          <a:p>
            <a:endParaRPr lang="ru-RU" dirty="0">
              <a:latin typeface="URWPalladioL-Roma"/>
            </a:endParaRPr>
          </a:p>
          <a:p>
            <a:endParaRPr lang="ru-RU" dirty="0">
              <a:latin typeface="URWPalladioL-Roma"/>
            </a:endParaRPr>
          </a:p>
          <a:p>
            <a:r>
              <a:rPr lang="ru-RU" dirty="0">
                <a:latin typeface="URWPalladioL-Roma"/>
              </a:rPr>
              <a:t>Экспериментальная установка</a:t>
            </a:r>
            <a:r>
              <a:rPr lang="en-US" dirty="0">
                <a:latin typeface="URWPalladioL-Roma"/>
              </a:rPr>
              <a:t>: 1—</a:t>
            </a:r>
            <a:r>
              <a:rPr lang="ru-RU" dirty="0">
                <a:latin typeface="URWPalladioL-Roma"/>
              </a:rPr>
              <a:t>пусковая камера</a:t>
            </a:r>
            <a:r>
              <a:rPr lang="en-US" dirty="0">
                <a:latin typeface="URWPalladioL-Roma"/>
              </a:rPr>
              <a:t>; 2—</a:t>
            </a:r>
            <a:r>
              <a:rPr lang="ru-RU" dirty="0">
                <a:latin typeface="URWPalladioL-Roma"/>
              </a:rPr>
              <a:t>финишная камера с приманкой</a:t>
            </a:r>
            <a:r>
              <a:rPr lang="en-US" dirty="0">
                <a:latin typeface="URWPalladioL-Roma"/>
              </a:rPr>
              <a:t>; a, b, c—</a:t>
            </a:r>
            <a:r>
              <a:rPr lang="ru-RU" dirty="0">
                <a:latin typeface="URWPalladioL-Roma"/>
              </a:rPr>
              <a:t>отверстия в перегородке</a:t>
            </a:r>
            <a:r>
              <a:rPr lang="en-US" dirty="0">
                <a:latin typeface="URWPalladioL-Roma"/>
              </a:rPr>
              <a:t>.</a:t>
            </a:r>
            <a:endParaRPr lang="ru-RU" dirty="0"/>
          </a:p>
        </p:txBody>
      </p:sp>
      <p:sp>
        <p:nvSpPr>
          <p:cNvPr id="7" name="Прямоугольник 6">
            <a:extLst>
              <a:ext uri="{FF2B5EF4-FFF2-40B4-BE49-F238E27FC236}">
                <a16:creationId xmlns:a16="http://schemas.microsoft.com/office/drawing/2014/main" id="{850CC014-30CF-40C8-AC7A-3EB40B6FB2DC}"/>
              </a:ext>
            </a:extLst>
          </p:cNvPr>
          <p:cNvSpPr/>
          <p:nvPr/>
        </p:nvSpPr>
        <p:spPr>
          <a:xfrm>
            <a:off x="571500" y="1028343"/>
            <a:ext cx="5981700" cy="4801314"/>
          </a:xfrm>
          <a:prstGeom prst="rect">
            <a:avLst/>
          </a:prstGeom>
        </p:spPr>
        <p:txBody>
          <a:bodyPr wrap="square">
            <a:spAutoFit/>
          </a:bodyPr>
          <a:lstStyle/>
          <a:p>
            <a:endParaRPr lang="ru-RU" altLang="ru-RU" b="1" dirty="0">
              <a:latin typeface="Calibri" panose="020F0502020204030204" pitchFamily="34" charset="0"/>
            </a:endParaRPr>
          </a:p>
          <a:p>
            <a:r>
              <a:rPr lang="ru-RU" altLang="ru-RU" b="1" dirty="0">
                <a:latin typeface="Calibri" panose="020F0502020204030204" pitchFamily="34" charset="0"/>
              </a:rPr>
              <a:t>Изучалась </a:t>
            </a:r>
            <a:r>
              <a:rPr lang="en-US" altLang="ru-RU" b="1" dirty="0">
                <a:latin typeface="Calibri" panose="020F0502020204030204" pitchFamily="34" charset="0"/>
              </a:rPr>
              <a:t>c</a:t>
            </a:r>
            <a:r>
              <a:rPr lang="ru-RU" altLang="ru-RU" b="1" dirty="0" err="1">
                <a:latin typeface="Calibri" panose="020F0502020204030204" pitchFamily="34" charset="0"/>
              </a:rPr>
              <a:t>пособность</a:t>
            </a:r>
            <a:r>
              <a:rPr lang="ru-RU" altLang="ru-RU" b="1" dirty="0">
                <a:latin typeface="Calibri" panose="020F0502020204030204" pitchFamily="34" charset="0"/>
              </a:rPr>
              <a:t> хорьков соотносить размеры собственного тела с переменными размерами и конфигурацией отверстий, проникновение в которые было необходимо для выполнения задачи захвата помещенной за ними приманки.</a:t>
            </a:r>
          </a:p>
          <a:p>
            <a:r>
              <a:rPr lang="ru-RU" altLang="ru-RU" dirty="0">
                <a:latin typeface="Calibri" panose="020F0502020204030204" pitchFamily="34" charset="0"/>
              </a:rPr>
              <a:t> </a:t>
            </a:r>
          </a:p>
          <a:p>
            <a:r>
              <a:rPr lang="ru-RU" altLang="ru-RU" b="1" dirty="0">
                <a:latin typeface="Calibri" panose="020F0502020204030204" pitchFamily="34" charset="0"/>
              </a:rPr>
              <a:t>Гипотеза: </a:t>
            </a:r>
          </a:p>
          <a:p>
            <a:r>
              <a:rPr lang="ru-RU" altLang="ru-RU" dirty="0">
                <a:latin typeface="Calibri" panose="020F0502020204030204" pitchFamily="34" charset="0"/>
              </a:rPr>
              <a:t>Хорьки способны быстро решить задачу выбора единственного проницаемого отверстия из нескольких отверстий разных размеров.</a:t>
            </a:r>
          </a:p>
          <a:p>
            <a:endParaRPr lang="ru-RU" altLang="ru-RU" b="1" dirty="0">
              <a:latin typeface="Calibri" panose="020F0502020204030204" pitchFamily="34" charset="0"/>
            </a:endParaRPr>
          </a:p>
          <a:p>
            <a:r>
              <a:rPr lang="ru-RU" altLang="ru-RU" dirty="0">
                <a:latin typeface="Calibri" panose="020F0502020204030204" pitchFamily="34" charset="0"/>
              </a:rPr>
              <a:t>Контролировалась форма и площадь отверстий,  положение отверстия среди других и, где уместно,  ориентация (вертикальная/горизонтальная).</a:t>
            </a:r>
          </a:p>
          <a:p>
            <a:r>
              <a:rPr lang="ru-RU" altLang="ru-RU" dirty="0">
                <a:latin typeface="Calibri" panose="020F0502020204030204" pitchFamily="34" charset="0"/>
              </a:rPr>
              <a:t>Регистрировали количество попыток и выбор отверстия для проникновения (положение, размер, ориентация).</a:t>
            </a:r>
          </a:p>
        </p:txBody>
      </p:sp>
      <p:sp>
        <p:nvSpPr>
          <p:cNvPr id="3" name="Заголовок 2">
            <a:extLst>
              <a:ext uri="{FF2B5EF4-FFF2-40B4-BE49-F238E27FC236}">
                <a16:creationId xmlns:a16="http://schemas.microsoft.com/office/drawing/2014/main" id="{1D35EFDB-29ED-4868-94D1-D8BDB63D3FC4}"/>
              </a:ext>
            </a:extLst>
          </p:cNvPr>
          <p:cNvSpPr>
            <a:spLocks noGrp="1"/>
          </p:cNvSpPr>
          <p:nvPr>
            <p:ph type="title"/>
          </p:nvPr>
        </p:nvSpPr>
        <p:spPr>
          <a:xfrm>
            <a:off x="3056708" y="308936"/>
            <a:ext cx="8313869" cy="515719"/>
          </a:xfrm>
        </p:spPr>
        <p:txBody>
          <a:bodyPr/>
          <a:lstStyle/>
          <a:p>
            <a:r>
              <a:rPr lang="ru-RU" altLang="ru-RU" dirty="0">
                <a:latin typeface="Calibri" panose="020F0502020204030204" pitchFamily="34" charset="0"/>
              </a:rPr>
              <a:t>Эмпирическое исследование чувства собственного тела </a:t>
            </a:r>
            <a:br>
              <a:rPr lang="ru-RU" altLang="ru-RU" dirty="0">
                <a:latin typeface="Calibri" panose="020F0502020204030204" pitchFamily="34" charset="0"/>
              </a:rPr>
            </a:br>
            <a:r>
              <a:rPr lang="ru-RU" altLang="ru-RU" dirty="0">
                <a:latin typeface="Calibri" panose="020F0502020204030204" pitchFamily="34" charset="0"/>
              </a:rPr>
              <a:t>у хорьков</a:t>
            </a:r>
            <a:endParaRPr lang="ru-RU" dirty="0"/>
          </a:p>
        </p:txBody>
      </p:sp>
    </p:spTree>
    <p:extLst>
      <p:ext uri="{BB962C8B-B14F-4D97-AF65-F5344CB8AC3E}">
        <p14:creationId xmlns:p14="http://schemas.microsoft.com/office/powerpoint/2010/main" val="264047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C62334-55E0-4AD3-B9A4-6801060D88F2}"/>
              </a:ext>
            </a:extLst>
          </p:cNvPr>
          <p:cNvSpPr>
            <a:spLocks noGrp="1"/>
          </p:cNvSpPr>
          <p:nvPr>
            <p:ph type="title"/>
          </p:nvPr>
        </p:nvSpPr>
        <p:spPr>
          <a:xfrm>
            <a:off x="3048000" y="308936"/>
            <a:ext cx="8322577" cy="515719"/>
          </a:xfrm>
        </p:spPr>
        <p:txBody>
          <a:bodyPr/>
          <a:lstStyle/>
          <a:p>
            <a:r>
              <a:rPr lang="ru-RU" altLang="ru-RU" dirty="0">
                <a:latin typeface="Calibri" panose="020F0502020204030204" pitchFamily="34" charset="0"/>
              </a:rPr>
              <a:t>Эмпирическое исследование чувства собственного тела </a:t>
            </a:r>
            <a:br>
              <a:rPr lang="ru-RU" altLang="ru-RU" dirty="0">
                <a:latin typeface="Calibri" panose="020F0502020204030204" pitchFamily="34" charset="0"/>
              </a:rPr>
            </a:br>
            <a:r>
              <a:rPr lang="ru-RU" altLang="ru-RU" dirty="0">
                <a:latin typeface="Calibri" panose="020F0502020204030204" pitchFamily="34" charset="0"/>
              </a:rPr>
              <a:t>у хорьков</a:t>
            </a:r>
            <a:endParaRPr lang="ru-RU" dirty="0"/>
          </a:p>
        </p:txBody>
      </p:sp>
      <p:pic>
        <p:nvPicPr>
          <p:cNvPr id="3" name="Рисунок 2">
            <a:extLst>
              <a:ext uri="{FF2B5EF4-FFF2-40B4-BE49-F238E27FC236}">
                <a16:creationId xmlns:a16="http://schemas.microsoft.com/office/drawing/2014/main" id="{88FE5FF4-F48B-4747-9E28-3781EACD683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49440" y="1672590"/>
            <a:ext cx="4754880" cy="3512820"/>
          </a:xfrm>
          <a:prstGeom prst="rect">
            <a:avLst/>
          </a:prstGeom>
          <a:noFill/>
          <a:ln>
            <a:noFill/>
          </a:ln>
        </p:spPr>
      </p:pic>
      <p:sp>
        <p:nvSpPr>
          <p:cNvPr id="4" name="Прямоугольник 3">
            <a:extLst>
              <a:ext uri="{FF2B5EF4-FFF2-40B4-BE49-F238E27FC236}">
                <a16:creationId xmlns:a16="http://schemas.microsoft.com/office/drawing/2014/main" id="{DF08CD6B-CA7A-4612-861F-89C0FDC66DF3}"/>
              </a:ext>
            </a:extLst>
          </p:cNvPr>
          <p:cNvSpPr/>
          <p:nvPr/>
        </p:nvSpPr>
        <p:spPr>
          <a:xfrm>
            <a:off x="609600" y="1328752"/>
            <a:ext cx="5791200" cy="4302716"/>
          </a:xfrm>
          <a:prstGeom prst="rect">
            <a:avLst/>
          </a:prstGeom>
        </p:spPr>
        <p:txBody>
          <a:bodyPr wrap="square">
            <a:spAutoFit/>
          </a:bodyPr>
          <a:lstStyle/>
          <a:p>
            <a:pPr algn="just">
              <a:lnSpc>
                <a:spcPct val="95000"/>
              </a:lnSpc>
              <a:spcAft>
                <a:spcPts val="0"/>
              </a:spcAft>
            </a:pPr>
            <a:r>
              <a:rPr lang="ru-RU"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Объект исследования: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хорьки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(Mustela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furo</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95000"/>
              </a:lnSpc>
              <a:spcAft>
                <a:spcPts val="0"/>
              </a:spcAft>
            </a:pPr>
            <a:endPar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95000"/>
              </a:lnSpc>
              <a:spcAft>
                <a:spcPts val="0"/>
              </a:spcAft>
            </a:pPr>
            <a:endPar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95000"/>
              </a:lnSpc>
              <a:spcAft>
                <a:spcPts val="0"/>
              </a:spcAft>
            </a:pP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Выбор хорьков в качестве испытуемых обусловлен тем, что задача проникновения в норы и другие отверстия различных диаметров</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является</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для них экологичной.</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Эта их способность используется человеком с глубокой древности (например, при охоте  на мелких норных животных). </a:t>
            </a:r>
          </a:p>
          <a:p>
            <a:pPr algn="just">
              <a:lnSpc>
                <a:spcPct val="95000"/>
              </a:lnSpc>
              <a:spcAft>
                <a:spcPts val="0"/>
              </a:spcAft>
            </a:pPr>
            <a:endPar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95000"/>
              </a:lnSpc>
              <a:spcAft>
                <a:spcPts val="0"/>
              </a:spcAft>
            </a:pP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Современный пример – эпизод использования хорьков для прокладки кабеля внутри обшивки самолета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Shefferman</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1996).</a:t>
            </a:r>
            <a:endPar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95000"/>
              </a:lnSpc>
              <a:spcAft>
                <a:spcPts val="0"/>
              </a:spcAft>
            </a:pPr>
            <a:endPar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95000"/>
              </a:lnSpc>
              <a:spcAft>
                <a:spcPts val="0"/>
              </a:spcAft>
            </a:pPr>
            <a:endPar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95000"/>
              </a:lnSpc>
              <a:spcAft>
                <a:spcPts val="0"/>
              </a:spcAft>
            </a:pPr>
            <a:endPar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86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C112D8-E550-4FA8-9EA4-2E380B0A6FBB}"/>
              </a:ext>
            </a:extLst>
          </p:cNvPr>
          <p:cNvSpPr>
            <a:spLocks noGrp="1"/>
          </p:cNvSpPr>
          <p:nvPr>
            <p:ph type="title"/>
          </p:nvPr>
        </p:nvSpPr>
        <p:spPr>
          <a:xfrm>
            <a:off x="3047999" y="267564"/>
            <a:ext cx="7637417" cy="515719"/>
          </a:xfrm>
        </p:spPr>
        <p:txBody>
          <a:bodyPr/>
          <a:lstStyle/>
          <a:p>
            <a:r>
              <a:rPr lang="ru-RU" altLang="ru-RU" dirty="0">
                <a:latin typeface="Calibri" panose="020F0502020204030204" pitchFamily="34" charset="0"/>
              </a:rPr>
              <a:t>Эмпирическое исследование чувства собственного тела у хорьков</a:t>
            </a:r>
            <a:endParaRPr lang="ru-RU" dirty="0"/>
          </a:p>
        </p:txBody>
      </p:sp>
      <p:sp>
        <p:nvSpPr>
          <p:cNvPr id="3" name="Прямоугольник 2">
            <a:extLst>
              <a:ext uri="{FF2B5EF4-FFF2-40B4-BE49-F238E27FC236}">
                <a16:creationId xmlns:a16="http://schemas.microsoft.com/office/drawing/2014/main" id="{5F33586D-ADEA-4F90-892D-D5338EC8F752}"/>
              </a:ext>
            </a:extLst>
          </p:cNvPr>
          <p:cNvSpPr/>
          <p:nvPr/>
        </p:nvSpPr>
        <p:spPr>
          <a:xfrm>
            <a:off x="1028699" y="1162051"/>
            <a:ext cx="10341878" cy="881780"/>
          </a:xfrm>
          <a:prstGeom prst="rect">
            <a:avLst/>
          </a:prstGeom>
        </p:spPr>
        <p:txBody>
          <a:bodyPr wrap="square">
            <a:spAutoFit/>
          </a:bodyPr>
          <a:lstStyle/>
          <a:p>
            <a:pPr algn="just">
              <a:lnSpc>
                <a:spcPct val="95000"/>
              </a:lnSpc>
              <a:spcAft>
                <a:spcPts val="0"/>
              </a:spcAft>
            </a:pP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В исследовании использовались 6 взрослых хорьков, взятых у любителей домашнего содержания этих животных. Животные участвовали в эксперименте после двухнедельной передержки в лабораторных условиях в Центре биопсихологических исследований Московского института психоанализа.</a:t>
            </a:r>
          </a:p>
        </p:txBody>
      </p:sp>
      <p:pic>
        <p:nvPicPr>
          <p:cNvPr id="4" name="Рисунок 3">
            <a:extLst>
              <a:ext uri="{FF2B5EF4-FFF2-40B4-BE49-F238E27FC236}">
                <a16:creationId xmlns:a16="http://schemas.microsoft.com/office/drawing/2014/main" id="{B0BD2A1E-EF4A-495E-AE4F-6989BBF0BFE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28700" y="2428875"/>
            <a:ext cx="4847857" cy="2723824"/>
          </a:xfrm>
          <a:prstGeom prst="rect">
            <a:avLst/>
          </a:prstGeom>
        </p:spPr>
      </p:pic>
      <p:pic>
        <p:nvPicPr>
          <p:cNvPr id="5" name="Рисунок 4">
            <a:extLst>
              <a:ext uri="{FF2B5EF4-FFF2-40B4-BE49-F238E27FC236}">
                <a16:creationId xmlns:a16="http://schemas.microsoft.com/office/drawing/2014/main" id="{90869C21-73D5-4DAE-A087-B0264E3BAAA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22720" y="2428875"/>
            <a:ext cx="4847857" cy="2723824"/>
          </a:xfrm>
          <a:prstGeom prst="rect">
            <a:avLst/>
          </a:prstGeom>
        </p:spPr>
      </p:pic>
      <p:sp>
        <p:nvSpPr>
          <p:cNvPr id="6" name="Прямоугольник 5">
            <a:extLst>
              <a:ext uri="{FF2B5EF4-FFF2-40B4-BE49-F238E27FC236}">
                <a16:creationId xmlns:a16="http://schemas.microsoft.com/office/drawing/2014/main" id="{80A887C4-EF1A-46DF-9533-C67203767E29}"/>
              </a:ext>
            </a:extLst>
          </p:cNvPr>
          <p:cNvSpPr/>
          <p:nvPr/>
        </p:nvSpPr>
        <p:spPr>
          <a:xfrm>
            <a:off x="1390650" y="5537743"/>
            <a:ext cx="9979928" cy="1077218"/>
          </a:xfrm>
          <a:prstGeom prst="rect">
            <a:avLst/>
          </a:prstGeom>
        </p:spPr>
        <p:txBody>
          <a:bodyPr wrap="square">
            <a:spAutoFit/>
          </a:bodyPr>
          <a:lstStyle/>
          <a:p>
            <a:r>
              <a:rPr lang="en-US" sz="16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a:t>
            </a:r>
            <a:r>
              <a:rPr lang="ru-RU" sz="16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a:t>
            </a:r>
            <a:r>
              <a:rPr lang="en-US" sz="16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(a)</a:t>
            </a:r>
            <a:r>
              <a:rPr lang="ru-RU" sz="16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 						</a:t>
            </a:r>
            <a:r>
              <a:rPr lang="en-US" sz="16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 (b)</a:t>
            </a:r>
            <a:r>
              <a:rPr lang="en-US" sz="16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a:t>
            </a:r>
            <a:endParaRPr lang="ru-RU" sz="16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endParaRPr lang="ru-RU" sz="16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r>
              <a:rPr lang="ru-RU" sz="1600" dirty="0">
                <a:solidFill>
                  <a:srgbClr val="000000"/>
                </a:solidFill>
                <a:latin typeface="Calibri" panose="020F0502020204030204" pitchFamily="34" charset="0"/>
                <a:ea typeface="SimSun" panose="02010600030101010101" pitchFamily="2" charset="-122"/>
                <a:cs typeface="Times New Roman" panose="02020603050405020304" pitchFamily="18" charset="0"/>
              </a:rPr>
              <a:t>Экспериментальная установка с хорьками</a:t>
            </a:r>
            <a:r>
              <a:rPr lang="en-US" sz="16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(a)</a:t>
            </a:r>
            <a:r>
              <a:rPr lang="ru-RU" sz="16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Хорек проникает в отверстие во время </a:t>
            </a:r>
            <a:r>
              <a:rPr lang="ru-RU" sz="16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Эксперимента 1</a:t>
            </a:r>
            <a:r>
              <a:rPr lang="en-US" sz="16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(b) </a:t>
            </a:r>
            <a:r>
              <a:rPr lang="ru-RU" sz="1600" dirty="0">
                <a:solidFill>
                  <a:srgbClr val="000000"/>
                </a:solidFill>
                <a:latin typeface="Calibri" panose="020F0502020204030204" pitchFamily="34" charset="0"/>
                <a:ea typeface="SimSun" panose="02010600030101010101" pitchFamily="2" charset="-122"/>
                <a:cs typeface="Times New Roman" panose="02020603050405020304" pitchFamily="18" charset="0"/>
              </a:rPr>
              <a:t>Хорек проникает в отверстие во время</a:t>
            </a:r>
            <a:r>
              <a:rPr lang="ru-RU" sz="1600"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 Эксперимента 2</a:t>
            </a:r>
            <a:r>
              <a:rPr lang="en-US" sz="1600" dirty="0">
                <a:solidFill>
                  <a:srgbClr val="000000"/>
                </a:solidFill>
                <a:latin typeface="Calibri" panose="020F0502020204030204" pitchFamily="34" charset="0"/>
                <a:ea typeface="SimSun" panose="02010600030101010101" pitchFamily="2" charset="-122"/>
                <a:cs typeface="Times New Roman" panose="02020603050405020304" pitchFamily="18" charset="0"/>
              </a:rPr>
              <a:t>.</a:t>
            </a:r>
            <a:endParaRPr lang="ru-RU" sz="1600" dirty="0">
              <a:latin typeface="Calibri" panose="020F0502020204030204" pitchFamily="34" charset="0"/>
            </a:endParaRPr>
          </a:p>
        </p:txBody>
      </p:sp>
    </p:spTree>
    <p:extLst>
      <p:ext uri="{BB962C8B-B14F-4D97-AF65-F5344CB8AC3E}">
        <p14:creationId xmlns:p14="http://schemas.microsoft.com/office/powerpoint/2010/main" val="161585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a:extLst>
              <a:ext uri="{FF2B5EF4-FFF2-40B4-BE49-F238E27FC236}">
                <a16:creationId xmlns:a16="http://schemas.microsoft.com/office/drawing/2014/main" id="{16343059-917F-4FB9-A7C1-D0BE0D5975E3}"/>
              </a:ext>
            </a:extLst>
          </p:cNvPr>
          <p:cNvSpPr>
            <a:spLocks noGrp="1" noChangeArrowheads="1"/>
          </p:cNvSpPr>
          <p:nvPr>
            <p:ph type="title"/>
          </p:nvPr>
        </p:nvSpPr>
        <p:spPr>
          <a:xfrm>
            <a:off x="3117668" y="273885"/>
            <a:ext cx="8790759" cy="514350"/>
          </a:xfrm>
        </p:spPr>
        <p:txBody>
          <a:bodyPr/>
          <a:lstStyle/>
          <a:p>
            <a:pPr eaLnBrk="1" hangingPunct="1"/>
            <a:r>
              <a:rPr lang="ru-RU" altLang="ru-RU" dirty="0">
                <a:latin typeface="Calibri" panose="020F0502020204030204" pitchFamily="34" charset="0"/>
              </a:rPr>
              <a:t>Эмпирическое исследование чувства собственного тела </a:t>
            </a:r>
            <a:br>
              <a:rPr lang="ru-RU" altLang="ru-RU" dirty="0">
                <a:latin typeface="Calibri" panose="020F0502020204030204" pitchFamily="34" charset="0"/>
              </a:rPr>
            </a:br>
            <a:r>
              <a:rPr lang="ru-RU" altLang="ru-RU" dirty="0">
                <a:latin typeface="Calibri" panose="020F0502020204030204" pitchFamily="34" charset="0"/>
              </a:rPr>
              <a:t>у хорьков</a:t>
            </a:r>
            <a:endParaRPr lang="ru-RU" altLang="ru-RU" dirty="0"/>
          </a:p>
        </p:txBody>
      </p:sp>
      <p:sp>
        <p:nvSpPr>
          <p:cNvPr id="23555" name="TextBox 6">
            <a:extLst>
              <a:ext uri="{FF2B5EF4-FFF2-40B4-BE49-F238E27FC236}">
                <a16:creationId xmlns:a16="http://schemas.microsoft.com/office/drawing/2014/main" id="{BE09A679-106E-4E1C-ACC0-D52F612185CE}"/>
              </a:ext>
            </a:extLst>
          </p:cNvPr>
          <p:cNvSpPr txBox="1">
            <a:spLocks noChangeArrowheads="1"/>
          </p:cNvSpPr>
          <p:nvPr/>
        </p:nvSpPr>
        <p:spPr bwMode="auto">
          <a:xfrm>
            <a:off x="725488" y="1214438"/>
            <a:ext cx="79216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ru-RU" altLang="ru-RU" sz="2000" b="1" dirty="0">
                <a:latin typeface="Calibri" panose="020F0502020204030204" pitchFamily="34" charset="0"/>
              </a:rPr>
              <a:t>Эксперимент 1. </a:t>
            </a:r>
            <a:r>
              <a:rPr lang="ru-RU" altLang="ru-RU" sz="2000" dirty="0">
                <a:latin typeface="Calibri" panose="020F0502020204030204" pitchFamily="34" charset="0"/>
              </a:rPr>
              <a:t>Изучалось наличие предпочтения более крупного отверстия если два других отверстия меньшей площади также проницаемы</a:t>
            </a:r>
          </a:p>
        </p:txBody>
      </p:sp>
      <p:sp>
        <p:nvSpPr>
          <p:cNvPr id="23559" name="Прямоугольник 3">
            <a:extLst>
              <a:ext uri="{FF2B5EF4-FFF2-40B4-BE49-F238E27FC236}">
                <a16:creationId xmlns:a16="http://schemas.microsoft.com/office/drawing/2014/main" id="{3F2B7177-3B6F-408B-A792-471410F55838}"/>
              </a:ext>
            </a:extLst>
          </p:cNvPr>
          <p:cNvSpPr>
            <a:spLocks noChangeArrowheads="1"/>
          </p:cNvSpPr>
          <p:nvPr/>
        </p:nvSpPr>
        <p:spPr bwMode="auto">
          <a:xfrm>
            <a:off x="8667750" y="4757280"/>
            <a:ext cx="35036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ru-RU" sz="1600" dirty="0">
                <a:latin typeface="Calibri" panose="020F0502020204030204" pitchFamily="34" charset="0"/>
              </a:rPr>
              <a:t>Пример расположения отверстий в Эксперименте 1</a:t>
            </a:r>
            <a:r>
              <a:rPr lang="en-US" sz="1600" dirty="0">
                <a:latin typeface="Calibri" panose="020F0502020204030204" pitchFamily="34" charset="0"/>
              </a:rPr>
              <a:t>: </a:t>
            </a:r>
            <a:endParaRPr lang="ru-RU" sz="1600" dirty="0">
              <a:latin typeface="Calibri" panose="020F0502020204030204" pitchFamily="34" charset="0"/>
            </a:endParaRPr>
          </a:p>
          <a:p>
            <a:r>
              <a:rPr lang="en-US" sz="1600" dirty="0">
                <a:latin typeface="Calibri" panose="020F0502020204030204" pitchFamily="34" charset="0"/>
              </a:rPr>
              <a:t>1, 2, 3</a:t>
            </a:r>
            <a:r>
              <a:rPr lang="ru-RU" sz="1600" dirty="0">
                <a:latin typeface="Calibri" panose="020F0502020204030204" pitchFamily="34" charset="0"/>
              </a:rPr>
              <a:t> - экспериментальные пробы</a:t>
            </a:r>
            <a:r>
              <a:rPr lang="en-US" sz="1600" dirty="0">
                <a:latin typeface="Calibri" panose="020F0502020204030204" pitchFamily="34" charset="0"/>
              </a:rPr>
              <a:t>; </a:t>
            </a:r>
            <a:endParaRPr lang="ru-RU" sz="1600" dirty="0">
              <a:latin typeface="Calibri" panose="020F0502020204030204" pitchFamily="34" charset="0"/>
            </a:endParaRPr>
          </a:p>
          <a:p>
            <a:r>
              <a:rPr lang="en-US" sz="1600" dirty="0">
                <a:latin typeface="Calibri" panose="020F0502020204030204" pitchFamily="34" charset="0"/>
              </a:rPr>
              <a:t>a – </a:t>
            </a:r>
            <a:r>
              <a:rPr lang="ru-RU" sz="1600" dirty="0">
                <a:latin typeface="Calibri" panose="020F0502020204030204" pitchFamily="34" charset="0"/>
              </a:rPr>
              <a:t>малое отверстие</a:t>
            </a:r>
            <a:r>
              <a:rPr lang="en-US" sz="1600" dirty="0">
                <a:latin typeface="Calibri" panose="020F0502020204030204" pitchFamily="34" charset="0"/>
              </a:rPr>
              <a:t> (</a:t>
            </a:r>
            <a:r>
              <a:rPr lang="ru-RU" sz="1600" dirty="0">
                <a:latin typeface="Calibri" panose="020F0502020204030204" pitchFamily="34" charset="0"/>
                <a:sym typeface="Symbol" panose="05050102010706020507" pitchFamily="18" charset="2"/>
              </a:rPr>
              <a:t></a:t>
            </a:r>
            <a:r>
              <a:rPr lang="en-US" sz="1600" dirty="0">
                <a:latin typeface="Calibri" panose="020F0502020204030204" pitchFamily="34" charset="0"/>
              </a:rPr>
              <a:t> 70 mm), </a:t>
            </a:r>
            <a:endParaRPr lang="ru-RU" sz="1600" dirty="0">
              <a:latin typeface="Calibri" panose="020F0502020204030204" pitchFamily="34" charset="0"/>
            </a:endParaRPr>
          </a:p>
          <a:p>
            <a:r>
              <a:rPr lang="en-US" sz="1600" dirty="0">
                <a:latin typeface="Calibri" panose="020F0502020204030204" pitchFamily="34" charset="0"/>
              </a:rPr>
              <a:t>b – </a:t>
            </a:r>
            <a:r>
              <a:rPr lang="ru-RU" sz="1600" dirty="0">
                <a:latin typeface="Calibri" panose="020F0502020204030204" pitchFamily="34" charset="0"/>
              </a:rPr>
              <a:t>среднее отверстие</a:t>
            </a:r>
            <a:r>
              <a:rPr lang="en-US" sz="1600" dirty="0">
                <a:latin typeface="Calibri" panose="020F0502020204030204" pitchFamily="34" charset="0"/>
              </a:rPr>
              <a:t> (</a:t>
            </a:r>
            <a:r>
              <a:rPr lang="ru-RU" sz="1600" dirty="0">
                <a:latin typeface="Calibri" panose="020F0502020204030204" pitchFamily="34" charset="0"/>
                <a:sym typeface="Symbol" panose="05050102010706020507" pitchFamily="18" charset="2"/>
              </a:rPr>
              <a:t></a:t>
            </a:r>
            <a:r>
              <a:rPr lang="ru-RU" sz="1600" dirty="0">
                <a:latin typeface="Calibri" panose="020F0502020204030204" pitchFamily="34" charset="0"/>
              </a:rPr>
              <a:t> </a:t>
            </a:r>
            <a:r>
              <a:rPr lang="en-US" sz="1600" dirty="0">
                <a:latin typeface="Calibri" panose="020F0502020204030204" pitchFamily="34" charset="0"/>
              </a:rPr>
              <a:t>90 mm),</a:t>
            </a:r>
            <a:endParaRPr lang="ru-RU" sz="1600" dirty="0">
              <a:latin typeface="Calibri" panose="020F0502020204030204" pitchFamily="34" charset="0"/>
            </a:endParaRPr>
          </a:p>
          <a:p>
            <a:r>
              <a:rPr lang="en-US" sz="1600" dirty="0">
                <a:latin typeface="Calibri" panose="020F0502020204030204" pitchFamily="34" charset="0"/>
              </a:rPr>
              <a:t>c – </a:t>
            </a:r>
            <a:r>
              <a:rPr lang="ru-RU" sz="1600" dirty="0">
                <a:latin typeface="Calibri" panose="020F0502020204030204" pitchFamily="34" charset="0"/>
              </a:rPr>
              <a:t>большое отверстие (</a:t>
            </a:r>
            <a:r>
              <a:rPr lang="ru-RU" sz="1600" dirty="0">
                <a:latin typeface="Calibri" panose="020F0502020204030204" pitchFamily="34" charset="0"/>
                <a:sym typeface="Symbol" panose="05050102010706020507" pitchFamily="18" charset="2"/>
              </a:rPr>
              <a:t></a:t>
            </a:r>
            <a:r>
              <a:rPr lang="en-US" sz="1600" dirty="0">
                <a:latin typeface="Calibri" panose="020F0502020204030204" pitchFamily="34" charset="0"/>
              </a:rPr>
              <a:t>110 mm)</a:t>
            </a:r>
            <a:endParaRPr lang="ru-RU" altLang="ru-RU" sz="1600" dirty="0">
              <a:latin typeface="Calibri" panose="020F0502020204030204" pitchFamily="34" charset="0"/>
            </a:endParaRPr>
          </a:p>
        </p:txBody>
      </p:sp>
      <p:sp>
        <p:nvSpPr>
          <p:cNvPr id="23561" name="Прямоугольник 5">
            <a:extLst>
              <a:ext uri="{FF2B5EF4-FFF2-40B4-BE49-F238E27FC236}">
                <a16:creationId xmlns:a16="http://schemas.microsoft.com/office/drawing/2014/main" id="{8F83163F-B236-47FC-9800-74DF0F47AB46}"/>
              </a:ext>
            </a:extLst>
          </p:cNvPr>
          <p:cNvSpPr>
            <a:spLocks noChangeArrowheads="1"/>
          </p:cNvSpPr>
          <p:nvPr/>
        </p:nvSpPr>
        <p:spPr bwMode="auto">
          <a:xfrm>
            <a:off x="725489" y="4941946"/>
            <a:ext cx="7350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ru-RU" altLang="ru-RU" dirty="0">
              <a:latin typeface="Calibri" panose="020F0502020204030204" pitchFamily="34" charset="0"/>
              <a:cs typeface="Arial" panose="020B0604020202020204" pitchFamily="34" charset="0"/>
            </a:endParaRPr>
          </a:p>
          <a:p>
            <a:endParaRPr lang="ru-RU" altLang="ru-RU" dirty="0">
              <a:latin typeface="Calibri" panose="020F0502020204030204" pitchFamily="34" charset="0"/>
              <a:cs typeface="Arial" panose="020B0604020202020204" pitchFamily="34" charset="0"/>
            </a:endParaRPr>
          </a:p>
          <a:p>
            <a:endParaRPr lang="ru-RU" altLang="ru-RU" dirty="0">
              <a:latin typeface="Calibri" panose="020F0502020204030204" pitchFamily="34" charset="0"/>
              <a:cs typeface="Arial" panose="020B0604020202020204" pitchFamily="34" charset="0"/>
            </a:endParaRPr>
          </a:p>
          <a:p>
            <a:endParaRPr lang="ru-RU" altLang="ru-RU" dirty="0">
              <a:latin typeface="Calibri" panose="020F050202020403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id="{1554C5EA-8DB8-4F51-A2EC-4B135B0ABBAB}"/>
              </a:ext>
            </a:extLst>
          </p:cNvPr>
          <p:cNvPicPr/>
          <p:nvPr/>
        </p:nvPicPr>
        <p:blipFill>
          <a:blip r:embed="rId2">
            <a:extLst>
              <a:ext uri="{28A0092B-C50C-407E-A947-70E740481C1C}">
                <a14:useLocalDpi xmlns:a14="http://schemas.microsoft.com/office/drawing/2010/main" val="0"/>
              </a:ext>
            </a:extLst>
          </a:blip>
          <a:stretch>
            <a:fillRect/>
          </a:stretch>
        </p:blipFill>
        <p:spPr>
          <a:xfrm>
            <a:off x="9048750" y="1364774"/>
            <a:ext cx="2797175" cy="3072765"/>
          </a:xfrm>
          <a:prstGeom prst="rect">
            <a:avLst/>
          </a:prstGeom>
        </p:spPr>
      </p:pic>
      <p:sp>
        <p:nvSpPr>
          <p:cNvPr id="2" name="Прямоугольник 1">
            <a:extLst>
              <a:ext uri="{FF2B5EF4-FFF2-40B4-BE49-F238E27FC236}">
                <a16:creationId xmlns:a16="http://schemas.microsoft.com/office/drawing/2014/main" id="{8080F8C7-DE00-48D8-A810-DF562E6EA5AB}"/>
              </a:ext>
            </a:extLst>
          </p:cNvPr>
          <p:cNvSpPr/>
          <p:nvPr/>
        </p:nvSpPr>
        <p:spPr>
          <a:xfrm>
            <a:off x="746125" y="2196604"/>
            <a:ext cx="7921625" cy="4247317"/>
          </a:xfrm>
          <a:prstGeom prst="rect">
            <a:avLst/>
          </a:prstGeom>
        </p:spPr>
        <p:txBody>
          <a:bodyPr wrap="square">
            <a:spAutoFit/>
          </a:bodyPr>
          <a:lstStyle/>
          <a:p>
            <a:endParaRPr lang="ru-RU" altLang="ru-RU" b="1" dirty="0">
              <a:solidFill>
                <a:srgbClr val="262626"/>
              </a:solidFill>
              <a:latin typeface="Calibri" panose="020F0502020204030204" pitchFamily="34" charset="0"/>
            </a:endParaRPr>
          </a:p>
          <a:p>
            <a:r>
              <a:rPr lang="ru-RU" altLang="ru-RU" b="1" dirty="0">
                <a:solidFill>
                  <a:srgbClr val="262626"/>
                </a:solidFill>
                <a:latin typeface="Calibri" panose="020F0502020204030204" pitchFamily="34" charset="0"/>
              </a:rPr>
              <a:t>Перед экспериментом </a:t>
            </a:r>
            <a:r>
              <a:rPr lang="ru-RU" altLang="ru-RU" dirty="0">
                <a:solidFill>
                  <a:srgbClr val="262626"/>
                </a:solidFill>
                <a:latin typeface="Calibri" panose="020F0502020204030204" pitchFamily="34" charset="0"/>
              </a:rPr>
              <a:t>хорьков обучали проникновению сквозь единственное отверстие в перегородке, за которым помещалась приманка.</a:t>
            </a:r>
          </a:p>
          <a:p>
            <a:endParaRPr lang="ru-RU" altLang="ru-RU" dirty="0">
              <a:solidFill>
                <a:srgbClr val="262626"/>
              </a:solidFill>
              <a:latin typeface="Calibri" panose="020F0502020204030204" pitchFamily="34" charset="0"/>
            </a:endParaRPr>
          </a:p>
          <a:p>
            <a:r>
              <a:rPr lang="ru-RU" altLang="ru-RU" b="1" dirty="0">
                <a:solidFill>
                  <a:srgbClr val="262626"/>
                </a:solidFill>
                <a:latin typeface="Calibri" panose="020F0502020204030204" pitchFamily="34" charset="0"/>
              </a:rPr>
              <a:t>В ходе эксперимента </a:t>
            </a:r>
            <a:r>
              <a:rPr lang="ru-RU" altLang="ru-RU" dirty="0">
                <a:solidFill>
                  <a:srgbClr val="262626"/>
                </a:solidFill>
                <a:latin typeface="Calibri" panose="020F0502020204030204" pitchFamily="34" charset="0"/>
              </a:rPr>
              <a:t>р</a:t>
            </a:r>
            <a:r>
              <a:rPr lang="ru-RU" dirty="0">
                <a:latin typeface="Calibri" panose="020F0502020204030204" pitchFamily="34" charset="0"/>
              </a:rPr>
              <a:t>асположение отверстий в пробах варьировали </a:t>
            </a:r>
            <a:r>
              <a:rPr lang="ru-RU" dirty="0" err="1">
                <a:latin typeface="Calibri" panose="020F0502020204030204" pitchFamily="34" charset="0"/>
              </a:rPr>
              <a:t>квазислучайно</a:t>
            </a:r>
            <a:r>
              <a:rPr lang="ru-RU" dirty="0">
                <a:latin typeface="Calibri" panose="020F0502020204030204" pitchFamily="34" charset="0"/>
              </a:rPr>
              <a:t>: в последующей пробе отверстие определенного диаметра должно было находиться в другой позиции (левой, центральной или правой), отверстие каждого диаметра за все время эксперимента находилось во всех позициях равное число раз. Экспериментальная серия состояла из 36 проб. Соответственно, отверстие каждого диаметра находилось в левой, центральной и правой позициях по 12 раз</a:t>
            </a:r>
            <a:r>
              <a:rPr lang="ru-RU" dirty="0"/>
              <a:t>.</a:t>
            </a:r>
          </a:p>
          <a:p>
            <a:endParaRPr lang="ru-RU" altLang="ru-RU" dirty="0">
              <a:latin typeface="Calibri" panose="020F0502020204030204" pitchFamily="34" charset="0"/>
              <a:cs typeface="Arial" panose="020B0604020202020204" pitchFamily="34" charset="0"/>
            </a:endParaRPr>
          </a:p>
          <a:p>
            <a:r>
              <a:rPr lang="ru-RU" altLang="ru-RU" dirty="0">
                <a:latin typeface="Calibri" panose="020F0502020204030204" pitchFamily="34" charset="0"/>
                <a:cs typeface="Arial" panose="020B0604020202020204" pitchFamily="34" charset="0"/>
              </a:rPr>
              <a:t>Регистрировались:  первый  в пробе подход к отверстию и проникновение через отверстие</a:t>
            </a:r>
            <a:r>
              <a:rPr lang="ru-RU" altLang="ru-RU" dirty="0">
                <a:latin typeface="Arial" panose="020B0604020202020204" pitchFamily="34" charset="0"/>
                <a:cs typeface="Arial" panose="020B0604020202020204" pitchFamily="34" charset="0"/>
              </a:rPr>
              <a:t>. </a:t>
            </a:r>
            <a:endParaRPr lang="ru-RU" altLang="ru-RU" dirty="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559220-A21E-4752-A711-EAD50A8DF378}"/>
              </a:ext>
            </a:extLst>
          </p:cNvPr>
          <p:cNvSpPr>
            <a:spLocks noGrp="1"/>
          </p:cNvSpPr>
          <p:nvPr>
            <p:ph type="title"/>
          </p:nvPr>
        </p:nvSpPr>
        <p:spPr>
          <a:xfrm>
            <a:off x="3056710" y="308936"/>
            <a:ext cx="8313868" cy="853114"/>
          </a:xfrm>
        </p:spPr>
        <p:txBody>
          <a:bodyPr/>
          <a:lstStyle/>
          <a:p>
            <a:r>
              <a:rPr lang="ru-RU" altLang="ru-RU" dirty="0">
                <a:latin typeface="Calibri" panose="020F0502020204030204" pitchFamily="34" charset="0"/>
              </a:rPr>
              <a:t>Эмпирическое исследование чувства собственного тела </a:t>
            </a:r>
            <a:br>
              <a:rPr lang="ru-RU" altLang="ru-RU" dirty="0">
                <a:latin typeface="Calibri" panose="020F0502020204030204" pitchFamily="34" charset="0"/>
              </a:rPr>
            </a:br>
            <a:r>
              <a:rPr lang="ru-RU" altLang="ru-RU" dirty="0">
                <a:latin typeface="Calibri" panose="020F0502020204030204" pitchFamily="34" charset="0"/>
              </a:rPr>
              <a:t>у хорьков</a:t>
            </a:r>
            <a:endParaRPr lang="ru-RU" dirty="0"/>
          </a:p>
        </p:txBody>
      </p:sp>
      <p:pic>
        <p:nvPicPr>
          <p:cNvPr id="3" name="Рисунок 2">
            <a:extLst>
              <a:ext uri="{FF2B5EF4-FFF2-40B4-BE49-F238E27FC236}">
                <a16:creationId xmlns:a16="http://schemas.microsoft.com/office/drawing/2014/main" id="{1268959F-66FF-4EE2-9B8E-52F809AE88AC}"/>
              </a:ext>
            </a:extLst>
          </p:cNvPr>
          <p:cNvPicPr/>
          <p:nvPr/>
        </p:nvPicPr>
        <p:blipFill>
          <a:blip r:embed="rId2">
            <a:extLst>
              <a:ext uri="{28A0092B-C50C-407E-A947-70E740481C1C}">
                <a14:useLocalDpi xmlns:a14="http://schemas.microsoft.com/office/drawing/2010/main" val="0"/>
              </a:ext>
            </a:extLst>
          </a:blip>
          <a:stretch>
            <a:fillRect/>
          </a:stretch>
        </p:blipFill>
        <p:spPr>
          <a:xfrm>
            <a:off x="7950926" y="1162050"/>
            <a:ext cx="3419650" cy="3105150"/>
          </a:xfrm>
          <a:prstGeom prst="rect">
            <a:avLst/>
          </a:prstGeom>
        </p:spPr>
      </p:pic>
      <p:sp>
        <p:nvSpPr>
          <p:cNvPr id="4" name="Прямоугольник 3">
            <a:extLst>
              <a:ext uri="{FF2B5EF4-FFF2-40B4-BE49-F238E27FC236}">
                <a16:creationId xmlns:a16="http://schemas.microsoft.com/office/drawing/2014/main" id="{F86B6FED-1171-41F9-B0E9-8439A6A42359}"/>
              </a:ext>
            </a:extLst>
          </p:cNvPr>
          <p:cNvSpPr/>
          <p:nvPr/>
        </p:nvSpPr>
        <p:spPr>
          <a:xfrm>
            <a:off x="7515496" y="4438650"/>
            <a:ext cx="4524103" cy="1938992"/>
          </a:xfrm>
          <a:prstGeom prst="rect">
            <a:avLst/>
          </a:prstGeom>
        </p:spPr>
        <p:txBody>
          <a:bodyPr wrap="square">
            <a:spAutoFit/>
          </a:bodyPr>
          <a:lstStyle/>
          <a:p>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Расположение отверстий в эксперименте</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2: </a:t>
            </a:r>
            <a:endPar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1.1. – 1.8. – </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фоновые пробы</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2.1. – 2.4. – </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тестовые пробы</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a:t>
            </a:r>
            <a:endPar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a1 – </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непроходимое отверстие</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Symbol" panose="05050102010706020507" pitchFamily="18" charset="2"/>
              </a:rPr>
              <a:t></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40 mm), a2 –</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непроходимое отверстие</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со стороной </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40 mm, a3 – </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непроходимое отверстие</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горизонтальный прямоугольник </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250 x 25 mm), a4 – </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непроходимое отверстие</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вертикальный прямоугольник </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25 x 250 mm), b1 – </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проходимое отверстие </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sym typeface="Symbol" panose="05050102010706020507" pitchFamily="18" charset="2"/>
              </a:rPr>
              <a:t></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70 mm), b2 – </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проходимое отверстие </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квадрат</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70 mm), b3 – </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проходимое отверстие </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горизонтальный прямоугольник </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250 x 70 mm), b4 – </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проходимое отверстие </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 (</a:t>
            </a:r>
            <a:r>
              <a:rPr lang="ru-RU"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вертикальный прямоугольник </a:t>
            </a:r>
            <a:r>
              <a:rPr lang="en-US" sz="1200" dirty="0">
                <a:solidFill>
                  <a:srgbClr val="000000"/>
                </a:solidFill>
                <a:latin typeface="Calibri" panose="020F0502020204030204" pitchFamily="34" charset="0"/>
                <a:ea typeface="SimSun" panose="02010600030101010101" pitchFamily="2" charset="-122"/>
                <a:cs typeface="Times New Roman" panose="02020603050405020304" pitchFamily="18" charset="0"/>
              </a:rPr>
              <a:t>70 x 250 mm).</a:t>
            </a:r>
            <a:endParaRPr lang="ru-RU" sz="1200" dirty="0">
              <a:latin typeface="Calibri" panose="020F0502020204030204" pitchFamily="34" charset="0"/>
            </a:endParaRPr>
          </a:p>
        </p:txBody>
      </p:sp>
      <p:sp>
        <p:nvSpPr>
          <p:cNvPr id="5" name="Прямоугольник 4">
            <a:extLst>
              <a:ext uri="{FF2B5EF4-FFF2-40B4-BE49-F238E27FC236}">
                <a16:creationId xmlns:a16="http://schemas.microsoft.com/office/drawing/2014/main" id="{80984031-3F22-4865-AF08-6075B79D59C5}"/>
              </a:ext>
            </a:extLst>
          </p:cNvPr>
          <p:cNvSpPr/>
          <p:nvPr/>
        </p:nvSpPr>
        <p:spPr>
          <a:xfrm>
            <a:off x="342901" y="1162050"/>
            <a:ext cx="7172594" cy="5909310"/>
          </a:xfrm>
          <a:prstGeom prst="rect">
            <a:avLst/>
          </a:prstGeom>
        </p:spPr>
        <p:txBody>
          <a:bodyPr wrap="square">
            <a:spAutoFit/>
          </a:bodyPr>
          <a:lstStyle/>
          <a:p>
            <a:r>
              <a:rPr lang="ru-RU" altLang="ru-RU" b="1" dirty="0">
                <a:latin typeface="Calibri" panose="020F0502020204030204" pitchFamily="34" charset="0"/>
              </a:rPr>
              <a:t>Эксперимент 2. </a:t>
            </a:r>
            <a:r>
              <a:rPr lang="ru-RU" altLang="ru-RU" dirty="0">
                <a:latin typeface="Calibri" panose="020F0502020204030204" pitchFamily="34" charset="0"/>
              </a:rPr>
              <a:t>Изучалась способность выбрать единственное проницаемое отверстие из трех, если два других отверстия непроницаемы, но больше по одному измерению и по площади.</a:t>
            </a:r>
          </a:p>
          <a:p>
            <a:endParaRPr lang="ru-RU" altLang="ru-RU" dirty="0">
              <a:latin typeface="Calibri" panose="020F0502020204030204" pitchFamily="34" charset="0"/>
            </a:endParaRPr>
          </a:p>
          <a:p>
            <a:r>
              <a:rPr lang="ru-RU" altLang="ru-RU" dirty="0">
                <a:latin typeface="Calibri" panose="020F0502020204030204" pitchFamily="34" charset="0"/>
              </a:rPr>
              <a:t>24 тестовые пробы чередовались с 48 фоновыми в </a:t>
            </a:r>
            <a:r>
              <a:rPr lang="ru-RU" altLang="ru-RU" dirty="0" err="1">
                <a:latin typeface="Calibri" panose="020F0502020204030204" pitchFamily="34" charset="0"/>
              </a:rPr>
              <a:t>квазислучайном</a:t>
            </a:r>
            <a:r>
              <a:rPr lang="ru-RU" altLang="ru-RU" dirty="0">
                <a:latin typeface="Calibri" panose="020F0502020204030204" pitchFamily="34" charset="0"/>
              </a:rPr>
              <a:t> порядке, при этом за тестовой пробой следовало 2 фоновых, в которых </a:t>
            </a:r>
            <a:r>
              <a:rPr lang="ru-RU" dirty="0">
                <a:latin typeface="Calibri" panose="020F0502020204030204" pitchFamily="34" charset="0"/>
              </a:rPr>
              <a:t>два проницаемых отверстия большего диаметра сочетались с одним непроницаемым отверстием меньшего диаметра.</a:t>
            </a:r>
            <a:endParaRPr lang="ru-RU" altLang="ru-RU" dirty="0">
              <a:latin typeface="Calibri" panose="020F0502020204030204" pitchFamily="34" charset="0"/>
            </a:endParaRPr>
          </a:p>
          <a:p>
            <a:endParaRPr lang="ru-RU"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r>
              <a:rPr lang="ru-RU" dirty="0">
                <a:solidFill>
                  <a:srgbClr val="000000"/>
                </a:solidFill>
                <a:latin typeface="Calibri" panose="020F0502020204030204" pitchFamily="34" charset="0"/>
                <a:ea typeface="SimSun" panose="02010600030101010101" pitchFamily="2" charset="-122"/>
                <a:cs typeface="Times New Roman" panose="02020603050405020304" pitchFamily="18" charset="0"/>
              </a:rPr>
              <a:t>Типы и расположение проницаемых и непроницаемых отверстий также варьировались </a:t>
            </a:r>
            <a:r>
              <a:rPr lang="ru-RU"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квазислучайно</a:t>
            </a:r>
            <a:r>
              <a:rPr lang="ru-RU" dirty="0">
                <a:solidFill>
                  <a:srgbClr val="000000"/>
                </a:solidFill>
                <a:latin typeface="Calibri" panose="020F0502020204030204" pitchFamily="34" charset="0"/>
                <a:ea typeface="SimSun" panose="02010600030101010101" pitchFamily="2" charset="-122"/>
                <a:cs typeface="Times New Roman" panose="02020603050405020304" pitchFamily="18" charset="0"/>
              </a:rPr>
              <a:t> таким образом, чтобы в экспериментальной серии присутствовало одинаковое количество проницаемых и непроницаемых отверстий обоих типов, а также чтобы проницаемые и непроницаемые отверстия разных типов сочетались одинаковое количество раз</a:t>
            </a:r>
            <a:r>
              <a:rPr lang="ru-RU"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ru-RU" dirty="0">
                <a:solidFill>
                  <a:srgbClr val="000000"/>
                </a:solidFill>
                <a:latin typeface="Calibri" panose="020F0502020204030204" pitchFamily="34" charset="0"/>
                <a:ea typeface="SimSun" panose="02010600030101010101" pitchFamily="2" charset="-122"/>
                <a:cs typeface="Times New Roman" panose="02020603050405020304" pitchFamily="18" charset="0"/>
              </a:rPr>
              <a:t>Целью подобного чередования отверстий было исключение эффекта научения прохождению через отверстия определенной формы.</a:t>
            </a:r>
          </a:p>
          <a:p>
            <a:endParaRPr lang="ru-RU" altLang="ru-RU"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r>
              <a:rPr lang="ru-RU" altLang="ru-RU" dirty="0">
                <a:latin typeface="Calibri" panose="020F0502020204030204" pitchFamily="34" charset="0"/>
                <a:cs typeface="Arial" panose="020B0604020202020204" pitchFamily="34" charset="0"/>
              </a:rPr>
              <a:t>Регистрировались:  первый  в пробе подход к отверстию и проникновение через отверстие</a:t>
            </a:r>
            <a:r>
              <a:rPr lang="ru-RU" altLang="ru-RU" dirty="0">
                <a:latin typeface="Arial" panose="020B0604020202020204" pitchFamily="34" charset="0"/>
                <a:cs typeface="Arial" panose="020B0604020202020204" pitchFamily="34" charset="0"/>
              </a:rPr>
              <a:t>. </a:t>
            </a:r>
            <a:endParaRPr lang="ru-RU" altLang="ru-RU" dirty="0"/>
          </a:p>
          <a:p>
            <a:endParaRPr lang="ru-RU" altLang="ru-RU" dirty="0">
              <a:latin typeface="Calibri" panose="020F0502020204030204" pitchFamily="34" charset="0"/>
            </a:endParaRPr>
          </a:p>
        </p:txBody>
      </p:sp>
    </p:spTree>
    <p:extLst>
      <p:ext uri="{BB962C8B-B14F-4D97-AF65-F5344CB8AC3E}">
        <p14:creationId xmlns:p14="http://schemas.microsoft.com/office/powerpoint/2010/main" val="130968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52B971-AD26-4FA5-8A83-2136DC827378}"/>
              </a:ext>
            </a:extLst>
          </p:cNvPr>
          <p:cNvSpPr>
            <a:spLocks noGrp="1"/>
          </p:cNvSpPr>
          <p:nvPr>
            <p:ph type="title"/>
          </p:nvPr>
        </p:nvSpPr>
        <p:spPr>
          <a:xfrm>
            <a:off x="3181350" y="308936"/>
            <a:ext cx="8189227" cy="515719"/>
          </a:xfrm>
        </p:spPr>
        <p:txBody>
          <a:bodyPr/>
          <a:lstStyle/>
          <a:p>
            <a:r>
              <a:rPr lang="ru-RU" altLang="ru-RU" dirty="0">
                <a:latin typeface="Calibri" panose="020F0502020204030204" pitchFamily="34" charset="0"/>
              </a:rPr>
              <a:t>Эмпирическое исследование чувства собственного тела </a:t>
            </a:r>
            <a:br>
              <a:rPr lang="ru-RU" altLang="ru-RU" dirty="0">
                <a:latin typeface="Calibri" panose="020F0502020204030204" pitchFamily="34" charset="0"/>
              </a:rPr>
            </a:br>
            <a:r>
              <a:rPr lang="ru-RU" altLang="ru-RU" dirty="0">
                <a:latin typeface="Calibri" panose="020F0502020204030204" pitchFamily="34" charset="0"/>
              </a:rPr>
              <a:t>у хорьков</a:t>
            </a:r>
            <a:endParaRPr lang="ru-RU" dirty="0"/>
          </a:p>
        </p:txBody>
      </p:sp>
      <p:sp>
        <p:nvSpPr>
          <p:cNvPr id="3" name="Прямоугольник 2">
            <a:extLst>
              <a:ext uri="{FF2B5EF4-FFF2-40B4-BE49-F238E27FC236}">
                <a16:creationId xmlns:a16="http://schemas.microsoft.com/office/drawing/2014/main" id="{C23CBD58-D43E-4FD6-8C2F-FB00C15783FA}"/>
              </a:ext>
            </a:extLst>
          </p:cNvPr>
          <p:cNvSpPr/>
          <p:nvPr/>
        </p:nvSpPr>
        <p:spPr>
          <a:xfrm>
            <a:off x="-1047752" y="1524000"/>
            <a:ext cx="12230102" cy="4565865"/>
          </a:xfrm>
          <a:prstGeom prst="rect">
            <a:avLst/>
          </a:prstGeom>
        </p:spPr>
        <p:txBody>
          <a:bodyPr wrap="square">
            <a:spAutoFit/>
          </a:bodyPr>
          <a:lstStyle/>
          <a:p>
            <a:pPr marL="1656080" indent="269875" algn="just">
              <a:lnSpc>
                <a:spcPct val="95000"/>
              </a:lnSpc>
              <a:spcAft>
                <a:spcPts val="0"/>
              </a:spcAft>
            </a:pPr>
            <a:r>
              <a:rPr lang="ru-RU" b="1" dirty="0">
                <a:latin typeface="Calibri" panose="020F0502020204030204" pitchFamily="34" charset="0"/>
              </a:rPr>
              <a:t>Статистическая обработка результатов.</a:t>
            </a:r>
          </a:p>
          <a:p>
            <a:pPr marL="1656080" indent="269875" algn="just">
              <a:lnSpc>
                <a:spcPct val="95000"/>
              </a:lnSpc>
              <a:spcAft>
                <a:spcPts val="0"/>
              </a:spcAft>
            </a:pPr>
            <a:endParaRPr lang="ru-RU"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1656080" indent="269875" algn="just">
              <a:lnSpc>
                <a:spcPct val="95000"/>
              </a:lnSpc>
              <a:spcAft>
                <a:spcPts val="0"/>
              </a:spcAft>
            </a:pP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В каждой пробе фиксировали два показателя: первый подход к отверстию и проход через отверстие. Подходом считалась ситуация, когда расстояние между кончиком морды и отверстием составляло не более 10 см.</a:t>
            </a:r>
          </a:p>
          <a:p>
            <a:pPr marL="1656080" indent="269875" algn="just">
              <a:lnSpc>
                <a:spcPct val="95000"/>
              </a:lnSpc>
              <a:spcAft>
                <a:spcPts val="0"/>
              </a:spcAft>
            </a:pP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Статистический анализ проводился с помощью </a:t>
            </a:r>
            <a:r>
              <a:rPr lang="ru-RU"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Statsoft</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ru-RU"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Statistica</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версия 10.0.1011.0.</a:t>
            </a:r>
          </a:p>
          <a:p>
            <a:pPr marL="1656080" indent="269875" algn="just">
              <a:lnSpc>
                <a:spcPct val="95000"/>
              </a:lnSpc>
              <a:spcAft>
                <a:spcPts val="0"/>
              </a:spcAft>
            </a:pP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Для всех шести хорьков оценивали наличие/отсутствие связи между первым подходом к одному из отверстий и последующим прохождением через него. Для этого мы сравнили эмпирическое распределение общего числа подходов к отверстиям с последующим проходом через это же отверстие и числа подходов, после которых животные прошли через другое отверстие, с гипотетическим равномерным распределением (50%/50%) с использованием критерия хи-квадрат Пирсона (χ</a:t>
            </a:r>
            <a:r>
              <a:rPr lang="ru-RU"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a:p>
            <a:pPr marL="1656080" indent="269875" algn="just">
              <a:lnSpc>
                <a:spcPct val="95000"/>
              </a:lnSpc>
              <a:spcAft>
                <a:spcPts val="0"/>
              </a:spcAft>
            </a:pP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Для выявления предикторов выбора отверстия для прохода использовали </a:t>
            </a:r>
            <a:r>
              <a:rPr lang="ru-RU"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Factorial</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ANOVA (n = 6). В качестве </a:t>
            </a:r>
            <a:r>
              <a:rPr lang="ru-RU">
                <a:solidFill>
                  <a:srgbClr val="000000"/>
                </a:solidFill>
                <a:latin typeface="Calibri" panose="020F0502020204030204" pitchFamily="34" charset="0"/>
                <a:ea typeface="Times New Roman" panose="02020603050405020304" pitchFamily="18" charset="0"/>
                <a:cs typeface="Times New Roman" panose="02020603050405020304" pitchFamily="18" charset="0"/>
              </a:rPr>
              <a:t>предикторов исследовались</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положение отверстия (справа/в центре/слева) и площадь диаметра отверстия (малое/среднее/большое). В качестве переменной отклика использовалось количество проходов через отверстия. Учитывались двусторонние взаимодействия между факторами. Идентификатор субъекта был включен как случайный фактор. Влияние различий между уровнями факторов определяли с помощью апостериорного анализа (тест </a:t>
            </a:r>
            <a:r>
              <a:rPr lang="ru-RU"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Тьюки</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7255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56B836-3C9D-4941-ABE9-FF52DB613A65}"/>
              </a:ext>
            </a:extLst>
          </p:cNvPr>
          <p:cNvSpPr>
            <a:spLocks noGrp="1"/>
          </p:cNvSpPr>
          <p:nvPr>
            <p:ph type="title"/>
          </p:nvPr>
        </p:nvSpPr>
        <p:spPr>
          <a:xfrm>
            <a:off x="3276600" y="308936"/>
            <a:ext cx="8093977" cy="515719"/>
          </a:xfrm>
        </p:spPr>
        <p:txBody>
          <a:bodyPr/>
          <a:lstStyle/>
          <a:p>
            <a:pPr algn="ctr"/>
            <a:r>
              <a:rPr lang="ru-RU" altLang="ru-RU" dirty="0">
                <a:latin typeface="Calibri" panose="020F0502020204030204" pitchFamily="34" charset="0"/>
              </a:rPr>
              <a:t>Эмпирическое исследование чувства собственного тела </a:t>
            </a:r>
            <a:br>
              <a:rPr lang="ru-RU" altLang="ru-RU" dirty="0">
                <a:latin typeface="Calibri" panose="020F0502020204030204" pitchFamily="34" charset="0"/>
              </a:rPr>
            </a:br>
            <a:r>
              <a:rPr lang="ru-RU" altLang="ru-RU" dirty="0">
                <a:latin typeface="Calibri" panose="020F0502020204030204" pitchFamily="34" charset="0"/>
              </a:rPr>
              <a:t>у хорьков</a:t>
            </a:r>
            <a:endParaRPr lang="ru-RU" dirty="0"/>
          </a:p>
        </p:txBody>
      </p:sp>
      <p:sp>
        <p:nvSpPr>
          <p:cNvPr id="3" name="Прямоугольник 2">
            <a:extLst>
              <a:ext uri="{FF2B5EF4-FFF2-40B4-BE49-F238E27FC236}">
                <a16:creationId xmlns:a16="http://schemas.microsoft.com/office/drawing/2014/main" id="{00DF79FD-471C-466A-94FC-AA60755399E0}"/>
              </a:ext>
            </a:extLst>
          </p:cNvPr>
          <p:cNvSpPr/>
          <p:nvPr/>
        </p:nvSpPr>
        <p:spPr>
          <a:xfrm>
            <a:off x="0" y="308936"/>
            <a:ext cx="11753850" cy="4772076"/>
          </a:xfrm>
          <a:prstGeom prst="rect">
            <a:avLst/>
          </a:prstGeom>
        </p:spPr>
        <p:txBody>
          <a:bodyPr wrap="square">
            <a:spAutoFit/>
          </a:bodyPr>
          <a:lstStyle/>
          <a:p>
            <a:pPr marL="1656080">
              <a:lnSpc>
                <a:spcPct val="95000"/>
              </a:lnSpc>
              <a:spcBef>
                <a:spcPts val="1200"/>
              </a:spcBef>
              <a:spcAft>
                <a:spcPts val="300"/>
              </a:spcAft>
            </a:pPr>
            <a:endParaRPr lang="ru-RU"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1656080">
              <a:lnSpc>
                <a:spcPct val="95000"/>
              </a:lnSpc>
              <a:spcBef>
                <a:spcPts val="1200"/>
              </a:spcBef>
              <a:spcAft>
                <a:spcPts val="300"/>
              </a:spcAft>
            </a:pPr>
            <a:endParaRPr lang="ru-RU"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628650" indent="-95250">
              <a:lnSpc>
                <a:spcPct val="95000"/>
              </a:lnSpc>
              <a:spcBef>
                <a:spcPts val="1200"/>
              </a:spcBef>
              <a:spcAft>
                <a:spcPts val="300"/>
              </a:spcAft>
            </a:pPr>
            <a:r>
              <a:rPr lang="ru-RU"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Результаты и обсуждение.</a:t>
            </a:r>
          </a:p>
          <a:p>
            <a:pPr marL="628650" indent="-95250">
              <a:lnSpc>
                <a:spcPct val="95000"/>
              </a:lnSpc>
              <a:spcBef>
                <a:spcPts val="1200"/>
              </a:spcBef>
              <a:spcAft>
                <a:spcPts val="300"/>
              </a:spcAft>
            </a:pPr>
            <a:endParaRPr lang="ru-RU"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628650" indent="-95250">
              <a:lnSpc>
                <a:spcPct val="95000"/>
              </a:lnSpc>
              <a:spcBef>
                <a:spcPts val="1200"/>
              </a:spcBef>
              <a:spcAft>
                <a:spcPts val="300"/>
              </a:spcAft>
            </a:pPr>
            <a:r>
              <a:rPr lang="ru-RU"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Эксперимент 1.</a:t>
            </a:r>
          </a:p>
          <a:p>
            <a:pPr marL="533400" algn="just">
              <a:lnSpc>
                <a:spcPct val="95000"/>
              </a:lnSpc>
              <a:spcBef>
                <a:spcPts val="1200"/>
              </a:spcBef>
              <a:spcAft>
                <a:spcPts val="300"/>
              </a:spcAft>
            </a:pPr>
            <a:r>
              <a:rPr lang="ru-RU" sz="1600" dirty="0">
                <a:solidFill>
                  <a:srgbClr val="000000"/>
                </a:solidFill>
                <a:latin typeface="Calibri" panose="020F0502020204030204" pitchFamily="34" charset="0"/>
                <a:ea typeface="Times New Roman" panose="02020603050405020304" pitchFamily="18" charset="0"/>
                <a:cs typeface="Arial" panose="020B0604020202020204" pitchFamily="34" charset="0"/>
              </a:rPr>
              <a:t>Суммарные данные по всем шести хорькам показали, что животные достоверно чаще проходили через то же отверстие, к которому они подходили первым в 203 из 216 случаев (χ</a:t>
            </a:r>
            <a:r>
              <a:rPr lang="ru-RU" sz="1600" baseline="30000" dirty="0">
                <a:solidFill>
                  <a:srgbClr val="000000"/>
                </a:solidFill>
                <a:latin typeface="Calibri" panose="020F0502020204030204" pitchFamily="34" charset="0"/>
                <a:ea typeface="Times New Roman" panose="02020603050405020304" pitchFamily="18" charset="0"/>
                <a:cs typeface="Arial" panose="020B0604020202020204" pitchFamily="34" charset="0"/>
              </a:rPr>
              <a:t>2</a:t>
            </a:r>
            <a:r>
              <a:rPr lang="ru-RU" sz="1600" dirty="0">
                <a:solidFill>
                  <a:srgbClr val="000000"/>
                </a:solidFill>
                <a:latin typeface="Calibri" panose="020F0502020204030204" pitchFamily="34" charset="0"/>
                <a:ea typeface="Times New Roman" panose="02020603050405020304" pitchFamily="18" charset="0"/>
                <a:cs typeface="Arial" panose="020B0604020202020204" pitchFamily="34" charset="0"/>
              </a:rPr>
              <a:t> = 103,606; </a:t>
            </a:r>
            <a:r>
              <a:rPr lang="ru-RU" sz="16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df</a:t>
            </a:r>
            <a:r>
              <a:rPr lang="ru-RU" sz="1600" dirty="0">
                <a:solidFill>
                  <a:srgbClr val="000000"/>
                </a:solidFill>
                <a:latin typeface="Calibri" panose="020F0502020204030204" pitchFamily="34" charset="0"/>
                <a:ea typeface="Times New Roman" panose="02020603050405020304" pitchFamily="18" charset="0"/>
                <a:cs typeface="Arial" panose="020B0604020202020204" pitchFamily="34" charset="0"/>
              </a:rPr>
              <a:t> = 1; P &lt; 0,001). </a:t>
            </a:r>
          </a:p>
          <a:p>
            <a:pPr marL="533400" algn="just">
              <a:lnSpc>
                <a:spcPct val="95000"/>
              </a:lnSpc>
              <a:spcBef>
                <a:spcPts val="1200"/>
              </a:spcBef>
              <a:spcAft>
                <a:spcPts val="300"/>
              </a:spcAft>
            </a:pPr>
            <a:r>
              <a:rPr lang="ru-RU" sz="1600" dirty="0">
                <a:solidFill>
                  <a:srgbClr val="000000"/>
                </a:solidFill>
                <a:latin typeface="Calibri" panose="020F0502020204030204" pitchFamily="34" charset="0"/>
                <a:ea typeface="Times New Roman" panose="02020603050405020304" pitchFamily="18" charset="0"/>
                <a:cs typeface="Arial" panose="020B0604020202020204" pitchFamily="34" charset="0"/>
              </a:rPr>
              <a:t>Результаты </a:t>
            </a:r>
            <a:r>
              <a:rPr lang="ru-RU" sz="16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Factorial</a:t>
            </a:r>
            <a:r>
              <a:rPr lang="ru-RU" sz="1600" dirty="0">
                <a:solidFill>
                  <a:srgbClr val="000000"/>
                </a:solidFill>
                <a:latin typeface="Calibri" panose="020F0502020204030204" pitchFamily="34" charset="0"/>
                <a:ea typeface="Times New Roman" panose="02020603050405020304" pitchFamily="18" charset="0"/>
                <a:cs typeface="Arial" panose="020B0604020202020204" pitchFamily="34" charset="0"/>
              </a:rPr>
              <a:t> ANOVA показали, что единственным предиктором, определяющим выбор отверстия для проникновения, являлось положение отверстия. Хорьки достоверно чаще проходили через средние отверстия, нежели через левые и правые, независимо от его размера (F(2, 45)=165,36; p&lt;0,00.; Тест </a:t>
            </a:r>
            <a:r>
              <a:rPr lang="ru-RU" sz="1600"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Тьюки</a:t>
            </a:r>
            <a:r>
              <a:rPr lang="ru-RU" sz="1600" dirty="0">
                <a:solidFill>
                  <a:srgbClr val="000000"/>
                </a:solidFill>
                <a:latin typeface="Calibri" panose="020F0502020204030204" pitchFamily="34" charset="0"/>
                <a:ea typeface="Times New Roman" panose="02020603050405020304" pitchFamily="18" charset="0"/>
                <a:cs typeface="Arial" panose="020B0604020202020204" pitchFamily="34" charset="0"/>
              </a:rPr>
              <a:t>, p=0,0001). Взаимодействия между предикторами выявлено не было.</a:t>
            </a:r>
          </a:p>
          <a:p>
            <a:pPr marL="533400" algn="just">
              <a:lnSpc>
                <a:spcPct val="95000"/>
              </a:lnSpc>
              <a:spcBef>
                <a:spcPts val="1200"/>
              </a:spcBef>
              <a:spcAft>
                <a:spcPts val="300"/>
              </a:spcAft>
            </a:pPr>
            <a:r>
              <a:rPr lang="ru-RU" sz="1600" dirty="0">
                <a:solidFill>
                  <a:srgbClr val="000000"/>
                </a:solidFill>
                <a:latin typeface="Calibri" panose="020F0502020204030204" pitchFamily="34" charset="0"/>
                <a:ea typeface="Times New Roman" panose="02020603050405020304" pitchFamily="18" charset="0"/>
                <a:cs typeface="Arial" panose="020B0604020202020204" pitchFamily="34" charset="0"/>
              </a:rPr>
              <a:t>Таким образом, размер отверстия не влиял на выбор отверстия для проникновения. Определяющим и единственным предиктором выбора являлось положение отверстия: хорьки достоверно чаще предпочитали проникать в центральные отверстия. Мы полагаем, что это объясняется тем, что через центральное отверстие пролегал кратчайший путь до приманки</a:t>
            </a:r>
            <a:r>
              <a:rPr lang="ru-RU"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9595257"/>
      </p:ext>
    </p:extLst>
  </p:cSld>
  <p:clrMapOvr>
    <a:masterClrMapping/>
  </p:clrMapOvr>
</p:sld>
</file>

<file path=ppt/theme/theme1.xml><?xml version="1.0" encoding="utf-8"?>
<a:theme xmlns:a="http://schemas.openxmlformats.org/drawingml/2006/main" name="1_Тема Office">
  <a:themeElements>
    <a:clrScheme name="Другая 4">
      <a:dk1>
        <a:srgbClr val="262626"/>
      </a:dk1>
      <a:lt1>
        <a:sysClr val="window" lastClr="FFFFFF"/>
      </a:lt1>
      <a:dk2>
        <a:srgbClr val="44546A"/>
      </a:dk2>
      <a:lt2>
        <a:srgbClr val="E7E6E6"/>
      </a:lt2>
      <a:accent1>
        <a:srgbClr val="498779"/>
      </a:accent1>
      <a:accent2>
        <a:srgbClr val="91D150"/>
      </a:accent2>
      <a:accent3>
        <a:srgbClr val="A5A5A5"/>
      </a:accent3>
      <a:accent4>
        <a:srgbClr val="FFC000"/>
      </a:accent4>
      <a:accent5>
        <a:srgbClr val="5B9BD5"/>
      </a:accent5>
      <a:accent6>
        <a:srgbClr val="70AD47"/>
      </a:accent6>
      <a:hlink>
        <a:srgbClr val="0563C1"/>
      </a:hlink>
      <a:folHlink>
        <a:srgbClr val="954F72"/>
      </a:folHlink>
    </a:clrScheme>
    <a:fontScheme name="Другая 2">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2671</Words>
  <Application>Microsoft Office PowerPoint</Application>
  <PresentationFormat>Широкоэкранный</PresentationFormat>
  <Paragraphs>293</Paragraphs>
  <Slides>17</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25" baseType="lpstr">
      <vt:lpstr>Arial</vt:lpstr>
      <vt:lpstr>Calibri</vt:lpstr>
      <vt:lpstr>Palatino Linotype</vt:lpstr>
      <vt:lpstr>URWPalladioL-Roma</vt:lpstr>
      <vt:lpstr>verdana</vt:lpstr>
      <vt:lpstr>verdana</vt:lpstr>
      <vt:lpstr>1_Тема Office</vt:lpstr>
      <vt:lpstr>Chart</vt:lpstr>
      <vt:lpstr>Чувство собственного тела у хорьков (Mustela furo)</vt:lpstr>
      <vt:lpstr>Исследования чувства собственного тела у животных</vt:lpstr>
      <vt:lpstr>Эмпирическое исследование чувства собственного тела  у хорьков</vt:lpstr>
      <vt:lpstr>Эмпирическое исследование чувства собственного тела  у хорьков</vt:lpstr>
      <vt:lpstr>Эмпирическое исследование чувства собственного тела у хорьков</vt:lpstr>
      <vt:lpstr>Эмпирическое исследование чувства собственного тела  у хорьков</vt:lpstr>
      <vt:lpstr>Эмпирическое исследование чувства собственного тела  у хорьков</vt:lpstr>
      <vt:lpstr>Эмпирическое исследование чувства собственного тела  у хорьков</vt:lpstr>
      <vt:lpstr>Эмпирическое исследование чувства собственного тела  у хорьков</vt:lpstr>
      <vt:lpstr>Эмпирическое исследование чувства собственного тела  у хорьков</vt:lpstr>
      <vt:lpstr>Эмпирическое исследование чувства собственного тела  у хорьков</vt:lpstr>
      <vt:lpstr>Эмпирическое исследование чувства собственного тела  у хорьков</vt:lpstr>
      <vt:lpstr>Чувство собственного тела у хорьков</vt:lpstr>
      <vt:lpstr>Чувство собственного тела у хорьков</vt:lpstr>
      <vt:lpstr>Чувство собственного тела у хорьков</vt:lpstr>
      <vt:lpstr>Чувство собственного тела у хорьков</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Чувство собственного тела у хорьков (Mustela furo)</dc:title>
  <dc:creator>ANKHome</dc:creator>
  <cp:lastModifiedBy>ANKHome</cp:lastModifiedBy>
  <cp:revision>1</cp:revision>
  <dcterms:created xsi:type="dcterms:W3CDTF">2023-02-22T12:33:57Z</dcterms:created>
  <dcterms:modified xsi:type="dcterms:W3CDTF">2023-02-22T13:55:28Z</dcterms:modified>
</cp:coreProperties>
</file>