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9" r:id="rId3"/>
    <p:sldId id="260" r:id="rId4"/>
    <p:sldId id="268" r:id="rId5"/>
    <p:sldId id="258" r:id="rId6"/>
    <p:sldId id="261" r:id="rId7"/>
    <p:sldId id="270" r:id="rId8"/>
    <p:sldId id="263" r:id="rId9"/>
    <p:sldId id="282" r:id="rId10"/>
    <p:sldId id="283" r:id="rId11"/>
    <p:sldId id="284" r:id="rId12"/>
    <p:sldId id="285" r:id="rId13"/>
    <p:sldId id="286" r:id="rId14"/>
    <p:sldId id="280" r:id="rId15"/>
    <p:sldId id="281" r:id="rId16"/>
    <p:sldId id="272" r:id="rId17"/>
    <p:sldId id="287" r:id="rId18"/>
    <p:sldId id="266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30" autoAdjust="0"/>
  </p:normalViewPr>
  <p:slideViewPr>
    <p:cSldViewPr snapToGrid="0">
      <p:cViewPr varScale="1">
        <p:scale>
          <a:sx n="87" d="100"/>
          <a:sy n="87" d="100"/>
        </p:scale>
        <p:origin x="64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B-417D-85EC-B8F254609A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B-417D-85EC-B8F254609A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'Демогр. хар'!$H$3:$H$4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'Демогр. хар'!$I$3:$I$4</c:f>
              <c:numCache>
                <c:formatCode>General</c:formatCode>
                <c:ptCount val="2"/>
                <c:pt idx="0">
                  <c:v>9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B-417D-85EC-B8F254609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'Демогр. хар'!$B$6:$B$14</c:f>
              <c:strCache>
                <c:ptCount val="9"/>
                <c:pt idx="0">
                  <c:v>20 – 25</c:v>
                </c:pt>
                <c:pt idx="1">
                  <c:v>26 – 30</c:v>
                </c:pt>
                <c:pt idx="2">
                  <c:v>31 – 35</c:v>
                </c:pt>
                <c:pt idx="3">
                  <c:v>36 – 40</c:v>
                </c:pt>
                <c:pt idx="4">
                  <c:v>41 – 45</c:v>
                </c:pt>
                <c:pt idx="5">
                  <c:v>46 – 50</c:v>
                </c:pt>
                <c:pt idx="6">
                  <c:v>51 – 55</c:v>
                </c:pt>
                <c:pt idx="7">
                  <c:v>56 – 60</c:v>
                </c:pt>
                <c:pt idx="8">
                  <c:v>61– 65</c:v>
                </c:pt>
              </c:strCache>
            </c:strRef>
          </c:cat>
          <c:val>
            <c:numRef>
              <c:f>'Демогр. хар'!$D$6:$D$14</c:f>
              <c:numCache>
                <c:formatCode>0</c:formatCode>
                <c:ptCount val="9"/>
                <c:pt idx="0">
                  <c:v>9.24</c:v>
                </c:pt>
                <c:pt idx="1">
                  <c:v>10.56</c:v>
                </c:pt>
                <c:pt idx="2">
                  <c:v>10.56</c:v>
                </c:pt>
                <c:pt idx="3">
                  <c:v>10.56</c:v>
                </c:pt>
                <c:pt idx="4">
                  <c:v>5.28</c:v>
                </c:pt>
                <c:pt idx="5">
                  <c:v>9.24</c:v>
                </c:pt>
                <c:pt idx="6">
                  <c:v>7.26</c:v>
                </c:pt>
                <c:pt idx="7">
                  <c:v>1.32</c:v>
                </c:pt>
                <c:pt idx="8">
                  <c:v>3.3000000000000003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D-4B0E-9E8D-CF4BC303B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4327616"/>
        <c:axId val="544323680"/>
      </c:barChart>
      <c:catAx>
        <c:axId val="54432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323680"/>
        <c:crosses val="autoZero"/>
        <c:auto val="1"/>
        <c:lblAlgn val="ctr"/>
        <c:lblOffset val="100"/>
        <c:noMultiLvlLbl val="0"/>
      </c:catAx>
      <c:valAx>
        <c:axId val="54432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3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Семейное положение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5A-4BBF-86B4-973A747487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A-4BBF-86B4-973A747487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'Демогр. хар'!$J$18:$J$19</c:f>
              <c:strCache>
                <c:ptCount val="2"/>
                <c:pt idx="0">
                  <c:v>Состоит в браке</c:v>
                </c:pt>
                <c:pt idx="1">
                  <c:v>Не состоит в браке</c:v>
                </c:pt>
              </c:strCache>
            </c:strRef>
          </c:cat>
          <c:val>
            <c:numRef>
              <c:f>'Демогр. хар'!$K$18:$K$19</c:f>
              <c:numCache>
                <c:formatCode>0</c:formatCode>
                <c:ptCount val="2"/>
                <c:pt idx="0">
                  <c:v>32.339999999999996</c:v>
                </c:pt>
                <c:pt idx="1">
                  <c:v>33.660000000000004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5A-4BBF-86B4-973A74748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18-4D30-901E-AA9126921D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18-4D30-901E-AA9126921D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18-4D30-901E-AA9126921D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'Демогр. хар'!$H$21:$H$23</c:f>
              <c:strCache>
                <c:ptCount val="3"/>
                <c:pt idx="0">
                  <c:v>Среднее специальное</c:v>
                </c:pt>
                <c:pt idx="1">
                  <c:v>Высшее</c:v>
                </c:pt>
                <c:pt idx="2">
                  <c:v>Два высших образования</c:v>
                </c:pt>
              </c:strCache>
            </c:strRef>
          </c:cat>
          <c:val>
            <c:numRef>
              <c:f>'Демогр. хар'!$I$21:$I$23</c:f>
              <c:numCache>
                <c:formatCode>General</c:formatCode>
                <c:ptCount val="3"/>
                <c:pt idx="0">
                  <c:v>27</c:v>
                </c:pt>
                <c:pt idx="1">
                  <c:v>37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18-4D30-901E-AA9126921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Опыт работы в отрасли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8-4542-8086-7D614053BE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8-4542-8086-7D614053BE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8-4542-8086-7D614053B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'Демогр. хар'!$H$21:$H$23</c:f>
              <c:strCache>
                <c:ptCount val="3"/>
                <c:pt idx="0">
                  <c:v>Менее 1 года</c:v>
                </c:pt>
                <c:pt idx="1">
                  <c:v>1-3 года</c:v>
                </c:pt>
                <c:pt idx="2">
                  <c:v>3 и более</c:v>
                </c:pt>
              </c:strCache>
            </c:strRef>
          </c:cat>
          <c:val>
            <c:numRef>
              <c:f>'Демогр. хар'!$I$21:$I$23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98-4542-8086-7D614053B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'Демогр. хар'!$G$18:$G$22</c:f>
              <c:strCache>
                <c:ptCount val="5"/>
                <c:pt idx="0">
                  <c:v>нет опыта</c:v>
                </c:pt>
                <c:pt idx="1">
                  <c:v> до 1 года</c:v>
                </c:pt>
                <c:pt idx="2">
                  <c:v> от 1 года до 3 лет</c:v>
                </c:pt>
                <c:pt idx="3">
                  <c:v> от 3 лет до  5 лет</c:v>
                </c:pt>
                <c:pt idx="4">
                  <c:v> более 5 лет</c:v>
                </c:pt>
              </c:strCache>
            </c:strRef>
          </c:cat>
          <c:val>
            <c:numRef>
              <c:f>'Демогр. хар'!$H$18:$H$22</c:f>
              <c:numCache>
                <c:formatCode>General</c:formatCode>
                <c:ptCount val="5"/>
                <c:pt idx="0" formatCode="0">
                  <c:v>25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D-47B0-8E23-E2AD61F4C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4327616"/>
        <c:axId val="544323680"/>
      </c:barChart>
      <c:catAx>
        <c:axId val="54432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323680"/>
        <c:crosses val="autoZero"/>
        <c:auto val="1"/>
        <c:lblAlgn val="ctr"/>
        <c:lblOffset val="100"/>
        <c:noMultiLvlLbl val="0"/>
      </c:catAx>
      <c:valAx>
        <c:axId val="54432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3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latin typeface="Times New Roman" panose="02020603050405020304" pitchFamily="18" charset="0"/>
              </a:rPr>
              <a:t>Динамика показателей вовлечености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РЕЗУЛЬТАТЫ_АНТОНОВА!$B$94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РЕЗУЛЬТАТЫ_АНТОНОВА!$A$95:$A$98</c:f>
              <c:strCache>
                <c:ptCount val="4"/>
                <c:pt idx="0">
                  <c:v>Энергичность</c:v>
                </c:pt>
                <c:pt idx="1">
                  <c:v>Энтузиазм</c:v>
                </c:pt>
                <c:pt idx="2">
                  <c:v>Поглощенность</c:v>
                </c:pt>
                <c:pt idx="3">
                  <c:v>ВОВЛЕЧЕННОСТЬ</c:v>
                </c:pt>
              </c:strCache>
            </c:strRef>
          </c:cat>
          <c:val>
            <c:numRef>
              <c:f>РЕЗУЛЬТАТЫ_АНТОНОВА!$B$95:$B$98</c:f>
              <c:numCache>
                <c:formatCode>0.00</c:formatCode>
                <c:ptCount val="4"/>
                <c:pt idx="0">
                  <c:v>27.29032258064516</c:v>
                </c:pt>
                <c:pt idx="1">
                  <c:v>24.612903225806452</c:v>
                </c:pt>
                <c:pt idx="2">
                  <c:v>27.580645161290324</c:v>
                </c:pt>
                <c:pt idx="3">
                  <c:v>26.516129032258064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8-47DF-942E-71F69BB3470A}"/>
            </c:ext>
          </c:extLst>
        </c:ser>
        <c:ser>
          <c:idx val="1"/>
          <c:order val="1"/>
          <c:tx>
            <c:strRef>
              <c:f>РЕЗУЛЬТАТЫ_АНТОНОВА!$C$94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РЕЗУЛЬТАТЫ_АНТОНОВА!$A$95:$A$98</c:f>
              <c:strCache>
                <c:ptCount val="4"/>
                <c:pt idx="0">
                  <c:v>Энергичность</c:v>
                </c:pt>
                <c:pt idx="1">
                  <c:v>Энтузиазм</c:v>
                </c:pt>
                <c:pt idx="2">
                  <c:v>Поглощенность</c:v>
                </c:pt>
                <c:pt idx="3">
                  <c:v>ВОВЛЕЧЕННОСТЬ</c:v>
                </c:pt>
              </c:strCache>
            </c:strRef>
          </c:cat>
          <c:val>
            <c:numRef>
              <c:f>РЕЗУЛЬТАТЫ_АНТОНОВА!$C$95:$C$98</c:f>
              <c:numCache>
                <c:formatCode>0.00</c:formatCode>
                <c:ptCount val="4"/>
                <c:pt idx="0">
                  <c:v>29.516129032258064</c:v>
                </c:pt>
                <c:pt idx="1">
                  <c:v>26.70967741935484</c:v>
                </c:pt>
                <c:pt idx="2">
                  <c:v>29.387096774193548</c:v>
                </c:pt>
                <c:pt idx="3">
                  <c:v>28.580645161290324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8-47DF-942E-71F69BB34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964416"/>
        <c:axId val="79982592"/>
        <c:axId val="0"/>
      </c:bar3DChart>
      <c:catAx>
        <c:axId val="799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9982592"/>
        <c:crosses val="autoZero"/>
        <c:auto val="1"/>
        <c:lblAlgn val="ctr"/>
        <c:lblOffset val="100"/>
        <c:noMultiLvlLbl val="0"/>
      </c:catAx>
      <c:valAx>
        <c:axId val="799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d7c002c1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d7c002c1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85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d7c002c1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d7c002c1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33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d7c002c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d7c002c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d7c002c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d7c002c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Актуальность темы исследования определяется тем, что вовлеченность сотрудников можно отнести к конкурентным преимуществам организации.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Трудноразрешимые жизненные обстоятельства, высокий темп изменений и беспрецедентный уровень неопределенности в профессиональной сфере требуют от человека усилий на грани его адаптивных возможностей, мобилизующих все его резервы.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Принимая во внимание, что социально-экономическая турбулентность в нашей стране, как и во всем мире, с 2022 года вступила в активную фазу, можно с уверенностью утверждать, что ключевым личностным ресурсом, который поможет приспособиться, адаптироваться к такому напряжению, успешно реализовывать себя в профессиональной сфере, сохранять вовлеченность, контроль над ситуацией и способность принимать риски, является жизнестойкость.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47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d7c002c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d7c002c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d7c002c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d7c002c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74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d7c002c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d7c002c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d7c002c1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d7c002c1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соответствии с поставленными задачами в исследовании использовался теоретический анализ литературных источников по проблематике диссертационного исследования.  Основными эмпирическими методами, примененными в исследовании, является формирующий эксперимент, метод наблюдения, психодиагностические методы, включающие в себя тесты, опросники, анкеты.  Математико-статистический анализ и обработка результатов проводилась с помощью статистических пакетов SPSS </a:t>
            </a:r>
            <a:r>
              <a:rPr lang="ru-RU" dirty="0" err="1" smtClean="0"/>
              <a:t>Statistics</a:t>
            </a:r>
            <a:r>
              <a:rPr lang="ru-RU" dirty="0" smtClean="0"/>
              <a:t> 20.1. Интерпретация обработанного материала производилась структурным методом.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d7c002c1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d7c002c1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37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80e14070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80e14070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80e14070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80e14070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88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475658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ibrary.ru/item.asp?id=49299914" TargetMode="External"/><Relationship Id="rId5" Type="http://schemas.openxmlformats.org/officeDocument/2006/relationships/hyperlink" Target="https://www.elibrary.ru/item.asp?id=49299930" TargetMode="External"/><Relationship Id="rId4" Type="http://schemas.openxmlformats.org/officeDocument/2006/relationships/hyperlink" Target="https://www.elibrary.ru/item.asp?id=4869003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05"/>
            <a:ext cx="9201461" cy="5198105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07615" y="1991273"/>
            <a:ext cx="4993844" cy="1496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ТЕМА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Тренинг жизнестойкости в управлении вовлеченностью персонала организации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207616" y="3064339"/>
            <a:ext cx="4993844" cy="2033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  <a:p>
            <a:pPr marL="0" indent="0" algn="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Антонова Е.Н.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  <a:p>
            <a:pPr marL="0" indent="0" algn="r"/>
            <a:r>
              <a:rPr lang="ru-RU" sz="2000" dirty="0">
                <a:solidFill>
                  <a:schemeClr val="bg1"/>
                </a:solidFill>
              </a:rPr>
              <a:t>Левадняя М.О.</a:t>
            </a:r>
          </a:p>
          <a:p>
            <a:pPr marL="0" indent="0" algn="r"/>
            <a:r>
              <a:rPr lang="ru-RU" sz="2000" dirty="0">
                <a:solidFill>
                  <a:schemeClr val="bg1"/>
                </a:solidFill>
              </a:rPr>
              <a:t> к. психол. наук, доцент </a:t>
            </a:r>
          </a:p>
          <a:p>
            <a:pPr marL="0" indent="0" algn="r"/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658" y="3469469"/>
            <a:ext cx="4913802" cy="1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29"/>
            <a:ext cx="9144793" cy="1201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Связь вовлеченности с исследуемыми психологическими </a:t>
            </a:r>
            <a:r>
              <a:rPr lang="ru-RU" sz="2000" dirty="0" smtClean="0">
                <a:solidFill>
                  <a:schemeClr val="bg1"/>
                </a:solidFill>
              </a:rPr>
              <a:t>характеристиками. </a:t>
            </a:r>
            <a:r>
              <a:rPr lang="en-US" sz="2000" dirty="0">
                <a:solidFill>
                  <a:schemeClr val="bg1"/>
                </a:solidFill>
              </a:rPr>
              <a:t>(r-Pearson)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3" y="880086"/>
            <a:ext cx="7012292" cy="24434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6815" y="3385039"/>
            <a:ext cx="7754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Примечания –**. Корреляция значима на уровне 0.01 (2-сторон.)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*. Корреляция значима на уровне 0.05 (2-сторон.)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***. Вовлеченность, как общий показатель по «Утрехтской шкале увлеченности работой»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****. Вовлеченность, как шкала «Краткого теста жизнестойкости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3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1201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24031"/>
            <a:ext cx="8520600" cy="5727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РЕЗУЛЬТАТЫ АНАЛИЗА ПО МЕТОДИКАМ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700" y="1031806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ea typeface="Calibri" panose="020F0502020204030204" pitchFamily="34" charset="0"/>
              </a:rPr>
              <a:t>Выдвинутая нами гипотеза о том, что существует связь вовлеченности с личностным ресурсом жизнестойкости подтвердилась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Несмотря на то, что показатели вовлеченности и исследуемых личностных ресурсов у руководителей выше, чем у линейного персонала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, было принято решение проводить развивающие мероприятия именно с ними, так как в рабочем процессе происходит эффективное социальное обучение, паттерны мышления и поведения руководителей воспринимаются как социально-желательные и копируются подчиненными.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тренинга именно с управленческим персоналом соответствовало запросу высшего руководства компании-заказчика.</a:t>
            </a:r>
          </a:p>
        </p:txBody>
      </p:sp>
    </p:spTree>
    <p:extLst>
      <p:ext uri="{BB962C8B-B14F-4D97-AF65-F5344CB8AC3E}">
        <p14:creationId xmlns:p14="http://schemas.microsoft.com/office/powerpoint/2010/main" val="428811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90127"/>
            <a:ext cx="9144793" cy="1201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24031"/>
            <a:ext cx="8520600" cy="5727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ОРГАНИЗАЦИЯ ФОРМИРУЮЩЕГО ЭКСПЕРИМЕНТА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203" y="712604"/>
            <a:ext cx="8686800" cy="473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50" b="1" dirty="0">
                <a:latin typeface="+mn-lt"/>
                <a:ea typeface="Times New Roman" panose="02020603050405020304" pitchFamily="18" charset="0"/>
              </a:rPr>
              <a:t>Цель формирующего эксперимента</a:t>
            </a:r>
            <a:r>
              <a:rPr lang="ru-RU" sz="1450" dirty="0">
                <a:latin typeface="+mn-lt"/>
                <a:ea typeface="Times New Roman" panose="02020603050405020304" pitchFamily="18" charset="0"/>
              </a:rPr>
              <a:t> – развитие личностных ресурсов и как следствие повышение вовлеченности.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50" dirty="0">
                <a:latin typeface="+mn-lt"/>
                <a:ea typeface="Times New Roman" panose="02020603050405020304" pitchFamily="18" charset="0"/>
              </a:rPr>
              <a:t>Тренинг проводился в двух группах </a:t>
            </a: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руководителей</a:t>
            </a:r>
          </a:p>
          <a:p>
            <a:pPr algn="just">
              <a:lnSpc>
                <a:spcPct val="150000"/>
              </a:lnSpc>
            </a:pP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                 </a:t>
            </a:r>
            <a:r>
              <a:rPr lang="ru-RU" sz="1450" b="1" dirty="0" smtClean="0">
                <a:latin typeface="+mn-lt"/>
                <a:ea typeface="Times New Roman" panose="02020603050405020304" pitchFamily="18" charset="0"/>
              </a:rPr>
              <a:t>1 группа- </a:t>
            </a: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руководители отделов офиса аптечной сети (7 мужчин и 7 женщин)</a:t>
            </a:r>
          </a:p>
          <a:p>
            <a:pPr algn="just">
              <a:lnSpc>
                <a:spcPct val="150000"/>
              </a:lnSpc>
            </a:pP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                 </a:t>
            </a:r>
            <a:r>
              <a:rPr lang="ru-RU" sz="1450" b="1" dirty="0" smtClean="0">
                <a:latin typeface="+mn-lt"/>
                <a:ea typeface="Times New Roman" panose="02020603050405020304" pitchFamily="18" charset="0"/>
              </a:rPr>
              <a:t>2 группа </a:t>
            </a: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-заведующие аптеками 15 человек ( все женского пола)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Продолжительность тренинга 14 часов ( два дня подряд по 8 часов, обед 1 час)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50" b="1" dirty="0">
                <a:latin typeface="+mn-lt"/>
                <a:ea typeface="Times New Roman" panose="02020603050405020304" pitchFamily="18" charset="0"/>
              </a:rPr>
              <a:t>Программа тренинга </a:t>
            </a:r>
            <a:r>
              <a:rPr lang="ru-RU" sz="1450" dirty="0">
                <a:latin typeface="+mn-lt"/>
                <a:ea typeface="Times New Roman" panose="02020603050405020304" pitchFamily="18" charset="0"/>
              </a:rPr>
              <a:t>включала в себя мини-лекции и групповые дискуссии на темы: </a:t>
            </a: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«Жизнестойкое мышление. Выйти </a:t>
            </a:r>
            <a:r>
              <a:rPr lang="ru-RU" sz="1450" dirty="0">
                <a:latin typeface="+mn-lt"/>
                <a:ea typeface="Times New Roman" panose="02020603050405020304" pitchFamily="18" charset="0"/>
              </a:rPr>
              <a:t>из матрицы», «10 когнитивных искажений», «Эмоции – это энергия», «Эффективные отношения», «Треугольник исследований: герой, философ, мотиватор</a:t>
            </a: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+mn-lt"/>
                <a:ea typeface="Times New Roman" panose="02020603050405020304" pitchFamily="18" charset="0"/>
              </a:rPr>
              <a:t>Упражнения и задания</a:t>
            </a:r>
            <a:r>
              <a:rPr lang="ru-RU" sz="1450" dirty="0" smtClean="0">
                <a:latin typeface="+mn-lt"/>
                <a:ea typeface="Times New Roman" panose="02020603050405020304" pitchFamily="18" charset="0"/>
              </a:rPr>
              <a:t> на отработку инициативности, ответственности, гибкости мышления</a:t>
            </a:r>
            <a:endParaRPr lang="ru-RU" sz="145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50" dirty="0"/>
              <a:t>Через 20 дней после тренинга была проведена </a:t>
            </a:r>
            <a:r>
              <a:rPr lang="ru-RU" sz="1450" b="1" dirty="0"/>
              <a:t>повторная диагностика </a:t>
            </a:r>
            <a:r>
              <a:rPr lang="ru-RU" sz="1450" dirty="0"/>
              <a:t>исследуемых личностных ресурсов и вовлеченности.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5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9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90127"/>
            <a:ext cx="9144793" cy="1201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18705"/>
            <a:ext cx="8520600" cy="5727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АНАЛИЗ РЕЗУЛЬТАТОВ ФОРМИРУЮЩЕГО ЭКСПЕРИМЕНТА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07" y="4213643"/>
            <a:ext cx="6546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Calibri" panose="020F0502020204030204" pitchFamily="34" charset="0"/>
              </a:rPr>
              <a:t>По средним показателям мы отметили увеличение по всем параметрам вовлеченности (по «Утрехтской шкале»), уровень статистической значимости по каждому критерию (</a:t>
            </a:r>
            <a:r>
              <a:rPr lang="en-US" dirty="0">
                <a:latin typeface="+mn-lt"/>
                <a:ea typeface="Calibri" panose="020F0502020204030204" pitchFamily="34" charset="0"/>
              </a:rPr>
              <a:t>P</a:t>
            </a:r>
            <a:r>
              <a:rPr lang="ru-RU" dirty="0">
                <a:latin typeface="+mn-lt"/>
                <a:ea typeface="Calibri" panose="020F0502020204030204" pitchFamily="34" charset="0"/>
              </a:rPr>
              <a:t> ≤0,01)</a:t>
            </a: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5712" y="744748"/>
            <a:ext cx="5442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Calibri" panose="020F0502020204030204" pitchFamily="34" charset="0"/>
              </a:rPr>
              <a:t>Для выявления </a:t>
            </a:r>
            <a:r>
              <a:rPr lang="ru-RU" dirty="0" smtClean="0">
                <a:latin typeface="+mn-lt"/>
                <a:ea typeface="Calibri" panose="020F0502020204030204" pitchFamily="34" charset="0"/>
              </a:rPr>
              <a:t>динамики показателей  до и после тренинга мы </a:t>
            </a:r>
            <a:r>
              <a:rPr lang="ru-RU" dirty="0">
                <a:latin typeface="+mn-lt"/>
                <a:ea typeface="Calibri" panose="020F0502020204030204" pitchFamily="34" charset="0"/>
              </a:rPr>
              <a:t>применяли Т-критерий Вилкоксона</a:t>
            </a:r>
            <a:endParaRPr lang="ru-RU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6050954"/>
              </p:ext>
            </p:extLst>
          </p:nvPr>
        </p:nvGraphicFramePr>
        <p:xfrm>
          <a:off x="118269" y="1464546"/>
          <a:ext cx="4114800" cy="237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41" y="1834522"/>
            <a:ext cx="4518259" cy="2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05087"/>
          </a:xfrm>
          <a:prstGeom prst="rect">
            <a:avLst/>
          </a:prstGeom>
        </p:spPr>
      </p:pic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0375" y="1337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РЕЗУЛЬТАТЫ ИССЛЕДОВАНИЯ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269066" y="1035450"/>
            <a:ext cx="3951000" cy="629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295" u="sng" dirty="0" smtClean="0">
                <a:solidFill>
                  <a:schemeClr val="dk1"/>
                </a:solidFill>
              </a:rPr>
              <a:t>Динамика показателей жизнестойкости  на не зафиксирована (Р</a:t>
            </a:r>
            <a:r>
              <a:rPr lang="en-US" sz="1295" u="sng" dirty="0" smtClean="0">
                <a:solidFill>
                  <a:schemeClr val="dk1"/>
                </a:solidFill>
              </a:rPr>
              <a:t>&gt;</a:t>
            </a:r>
            <a:r>
              <a:rPr lang="ru-RU" sz="1295" u="sng" dirty="0" smtClean="0">
                <a:solidFill>
                  <a:schemeClr val="dk1"/>
                </a:solidFill>
              </a:rPr>
              <a:t> 0,1)</a:t>
            </a:r>
            <a:endParaRPr lang="ru" sz="1295" u="sng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lang="ru-RU" sz="1295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lang="ru" sz="1295" u="sng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lang="ru" sz="1295" u="sng" dirty="0">
              <a:solidFill>
                <a:schemeClr val="dk1"/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977635" y="875817"/>
            <a:ext cx="3933451" cy="98768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262" dirty="0" smtClean="0">
                <a:solidFill>
                  <a:schemeClr val="dk1"/>
                </a:solidFill>
              </a:rPr>
              <a:t>Рисуночный тест «Человек под дождем»</a:t>
            </a: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lang="ru" sz="1262" dirty="0" smtClean="0">
              <a:solidFill>
                <a:schemeClr val="dk1"/>
              </a:solidFill>
            </a:endParaRPr>
          </a:p>
          <a:p>
            <a:pPr marL="0" lvl="0" indent="0" algn="ctr">
              <a:lnSpc>
                <a:spcPct val="75000"/>
              </a:lnSpc>
              <a:buSzPts val="852"/>
              <a:buNone/>
            </a:pPr>
            <a:r>
              <a:rPr lang="ru-RU" sz="1262" dirty="0" smtClean="0">
                <a:solidFill>
                  <a:schemeClr val="dk1"/>
                </a:solidFill>
              </a:rPr>
              <a:t>в</a:t>
            </a:r>
            <a:r>
              <a:rPr lang="ru" sz="1262" dirty="0" smtClean="0">
                <a:solidFill>
                  <a:schemeClr val="dk1"/>
                </a:solidFill>
              </a:rPr>
              <a:t>ыявил динамику показателя </a:t>
            </a:r>
            <a:r>
              <a:rPr lang="ru-RU" sz="1262" dirty="0">
                <a:solidFill>
                  <a:schemeClr val="dk1"/>
                </a:solidFill>
              </a:rPr>
              <a:t>жизнестойкости в аспекте адаптивности и устойчивости к стрессовым факторам в начале и в конце тренинга жизнестойкости </a:t>
            </a:r>
            <a:r>
              <a:rPr lang="ru" sz="1262" dirty="0" smtClean="0">
                <a:solidFill>
                  <a:schemeClr val="dk1"/>
                </a:solidFill>
              </a:rPr>
              <a:t>   </a:t>
            </a:r>
            <a:endParaRPr sz="1262" dirty="0">
              <a:solidFill>
                <a:schemeClr val="dk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16748"/>
              </p:ext>
            </p:extLst>
          </p:nvPr>
        </p:nvGraphicFramePr>
        <p:xfrm>
          <a:off x="151231" y="1993935"/>
          <a:ext cx="4068835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1265250">
                  <a:extLst>
                    <a:ext uri="{9D8B030D-6E8A-4147-A177-3AD203B41FA5}">
                      <a16:colId xmlns:a16="http://schemas.microsoft.com/office/drawing/2014/main" val="973323835"/>
                    </a:ext>
                  </a:extLst>
                </a:gridCol>
                <a:gridCol w="552091">
                  <a:extLst>
                    <a:ext uri="{9D8B030D-6E8A-4147-A177-3AD203B41FA5}">
                      <a16:colId xmlns:a16="http://schemas.microsoft.com/office/drawing/2014/main" val="2111858519"/>
                    </a:ext>
                  </a:extLst>
                </a:gridCol>
                <a:gridCol w="704290">
                  <a:extLst>
                    <a:ext uri="{9D8B030D-6E8A-4147-A177-3AD203B41FA5}">
                      <a16:colId xmlns:a16="http://schemas.microsoft.com/office/drawing/2014/main" val="3831603198"/>
                    </a:ext>
                  </a:extLst>
                </a:gridCol>
                <a:gridCol w="736321">
                  <a:extLst>
                    <a:ext uri="{9D8B030D-6E8A-4147-A177-3AD203B41FA5}">
                      <a16:colId xmlns:a16="http://schemas.microsoft.com/office/drawing/2014/main" val="1983524861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54791904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Сопоставляемые показатели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- критерий Вилкоксона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(уровень статистической значимости)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8165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8612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259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риска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471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Жизнестойкость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47475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97737"/>
              </p:ext>
            </p:extLst>
          </p:nvPr>
        </p:nvGraphicFramePr>
        <p:xfrm>
          <a:off x="5343932" y="3471722"/>
          <a:ext cx="3122071" cy="1250666"/>
        </p:xfrm>
        <a:graphic>
          <a:graphicData uri="http://schemas.openxmlformats.org/drawingml/2006/table">
            <a:tbl>
              <a:tblPr/>
              <a:tblGrid>
                <a:gridCol w="1951393">
                  <a:extLst>
                    <a:ext uri="{9D8B030D-6E8A-4147-A177-3AD203B41FA5}">
                      <a16:colId xmlns:a16="http://schemas.microsoft.com/office/drawing/2014/main" val="4110702266"/>
                    </a:ext>
                  </a:extLst>
                </a:gridCol>
                <a:gridCol w="1170678">
                  <a:extLst>
                    <a:ext uri="{9D8B030D-6E8A-4147-A177-3AD203B41FA5}">
                      <a16:colId xmlns:a16="http://schemas.microsoft.com/office/drawing/2014/main" val="3567535835"/>
                    </a:ext>
                  </a:extLst>
                </a:gridCol>
              </a:tblGrid>
              <a:tr h="28142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-3,532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4255"/>
                  </a:ext>
                </a:extLst>
              </a:tr>
              <a:tr h="56284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Асимпт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знч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(двухсторонняя)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91380"/>
                  </a:ext>
                </a:extLst>
              </a:tr>
              <a:tr h="281422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Критерий знаковых рангов Вилкоксона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98860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635" y="2109732"/>
            <a:ext cx="3933451" cy="14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087"/>
          </a:xfrm>
          <a:prstGeom prst="rect">
            <a:avLst/>
          </a:prstGeom>
        </p:spPr>
      </p:pic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04900" y="1648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ВЫВОДЫ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147138" y="737577"/>
            <a:ext cx="8849723" cy="382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1900" dirty="0" smtClean="0">
              <a:solidFill>
                <a:schemeClr val="dk1"/>
              </a:solidFill>
            </a:endParaRPr>
          </a:p>
          <a:p>
            <a:pPr marL="285750" indent="-285750" algn="just"/>
            <a:r>
              <a:rPr lang="ru-RU" dirty="0" smtClean="0"/>
              <a:t>Исследование </a:t>
            </a:r>
            <a:r>
              <a:rPr lang="ru-RU" dirty="0"/>
              <a:t>подтвердило связь личностного ресурса жизнестойкости с </a:t>
            </a:r>
            <a:r>
              <a:rPr lang="ru-RU" dirty="0" smtClean="0"/>
              <a:t>вовлеченностью</a:t>
            </a:r>
          </a:p>
          <a:p>
            <a:pPr marL="285750" indent="-285750" algn="just"/>
            <a:r>
              <a:rPr lang="ru-RU" dirty="0" smtClean="0"/>
              <a:t>Тренинг жизнестойкости мы рекомендуем в </a:t>
            </a:r>
            <a:r>
              <a:rPr lang="ru-RU" dirty="0"/>
              <a:t>качестве эффективного средства повышения вовлеченности.</a:t>
            </a:r>
          </a:p>
          <a:p>
            <a:pPr marL="285750" indent="-285750" algn="just"/>
            <a:r>
              <a:rPr lang="ru-RU" dirty="0"/>
              <a:t>Жизнестойкость, как системная способность личности к зрелым и сложным формам психологической и психофизической саморегуляции, является ресурсом внутреннего потенциала личности, находится в синергетическом взаимодействии с другими личностными ресурсами и развивается в условиях активной деятельности, что способствует повышению </a:t>
            </a:r>
            <a:r>
              <a:rPr lang="ru-RU" dirty="0" smtClean="0"/>
              <a:t>вовлеченности</a:t>
            </a:r>
          </a:p>
          <a:p>
            <a:pPr marL="285750" indent="-285750" algn="just"/>
            <a:r>
              <a:rPr lang="ru-RU" dirty="0" smtClean="0"/>
              <a:t> </a:t>
            </a:r>
            <a:r>
              <a:rPr lang="ru-RU" dirty="0"/>
              <a:t>Организации, которые предпринимают усилия для развития личностных ресурсов сотрудников, понимают, что это один из важнейших компонентов успеха в бизнесе.</a:t>
            </a:r>
          </a:p>
        </p:txBody>
      </p:sp>
    </p:spTree>
    <p:extLst>
      <p:ext uri="{BB962C8B-B14F-4D97-AF65-F5344CB8AC3E}">
        <p14:creationId xmlns:p14="http://schemas.microsoft.com/office/powerpoint/2010/main" val="19615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45"/>
            <a:ext cx="9144000" cy="193032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1700" y="45894"/>
            <a:ext cx="8520600" cy="615523"/>
          </a:xfr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АПРОБАЦИЯ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84" y="661417"/>
            <a:ext cx="8176692" cy="476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1200" dirty="0" smtClean="0">
                <a:latin typeface="+mj-lt"/>
              </a:rPr>
              <a:t>                                   </a:t>
            </a:r>
            <a:r>
              <a:rPr lang="ru-RU" sz="1200" b="1" dirty="0" smtClean="0">
                <a:latin typeface="+mj-lt"/>
              </a:rPr>
              <a:t>Основные </a:t>
            </a:r>
            <a:r>
              <a:rPr lang="ru-RU" sz="1200" b="1" dirty="0">
                <a:latin typeface="+mj-lt"/>
              </a:rPr>
              <a:t>результаты исследования были представлены на </a:t>
            </a:r>
          </a:p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1200" dirty="0">
                <a:latin typeface="+mj-lt"/>
              </a:rPr>
              <a:t>- XI Научно-практическая конференция студентов и аспирантов «HUMANIORA FORUM 2022», 29 апреля 2022 г. Владивосток, тема доклада «Взаимосвязь вовлеченности персонала с уровнем интернальности личности»;</a:t>
            </a:r>
          </a:p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1200" dirty="0">
                <a:latin typeface="+mj-lt"/>
              </a:rPr>
              <a:t>- Национальный научный форум магистрантов, аспирантов и молодых ученых «Наука, меняющая жизнь», г. Владивосток, 25 мая 2022 г., тема «Взаимосвязь вовлеченности персонала с уровнем интернальности личности»;</a:t>
            </a:r>
          </a:p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1200" dirty="0">
                <a:latin typeface="+mj-lt"/>
              </a:rPr>
              <a:t>- X Международный конкурс научно-исследовательских работ Всероссийского Общества Научно-технических разработок, 17 июня 2022 г., тема «Влияние диспозиционных факторов на формирование вовлеченности»;</a:t>
            </a:r>
          </a:p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1200" dirty="0">
                <a:latin typeface="+mj-lt"/>
              </a:rPr>
              <a:t>- LII Студенческая международная научно-практическая конференция «Гуманитарные науки. Студенческий научный форум», г. Москва, 27 июня 2022 г., тема «Взаимосвязь вовлеченности с жизнестойкостью персонала современных компаний»; </a:t>
            </a:r>
          </a:p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1200" dirty="0">
                <a:latin typeface="+mj-lt"/>
              </a:rPr>
              <a:t>- CLXXIII Студенческая международная научно-практическая конференция «Молодежный научный форум», г. Москва, 22 июня 2022 г., тема «Когнитивная флексибильность и вовлеченность персонала современных компаний».</a:t>
            </a:r>
          </a:p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endParaRPr lang="ru-RU" sz="1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1247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083"/>
            <a:ext cx="9144000" cy="193032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1700" y="45894"/>
            <a:ext cx="8520600" cy="615523"/>
          </a:xfr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ПУБЛИКАЦИИ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839" y="1171370"/>
            <a:ext cx="8176692" cy="384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Основное содержание выпускной квалификационной работы отражено в следующих публикациях</a:t>
            </a:r>
            <a:r>
              <a:rPr lang="ru-RU" sz="1200" b="1" dirty="0" smtClean="0"/>
              <a:t>:</a:t>
            </a:r>
          </a:p>
          <a:p>
            <a:endParaRPr lang="ru-RU" sz="1200" b="1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Антонова, Е. Н. Роль социального обучения в формировании вовлеченности персонала / Е. Н. Антонова, М. О. Левадняя // Инновации. Наука. Образование. – 2021. – № 47. – С. 3054-3060. – EDN WONENJ. </a:t>
            </a:r>
            <a:r>
              <a:rPr lang="ru-RU" sz="1200" u="sng" dirty="0">
                <a:hlinkClick r:id="rId3"/>
              </a:rPr>
              <a:t>https://www.elibrary.ru/item.asp?id=47565807</a:t>
            </a:r>
            <a:r>
              <a:rPr lang="ru-RU" sz="1200" dirty="0"/>
              <a:t> (Входит в РИНЦ).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Антонова, Е. Н. Роль диспозиционных факторов в формировании вовлеченности персонала современных компаний / Е. Н. Антонова, М. О. Левадняя // Вопросы устойчивого развития общества. – 2022. – № 5. – С. 279-284. – EDN LSLVEO. </a:t>
            </a:r>
            <a:r>
              <a:rPr lang="ru-RU" sz="1200" u="sng" dirty="0">
                <a:hlinkClick r:id="rId4"/>
              </a:rPr>
              <a:t>https://www.elibrary.ru/item.asp?id=48690030</a:t>
            </a:r>
            <a:r>
              <a:rPr lang="ru-RU" sz="1200" dirty="0"/>
              <a:t> (Входит в РИНЦ).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Антонова, Е. Н. Взаимосвязь вовлеченности с жизнестойкостью персонала современных компаний/ Е. Н. Антонова, М. О. Левадняя // LII Студенческая международная научно-практическая конференция «Гуманитарные науки. Студенческий научный форум», организованный Международным центром науки и образования, г. Москва, июнь 2022 г./ </a:t>
            </a:r>
            <a:r>
              <a:rPr lang="ru-RU" sz="1200" u="sng" dirty="0">
                <a:hlinkClick r:id="rId5"/>
              </a:rPr>
              <a:t>https://www.elibrary.ru/item.asp?id=49299930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Антонова, Е. Н. Когнитивная флексибильность и вовлеченность персонала современных компаний/ Е. Н. Антонова, М. О. Левадняя // CLXXIII Студенческая международная научно-практическая конференция «Гуманитарные науки. Студенческий научный форум», организованный Международным центром науки и образования, г. Москва, июнь 2022 г. /</a:t>
            </a:r>
            <a:r>
              <a:rPr lang="ru-RU" sz="1200" u="sng" dirty="0">
                <a:hlinkClick r:id="rId6"/>
              </a:rPr>
              <a:t>https://www.elibrary.ru/item.asp?id=49299914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Антонова, Е. Н. Тренинг жизнестойкости в управлении вовлеченностью персонала организации / Е. Н. Антонова, М. О. Левадняя // </a:t>
            </a:r>
            <a:r>
              <a:rPr lang="ru-RU" sz="1200" dirty="0" err="1"/>
              <a:t>International</a:t>
            </a:r>
            <a:r>
              <a:rPr lang="ru-RU" sz="1200" dirty="0"/>
              <a:t> </a:t>
            </a:r>
            <a:r>
              <a:rPr lang="ru-RU" sz="1200" dirty="0" err="1"/>
              <a:t>Journal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</a:t>
            </a:r>
            <a:r>
              <a:rPr lang="ru-RU" sz="1200" dirty="0" err="1"/>
              <a:t>Medicine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Psychology</a:t>
            </a:r>
            <a:r>
              <a:rPr lang="ru-RU" sz="1200" dirty="0"/>
              <a:t> – 2023. – № 7. (входит в перечень ВАК).</a:t>
            </a:r>
          </a:p>
          <a:p>
            <a:pPr marL="457200" indent="450215" algn="just">
              <a:lnSpc>
                <a:spcPct val="150000"/>
              </a:lnSpc>
              <a:tabLst>
                <a:tab pos="630555" algn="l"/>
              </a:tabLst>
            </a:pPr>
            <a:endParaRPr lang="ru-RU" sz="1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554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34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087"/>
          </a:xfrm>
          <a:prstGeom prst="rect">
            <a:avLst/>
          </a:prstGeom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15447" y="152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dirty="0" smtClean="0">
                <a:solidFill>
                  <a:schemeClr val="bg1"/>
                </a:solidFill>
              </a:rPr>
              <a:t>Постановка проблемы</a:t>
            </a: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043754"/>
            <a:ext cx="8520600" cy="341640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Проблема управления вовлеченностью персонала сохраняет свою актуальность, поскольку вовлеченность является конкурентным преимуществом организаций. В компаниях-лидерах вовлеченность сотрудников не ниже 90%. </a:t>
            </a:r>
          </a:p>
          <a:p>
            <a:pPr marL="114300" indent="0" algn="just">
              <a:buNone/>
            </a:pPr>
            <a:endParaRPr lang="ru-RU" dirty="0"/>
          </a:p>
          <a:p>
            <a:pPr algn="just"/>
            <a:r>
              <a:rPr lang="ru-RU" dirty="0"/>
              <a:t>В период глобальных геополитических изменений, сопровождающихся высоким уровнем неопределенности и </a:t>
            </a:r>
            <a:r>
              <a:rPr lang="ru-RU" dirty="0" smtClean="0"/>
              <a:t>повышенными стрессовыми </a:t>
            </a:r>
            <a:r>
              <a:rPr lang="ru-RU" dirty="0"/>
              <a:t>факторами, управление вовлеченностью персонала приобретает особую актуальность и требует новых подходов в </a:t>
            </a:r>
            <a:r>
              <a:rPr lang="ru-RU" dirty="0" smtClean="0"/>
              <a:t>изучении и </a:t>
            </a:r>
            <a:r>
              <a:rPr lang="ru-RU" dirty="0"/>
              <a:t>постоянного поиска </a:t>
            </a:r>
            <a:r>
              <a:rPr lang="ru-RU" dirty="0" smtClean="0"/>
              <a:t>эффективных практических инструментов </a:t>
            </a:r>
            <a:r>
              <a:rPr lang="ru-RU" dirty="0"/>
              <a:t>повышения вовлеченности. </a:t>
            </a:r>
          </a:p>
          <a:p>
            <a:pPr algn="just"/>
            <a:endParaRPr lang="ru-RU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13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087"/>
          </a:xfrm>
          <a:prstGeom prst="rect">
            <a:avLst/>
          </a:prstGeom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15447" y="152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dirty="0" smtClean="0">
                <a:solidFill>
                  <a:schemeClr val="bg1"/>
                </a:solidFill>
              </a:rPr>
              <a:t>ЦЕЛЬ И ЗАДАЧИ ИССЛЕДОВАНИЯ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21505" y="705923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исследования: выявление динамики показателей вовлеченности под воздействием тренинга жизнестойкости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505" y="1402681"/>
            <a:ext cx="2505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505" y="1661372"/>
            <a:ext cx="83848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теоретическое исследование проблемы жизнестойкости как личностного ресурса, вовлеченности персонала и взаимосвязи вовлеченности с личностными ресурсами;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анализ методов и методик диагностики жизнестойкости и вовлеченности, обосновать выбор методик;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подготовить и провести эмпирическое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исследование жизнестойкости, вовлеченности;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и провести тренинг жизнестойкости;</a:t>
            </a:r>
          </a:p>
          <a:p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  разработать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рекомендации по повышению уровня вовлеченности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05087"/>
          </a:xfrm>
          <a:prstGeom prst="rect">
            <a:avLst/>
          </a:prstGeom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3473" y="162800"/>
            <a:ext cx="85206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ОБЪЕКТ И ПРЕДМЕТ ИССЛЕДОВАНИЯ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309925"/>
            <a:ext cx="3958500" cy="3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chemeClr val="dk1"/>
                </a:solidFill>
              </a:rPr>
              <a:t>Теоретический объект - вовлеченность </a:t>
            </a:r>
            <a:r>
              <a:rPr lang="ru-RU" sz="2400" b="1" dirty="0">
                <a:solidFill>
                  <a:schemeClr val="dk1"/>
                </a:solidFill>
              </a:rPr>
              <a:t>персонала организации</a:t>
            </a:r>
          </a:p>
          <a:p>
            <a:pPr marL="0" lvl="0" indent="0">
              <a:buNone/>
            </a:pPr>
            <a:endParaRPr lang="ru-RU" sz="2400" b="1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ru-RU" sz="2400" b="1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ru" sz="24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5033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697451" y="1205087"/>
            <a:ext cx="4198422" cy="3450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Предмет исследования –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тренинг </a:t>
            </a:r>
            <a:r>
              <a:rPr lang="ru-RU" sz="2000" b="1" dirty="0">
                <a:solidFill>
                  <a:schemeClr val="dk1"/>
                </a:solidFill>
              </a:rPr>
              <a:t>жизнестойкости как способ управления вовлеченностью персонала организации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05087"/>
          </a:xfrm>
          <a:prstGeom prst="rect">
            <a:avLst/>
          </a:prstGeom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3473" y="162800"/>
            <a:ext cx="85206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Э</a:t>
            </a:r>
            <a:r>
              <a:rPr lang="ru-RU" sz="2400" dirty="0" smtClean="0">
                <a:solidFill>
                  <a:schemeClr val="bg1"/>
                </a:solidFill>
              </a:rPr>
              <a:t>МПИРИЧЕСКАЯ БАЗА ИССЛЕДОВАНИЯ, ГИПОТЕЗЫ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39703" y="922737"/>
            <a:ext cx="3404755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Выборка исследования: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п</a:t>
            </a:r>
            <a:r>
              <a:rPr lang="ru" sz="2000" b="1" dirty="0" smtClean="0">
                <a:solidFill>
                  <a:schemeClr val="dk1"/>
                </a:solidFill>
              </a:rPr>
              <a:t>ерсонал аптечной сети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697451" y="3726352"/>
            <a:ext cx="4198422" cy="2007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" name="Google Shape;67;p15"/>
          <p:cNvSpPr txBox="1">
            <a:spLocks/>
          </p:cNvSpPr>
          <p:nvPr/>
        </p:nvSpPr>
        <p:spPr>
          <a:xfrm>
            <a:off x="780477" y="1956318"/>
            <a:ext cx="7833947" cy="377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Гипотезы: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1. Существует </a:t>
            </a:r>
            <a:r>
              <a:rPr lang="ru-RU" sz="2000" b="1" dirty="0">
                <a:solidFill>
                  <a:schemeClr val="tx1"/>
                </a:solidFill>
              </a:rPr>
              <a:t>связь вовлеченности с личностным ресурсом </a:t>
            </a:r>
            <a:r>
              <a:rPr lang="ru-RU" sz="2000" b="1" dirty="0" smtClean="0">
                <a:solidFill>
                  <a:schemeClr val="tx1"/>
                </a:solidFill>
              </a:rPr>
              <a:t>жизнестойкости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2. Тренинг жизнестойкости повышает уровень вовлеченности персонала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Arial"/>
              <a:buNone/>
            </a:pPr>
            <a:endParaRPr lang="ru-RU" dirty="0" smtClean="0">
              <a:solidFill>
                <a:schemeClr val="dk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ru-RU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05087"/>
          </a:xfrm>
          <a:prstGeom prst="rect">
            <a:avLst/>
          </a:prstGeom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165005" y="171200"/>
            <a:ext cx="8667295" cy="557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</a:rPr>
              <a:t>МЕТОДЫ И МЕТОДИКИ ИССЛЕДОВАНИЯ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699" y="802988"/>
            <a:ext cx="3332046" cy="4340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Методы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500" dirty="0" smtClean="0">
                <a:solidFill>
                  <a:schemeClr val="dk1"/>
                </a:solidFill>
              </a:rPr>
              <a:t>теоретический анализ литературных источников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500" dirty="0" smtClean="0">
                <a:solidFill>
                  <a:schemeClr val="dk1"/>
                </a:solidFill>
              </a:rPr>
              <a:t>формирующий эксперимент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500" dirty="0" smtClean="0">
                <a:solidFill>
                  <a:schemeClr val="dk1"/>
                </a:solidFill>
              </a:rPr>
              <a:t>анкетирование с использованием психодиагностических методик, рисуночный тест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500" dirty="0" smtClean="0">
                <a:solidFill>
                  <a:schemeClr val="dk1"/>
                </a:solidFill>
              </a:rPr>
              <a:t>математико-статический анализ и обработка результатов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ru-RU" sz="1500" dirty="0" smtClean="0">
                <a:solidFill>
                  <a:schemeClr val="dk1"/>
                </a:solidFill>
              </a:rPr>
              <a:t>интерпретационный метод</a:t>
            </a: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491344" y="883874"/>
            <a:ext cx="46343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Методики</a:t>
            </a:r>
            <a:r>
              <a:rPr lang="ru-RU" sz="1100" dirty="0" smtClean="0"/>
              <a:t> </a:t>
            </a:r>
            <a:endParaRPr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43745" y="1286427"/>
            <a:ext cx="5091545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 smtClean="0">
                <a:latin typeface="+mj-lt"/>
                <a:ea typeface="MS Mincho"/>
                <a:cs typeface="Calibri" panose="020F0502020204030204" pitchFamily="34" charset="0"/>
              </a:rPr>
              <a:t>Исследование вовлеченности</a:t>
            </a:r>
          </a:p>
          <a:p>
            <a:pPr>
              <a:lnSpc>
                <a:spcPct val="115000"/>
              </a:lnSpc>
            </a:pPr>
            <a:endParaRPr lang="ru-RU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u-RU" dirty="0" smtClean="0">
                <a:latin typeface="+mj-lt"/>
                <a:ea typeface="MS Mincho"/>
                <a:cs typeface="Calibri" panose="020F0502020204030204" pitchFamily="34" charset="0"/>
              </a:rPr>
              <a:t>Методика </a:t>
            </a:r>
            <a:r>
              <a:rPr lang="ru-RU" dirty="0">
                <a:latin typeface="+mj-lt"/>
                <a:ea typeface="MS Mincho"/>
                <a:cs typeface="Calibri" panose="020F0502020204030204" pitchFamily="34" charset="0"/>
              </a:rPr>
              <a:t>"Утрехтская шкала увлеченности работой, В. Шауфели, </a:t>
            </a:r>
            <a:r>
              <a:rPr lang="en-US" dirty="0">
                <a:latin typeface="+mj-lt"/>
                <a:ea typeface="MS Mincho"/>
                <a:cs typeface="Calibri" panose="020F0502020204030204" pitchFamily="34" charset="0"/>
              </a:rPr>
              <a:t>A</a:t>
            </a:r>
            <a:r>
              <a:rPr lang="ru-RU" dirty="0">
                <a:latin typeface="+mj-lt"/>
                <a:ea typeface="MS Mincho"/>
                <a:cs typeface="Calibri" panose="020F0502020204030204" pitchFamily="34" charset="0"/>
              </a:rPr>
              <a:t>. Беккер (в адаптации Д. Кутузовой</a:t>
            </a:r>
            <a:r>
              <a:rPr lang="ru-RU" dirty="0" smtClean="0">
                <a:latin typeface="+mj-lt"/>
                <a:ea typeface="MS Mincho"/>
                <a:cs typeface="Calibri" panose="020F0502020204030204" pitchFamily="34" charset="0"/>
              </a:rPr>
              <a:t>)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u-RU" dirty="0" smtClean="0">
                <a:latin typeface="+mj-lt"/>
                <a:ea typeface="MS Mincho"/>
                <a:cs typeface="Calibri" panose="020F0502020204030204" pitchFamily="34" charset="0"/>
              </a:rPr>
              <a:t>Ольденбургский </a:t>
            </a:r>
            <a:r>
              <a:rPr lang="ru-RU" dirty="0">
                <a:latin typeface="+mj-lt"/>
                <a:ea typeface="MS Mincho"/>
                <a:cs typeface="Calibri" panose="020F0502020204030204" pitchFamily="34" charset="0"/>
              </a:rPr>
              <a:t>опросник по континууму: увлеченность работой-профессиональное выгорание Е. Демероути с коллегами </a:t>
            </a:r>
            <a:r>
              <a:rPr lang="ru-RU" dirty="0" smtClean="0">
                <a:latin typeface="+mj-lt"/>
                <a:ea typeface="MS Mincho"/>
                <a:cs typeface="Calibri" panose="020F0502020204030204" pitchFamily="34" charset="0"/>
              </a:rPr>
              <a:t>в </a:t>
            </a:r>
            <a:r>
              <a:rPr lang="ru-RU" dirty="0">
                <a:latin typeface="+mj-lt"/>
                <a:ea typeface="MS Mincho"/>
                <a:cs typeface="Calibri" panose="020F0502020204030204" pitchFamily="34" charset="0"/>
              </a:rPr>
              <a:t>переводе и адаптации А.Ю. Смирновой</a:t>
            </a:r>
            <a:endParaRPr lang="ru-RU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 dirty="0">
                <a:latin typeface="+mj-lt"/>
                <a:ea typeface="MS Mincho"/>
                <a:cs typeface="Calibri" panose="020F0502020204030204" pitchFamily="34" charset="0"/>
              </a:rPr>
              <a:t>Исследование </a:t>
            </a:r>
            <a:r>
              <a:rPr lang="ru-RU" sz="1600" b="1" dirty="0" smtClean="0">
                <a:latin typeface="+mj-lt"/>
                <a:ea typeface="MS Mincho"/>
                <a:cs typeface="Calibri" panose="020F0502020204030204" pitchFamily="34" charset="0"/>
              </a:rPr>
              <a:t>жизнестойкости</a:t>
            </a:r>
            <a:endParaRPr lang="ru-RU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  <a:ea typeface="MS Mincho"/>
              </a:rPr>
              <a:t>Тест </a:t>
            </a:r>
            <a:r>
              <a:rPr lang="ru-RU" dirty="0">
                <a:latin typeface="+mj-lt"/>
                <a:ea typeface="MS Mincho"/>
              </a:rPr>
              <a:t>жизнестойкости С. Мадди, </a:t>
            </a:r>
            <a:r>
              <a:rPr lang="ru-RU" dirty="0" smtClean="0">
                <a:latin typeface="+mj-lt"/>
                <a:ea typeface="MS Mincho"/>
              </a:rPr>
              <a:t>краткая </a:t>
            </a:r>
            <a:r>
              <a:rPr lang="ru-RU" dirty="0">
                <a:latin typeface="+mj-lt"/>
                <a:ea typeface="MS Mincho"/>
              </a:rPr>
              <a:t>версия под редакцией Е.Н. Осина и Е.И </a:t>
            </a:r>
            <a:r>
              <a:rPr lang="ru-RU" dirty="0" smtClean="0">
                <a:latin typeface="+mj-lt"/>
                <a:ea typeface="MS Mincho"/>
              </a:rPr>
              <a:t>Рассказовой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  <a:ea typeface="MS Mincho"/>
              </a:rPr>
              <a:t>Опросник </a:t>
            </a:r>
            <a:r>
              <a:rPr lang="ru-RU" dirty="0">
                <a:latin typeface="+mj-lt"/>
                <a:ea typeface="MS Mincho"/>
              </a:rPr>
              <a:t>толерантности к </a:t>
            </a:r>
            <a:r>
              <a:rPr lang="ru-RU" dirty="0" smtClean="0">
                <a:latin typeface="+mj-lt"/>
                <a:ea typeface="MS Mincho"/>
              </a:rPr>
              <a:t>неопределенности, в адаптации и переводе </a:t>
            </a:r>
            <a:r>
              <a:rPr lang="ru-RU" dirty="0" smtClean="0">
                <a:latin typeface="+mj-lt"/>
                <a:ea typeface="MS Mincho"/>
              </a:rPr>
              <a:t>Луковицкой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  <a:ea typeface="MS Mincho"/>
              </a:rPr>
              <a:t>Рисуночный тест «Человек </a:t>
            </a:r>
            <a:r>
              <a:rPr lang="ru-RU" dirty="0">
                <a:latin typeface="+mj-lt"/>
                <a:ea typeface="MS Mincho"/>
              </a:rPr>
              <a:t>под дождем», Е.В. Романовой и Т.И. </a:t>
            </a:r>
            <a:r>
              <a:rPr lang="ru-RU" dirty="0" err="1" smtClean="0">
                <a:latin typeface="+mj-lt"/>
                <a:ea typeface="MS Mincho"/>
              </a:rPr>
              <a:t>Сытько</a:t>
            </a:r>
            <a:endParaRPr lang="ru-RU" dirty="0">
              <a:latin typeface="+mj-lt"/>
              <a:ea typeface="MS Minch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028"/>
            <a:ext cx="9144000" cy="1205087"/>
          </a:xfrm>
          <a:prstGeom prst="rect">
            <a:avLst/>
          </a:prstGeom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82590" y="0"/>
            <a:ext cx="8667295" cy="557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ВЫБОРКИ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087148"/>
              </p:ext>
            </p:extLst>
          </p:nvPr>
        </p:nvGraphicFramePr>
        <p:xfrm>
          <a:off x="6276990" y="593972"/>
          <a:ext cx="2195550" cy="154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542934"/>
              </p:ext>
            </p:extLst>
          </p:nvPr>
        </p:nvGraphicFramePr>
        <p:xfrm>
          <a:off x="3074068" y="1138320"/>
          <a:ext cx="2819735" cy="180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4068" y="807666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по возрасту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127520"/>
              </p:ext>
            </p:extLst>
          </p:nvPr>
        </p:nvGraphicFramePr>
        <p:xfrm>
          <a:off x="5830217" y="2003114"/>
          <a:ext cx="3029809" cy="144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286305"/>
              </p:ext>
            </p:extLst>
          </p:nvPr>
        </p:nvGraphicFramePr>
        <p:xfrm>
          <a:off x="-126117" y="3011303"/>
          <a:ext cx="2671729" cy="191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389196"/>
              </p:ext>
            </p:extLst>
          </p:nvPr>
        </p:nvGraphicFramePr>
        <p:xfrm>
          <a:off x="5906702" y="3505619"/>
          <a:ext cx="2876838" cy="146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954208"/>
              </p:ext>
            </p:extLst>
          </p:nvPr>
        </p:nvGraphicFramePr>
        <p:xfrm>
          <a:off x="2545612" y="3264848"/>
          <a:ext cx="3319530" cy="17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54405" y="303770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Управленческий опыт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Google Shape;67;p15"/>
          <p:cNvSpPr txBox="1">
            <a:spLocks noGrp="1"/>
          </p:cNvSpPr>
          <p:nvPr>
            <p:ph type="body" idx="1"/>
          </p:nvPr>
        </p:nvSpPr>
        <p:spPr>
          <a:xfrm>
            <a:off x="224238" y="880556"/>
            <a:ext cx="2470419" cy="3226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Выборка исследования: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п</a:t>
            </a:r>
            <a:r>
              <a:rPr lang="ru" b="1" dirty="0" smtClean="0">
                <a:solidFill>
                  <a:schemeClr val="dk1"/>
                </a:solidFill>
              </a:rPr>
              <a:t>ерсонал аптечной </a:t>
            </a:r>
            <a:r>
              <a:rPr lang="ru" b="1" dirty="0" smtClean="0">
                <a:solidFill>
                  <a:schemeClr val="dk1"/>
                </a:solidFill>
              </a:rPr>
              <a:t>сети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66 сотрудников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629"/>
            <a:ext cx="9144793" cy="120101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29588" y="89174"/>
            <a:ext cx="69381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Различия показателей у линейного и управленческого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персонала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81" y="1243047"/>
            <a:ext cx="3645375" cy="2191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881" y="717362"/>
            <a:ext cx="312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</a:t>
            </a:r>
            <a:r>
              <a:rPr lang="ru-RU" dirty="0" smtClean="0"/>
              <a:t>методике</a:t>
            </a:r>
          </a:p>
          <a:p>
            <a:r>
              <a:rPr lang="ru-RU" dirty="0" smtClean="0"/>
              <a:t> </a:t>
            </a:r>
            <a:r>
              <a:rPr lang="ru-RU" dirty="0"/>
              <a:t>«Тест жизнестойкости» С. Мадди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143" y="1240582"/>
            <a:ext cx="4584589" cy="3511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93143" y="7259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по опроснику </a:t>
            </a:r>
            <a:r>
              <a:rPr lang="ru-RU" dirty="0"/>
              <a:t>толерантности к неопределенности «MSTAT-I»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3576181"/>
            <a:ext cx="3807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Показатели жизнестойкости и толерантности к неопределенности </a:t>
            </a:r>
            <a:r>
              <a:rPr lang="ru-RU" dirty="0"/>
              <a:t>у </a:t>
            </a:r>
            <a:r>
              <a:rPr lang="ru-RU" dirty="0" smtClean="0"/>
              <a:t>руководителей выше, чем у специалистов аптек.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40312" y="360774"/>
            <a:ext cx="6124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-критерию Манна-Уитни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статистически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значимы (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≤ 0,01)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629"/>
            <a:ext cx="9144793" cy="120101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8560" y="47061"/>
            <a:ext cx="7092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Различия показателей у линейного и управленческого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персонала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-критерию Манна-Уитни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статистически значимы ( </a:t>
            </a: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≤ 0,01)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881" y="560243"/>
            <a:ext cx="3641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методике</a:t>
            </a:r>
          </a:p>
          <a:p>
            <a:r>
              <a:rPr lang="ru-RU" dirty="0" smtClean="0"/>
              <a:t> «Утрехтская шкала увлеченности работой», В. Шауфели, </a:t>
            </a:r>
            <a:r>
              <a:rPr lang="en-US" dirty="0"/>
              <a:t>A. </a:t>
            </a:r>
            <a:r>
              <a:rPr lang="ru-RU" dirty="0"/>
              <a:t>Беккера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0871" y="4402281"/>
            <a:ext cx="4100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Показатели вовлеченности у руководителей выше, чем у специалистов аптек.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81" y="1406924"/>
            <a:ext cx="3460039" cy="2650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430" y="1512432"/>
            <a:ext cx="3060647" cy="23792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62372" y="4294559"/>
            <a:ext cx="40628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Истощенность и отстраненность у руководителей ниже, чем у специалистов аптек.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64762" y="614251"/>
            <a:ext cx="3860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методике</a:t>
            </a:r>
          </a:p>
          <a:p>
            <a:r>
              <a:rPr lang="ru-RU" dirty="0" smtClean="0"/>
              <a:t> «Ольденбургский опросник по континууму увлеченность-выгорание</a:t>
            </a:r>
            <a:r>
              <a:rPr lang="ru-RU" dirty="0"/>
              <a:t>», Е. Демероути</a:t>
            </a:r>
          </a:p>
        </p:txBody>
      </p:sp>
    </p:spTree>
    <p:extLst>
      <p:ext uri="{BB962C8B-B14F-4D97-AF65-F5344CB8AC3E}">
        <p14:creationId xmlns:p14="http://schemas.microsoft.com/office/powerpoint/2010/main" val="11648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1584</Words>
  <Application>Microsoft Office PowerPoint</Application>
  <PresentationFormat>Экран (16:9)</PresentationFormat>
  <Paragraphs>164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MS Mincho</vt:lpstr>
      <vt:lpstr>Times New Roman</vt:lpstr>
      <vt:lpstr>Simple Light</vt:lpstr>
      <vt:lpstr>ТЕМА Тренинг жизнестойкости в управлении вовлеченностью персонала организации</vt:lpstr>
      <vt:lpstr>Постановка проблемы</vt:lpstr>
      <vt:lpstr>ЦЕЛЬ И ЗАДАЧИ ИССЛЕДОВАНИЯ</vt:lpstr>
      <vt:lpstr>ОБЪЕКТ И ПРЕДМЕТ ИССЛЕДОВАНИЯ</vt:lpstr>
      <vt:lpstr>ЭМПИРИЧЕСКАЯ БАЗА ИССЛЕДОВАНИЯ, ГИПОТЕЗЫ</vt:lpstr>
      <vt:lpstr>МЕТОДЫ И МЕТОДИКИ ИССЛЕДОВАНИЯ</vt:lpstr>
      <vt:lpstr>ОСНОВНЫЕ ХАРАКТЕРИСТИКИ ВЫБОРКИ </vt:lpstr>
      <vt:lpstr>Презентация PowerPoint</vt:lpstr>
      <vt:lpstr>Презентация PowerPoint</vt:lpstr>
      <vt:lpstr>Связь вовлеченности с исследуемыми психологическими характеристиками. (r-Pearson)  </vt:lpstr>
      <vt:lpstr>РЕЗУЛЬТАТЫ АНАЛИЗА ПО МЕТОДИКАМ</vt:lpstr>
      <vt:lpstr>ОРГАНИЗАЦИЯ ФОРМИРУЮЩЕГО ЭКСПЕРИМЕНТА</vt:lpstr>
      <vt:lpstr>АНАЛИЗ РЕЗУЛЬТАТОВ ФОРМИРУЮЩЕГО ЭКСПЕРИМЕНТА</vt:lpstr>
      <vt:lpstr>РЕЗУЛЬТАТЫ ИССЛЕДОВАНИЯ</vt:lpstr>
      <vt:lpstr>ВЫВОДЫ</vt:lpstr>
      <vt:lpstr>АПРОБАЦИЯ</vt:lpstr>
      <vt:lpstr>ПУБЛИКАЦИИ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тревожности и  уровня рефлексивности у студентов ДВФУ</dc:title>
  <dc:creator>Елена Антонова</dc:creator>
  <cp:lastModifiedBy>Антонова Елена Николаевна</cp:lastModifiedBy>
  <cp:revision>92</cp:revision>
  <dcterms:modified xsi:type="dcterms:W3CDTF">2023-06-18T12:59:04Z</dcterms:modified>
</cp:coreProperties>
</file>