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7"/>
  </p:notesMasterIdLst>
  <p:sldIdLst>
    <p:sldId id="319" r:id="rId2"/>
    <p:sldId id="422" r:id="rId3"/>
    <p:sldId id="423" r:id="rId4"/>
    <p:sldId id="426" r:id="rId5"/>
    <p:sldId id="317" r:id="rId6"/>
    <p:sldId id="314" r:id="rId7"/>
    <p:sldId id="310" r:id="rId8"/>
    <p:sldId id="315" r:id="rId9"/>
    <p:sldId id="320" r:id="rId10"/>
    <p:sldId id="321" r:id="rId11"/>
    <p:sldId id="438" r:id="rId12"/>
    <p:sldId id="324" r:id="rId13"/>
    <p:sldId id="439" r:id="rId14"/>
    <p:sldId id="440" r:id="rId15"/>
    <p:sldId id="437" r:id="rId1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9B8"/>
    <a:srgbClr val="4D8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22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90" y="6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D59AE4-DD6E-404D-AC83-EA73C23E2D61}" type="datetimeFigureOut">
              <a:rPr lang="ru-RU"/>
              <a:pPr>
                <a:defRPr/>
              </a:pPr>
              <a:t>03.06.2023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8C23FB-C259-435F-908D-EA5ED8A880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677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6DC-FF48-48CF-B2CE-61E1B7E7EA69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DB3D-2F7E-45D7-B70B-BB713BD09DA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9225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AC8C-0927-462E-B20B-3FD054C5E9BA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73CA-3F47-45FA-9A2D-41B9B9FA4C6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3078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8D8E7-3C5D-4A45-86DE-DC805DDE4FCB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A7-A4FC-47A9-B372-5342F36BAFF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6164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9F9F-1B80-4ABF-B5DE-E99A22A85979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9D6D1-3F0B-4D49-8F43-6EFDE0116AD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385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681BC-5293-47AB-AD9B-781449AC9189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78F8-426D-4B91-9071-655A8CBC866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0554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57AD-1378-4A0E-9DBE-21E339E3B22C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9B27-1236-470C-97D9-51E594BD798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9791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3B5C-44B1-4B2F-BC06-CCE78C31A88C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1087-D027-4621-8B5F-B88EFE69C16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2688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5FD-8D0B-4F93-B2D3-F9E5CC5AFAF8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EB39-309B-4AF0-AEA2-6427CC2055F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7332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6C1F-AFCB-4467-89D9-45C221BE5AAC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E396-5BA8-41E5-A608-523893DDF2C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475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E481-E342-4F58-B163-A97579B6F870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1EBE3-05B7-4999-8571-1BAC2F558AC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4060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C418-2866-4790-BC67-46C40AC3CC50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D41F-3110-4F3F-B38E-B804FB0041E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060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C32BFE-60B4-48D0-8AE8-38155EF6B9A2}" type="datetime1">
              <a:rPr lang="en-US" altLang="ru-RU"/>
              <a:pPr>
                <a:defRPr/>
              </a:pPr>
              <a:t>6/3/2023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437B7-05F4-424A-AF3C-1B4308C31B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интеллекта и системы отношения личности к временному континууму у лиц, совершивших насильственные правонарушения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478713" y="5229225"/>
            <a:ext cx="4895850" cy="1871663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Бакастов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</a:t>
            </a:r>
          </a:p>
          <a:p>
            <a:pPr eaLnBrk="1" hangingPunct="1"/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МГППУ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4583113" y="122238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Результаты исследования</a:t>
            </a:r>
          </a:p>
        </p:txBody>
      </p:sp>
      <p:sp>
        <p:nvSpPr>
          <p:cNvPr id="12372" name="TextBox 13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62482"/>
              </p:ext>
            </p:extLst>
          </p:nvPr>
        </p:nvGraphicFramePr>
        <p:xfrm>
          <a:off x="781787" y="908720"/>
          <a:ext cx="10153129" cy="4104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447">
                  <a:extLst>
                    <a:ext uri="{9D8B030D-6E8A-4147-A177-3AD203B41FA5}">
                      <a16:colId xmlns:a16="http://schemas.microsoft.com/office/drawing/2014/main" val="3137870148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1554299286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223983540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742756280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2740414647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1249232888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1119936343"/>
                    </a:ext>
                  </a:extLst>
                </a:gridCol>
              </a:tblGrid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Интеллект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Негативное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Позитивное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Фаталист.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Гедонист.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Будущее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763880"/>
                  </a:ext>
                </a:extLst>
              </a:tr>
              <a:tr h="3263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Интеллект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,311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-,310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,345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,586**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150649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Негативное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-,086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,504*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,055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600133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Позитивное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,311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-,086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,769**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,738**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936759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Фаталист.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-,310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,504*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-,247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588647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Гедонист.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,345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,769**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,690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071295"/>
                  </a:ext>
                </a:extLst>
              </a:tr>
              <a:tr h="3263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Будущее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,586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,345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-,310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,311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-,160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3471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98746" y="5301208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Таблица 1. </a:t>
            </a:r>
            <a:r>
              <a:rPr lang="ru-RU" sz="1200" dirty="0"/>
              <a:t>Корреляционная таблица показателей в основной </a:t>
            </a:r>
            <a:r>
              <a:rPr lang="ru-RU" sz="1200" dirty="0" smtClean="0"/>
              <a:t>группе</a:t>
            </a:r>
            <a:endParaRPr lang="ru-RU" sz="1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4583113" y="122238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sp>
        <p:nvSpPr>
          <p:cNvPr id="12372" name="TextBox 13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9897"/>
              </p:ext>
            </p:extLst>
          </p:nvPr>
        </p:nvGraphicFramePr>
        <p:xfrm>
          <a:off x="781787" y="908720"/>
          <a:ext cx="10153129" cy="4104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447">
                  <a:extLst>
                    <a:ext uri="{9D8B030D-6E8A-4147-A177-3AD203B41FA5}">
                      <a16:colId xmlns:a16="http://schemas.microsoft.com/office/drawing/2014/main" val="3137870148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1554299286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223983540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742756280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2740414647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1249232888"/>
                    </a:ext>
                  </a:extLst>
                </a:gridCol>
                <a:gridCol w="1450447">
                  <a:extLst>
                    <a:ext uri="{9D8B030D-6E8A-4147-A177-3AD203B41FA5}">
                      <a16:colId xmlns:a16="http://schemas.microsoft.com/office/drawing/2014/main" val="1119936343"/>
                    </a:ext>
                  </a:extLst>
                </a:gridCol>
              </a:tblGrid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Интеллект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Негативное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Фаталист.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Гедонист.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Будущее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763880"/>
                  </a:ext>
                </a:extLst>
              </a:tr>
              <a:tr h="3263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Интеллект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-,305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-,415*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-,266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150649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Негативное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-,305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,499*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-,288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-,373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600133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Позитивное прошлое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-,058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-,055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936759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Фаталист.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-,415*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,499*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-,346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588647"/>
                  </a:ext>
                </a:extLst>
              </a:tr>
              <a:tr h="69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Гедонист. настоящее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-,266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-,288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-,058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-,506**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071295"/>
                  </a:ext>
                </a:extLst>
              </a:tr>
              <a:tr h="3263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Будущее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-,373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-,055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-,346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3471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98746" y="5301208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Таблица 2. </a:t>
            </a:r>
            <a:r>
              <a:rPr lang="ru-RU" sz="1200" dirty="0"/>
              <a:t>Корреляционная таблица показателей в </a:t>
            </a:r>
            <a:r>
              <a:rPr lang="ru-RU" sz="1200" dirty="0" smtClean="0"/>
              <a:t>контрольной группе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1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487363" y="673100"/>
            <a:ext cx="1146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</a:rPr>
              <a:t>	</a:t>
            </a:r>
            <a:endParaRPr lang="ru-RU" altLang="ru-RU" sz="2400" i="1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3317" name="Прямоугольник 3"/>
          <p:cNvSpPr>
            <a:spLocks noChangeArrowheads="1"/>
          </p:cNvSpPr>
          <p:nvPr/>
        </p:nvSpPr>
        <p:spPr bwMode="auto">
          <a:xfrm>
            <a:off x="382588" y="1920875"/>
            <a:ext cx="1180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4583113" y="122238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Результаты исследования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57013"/>
              </p:ext>
            </p:extLst>
          </p:nvPr>
        </p:nvGraphicFramePr>
        <p:xfrm>
          <a:off x="2512157" y="1326357"/>
          <a:ext cx="7418510" cy="138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158">
                  <a:extLst>
                    <a:ext uri="{9D8B030D-6E8A-4147-A177-3AD203B41FA5}">
                      <a16:colId xmlns:a16="http://schemas.microsoft.com/office/drawing/2014/main" val="573097276"/>
                    </a:ext>
                  </a:extLst>
                </a:gridCol>
                <a:gridCol w="3135352">
                  <a:extLst>
                    <a:ext uri="{9D8B030D-6E8A-4147-A177-3AD203B41FA5}">
                      <a16:colId xmlns:a16="http://schemas.microsoft.com/office/drawing/2014/main" val="2397500451"/>
                    </a:ext>
                  </a:extLst>
                </a:gridCol>
              </a:tblGrid>
              <a:tr h="69056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нарушение закона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203867"/>
                  </a:ext>
                </a:extLst>
              </a:tr>
              <a:tr h="3452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корреляции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-,783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561684"/>
                  </a:ext>
                </a:extLst>
              </a:tr>
              <a:tr h="3452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Асимптотическая значимость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2,0233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50958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78263" y="774700"/>
            <a:ext cx="417671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 Корреляции между уровнем интеллекта и нарушением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3848" y="3751806"/>
            <a:ext cx="41751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4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Среднегрупповые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значения интеллекта, уровня программирования поведения и способности к оценке результатов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6" name="TextBox 11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48390"/>
              </p:ext>
            </p:extLst>
          </p:nvPr>
        </p:nvGraphicFramePr>
        <p:xfrm>
          <a:off x="3254374" y="4293096"/>
          <a:ext cx="5934075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201183525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2329931666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2432776546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17172738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 (контрольная группа)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значение(основная группа)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58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4464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487363" y="673100"/>
            <a:ext cx="1146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</a:rPr>
              <a:t>	</a:t>
            </a:r>
            <a:endParaRPr lang="ru-RU" altLang="ru-RU" sz="2400" i="1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382588" y="1920875"/>
            <a:ext cx="1180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4367213" y="-70908"/>
            <a:ext cx="30972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результатов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Прямоугольник 2"/>
          <p:cNvSpPr>
            <a:spLocks noChangeArrowheads="1"/>
          </p:cNvSpPr>
          <p:nvPr/>
        </p:nvSpPr>
        <p:spPr bwMode="auto">
          <a:xfrm>
            <a:off x="1379538" y="673100"/>
            <a:ext cx="9072562" cy="53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анализа полученных результатов было установлено, что в группе правонарушителей существует корреляция между уровнем интегрального интеллекта и ориентацией на будущее на уровне значимости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&lt;0.01. Это значит, что чем выше уровень интеллекта у респондента, тем выше его степень ориентации на будущее, то есть наличие у личности целей, планов на будущее и намерения их осуществить. Также была обнаружена корреляция между ориентацией на негативное прошлое и ориентацией на фаталистическое настоящее, на уровне значимости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&lt;0.05. Что говорит нам о том, что чем выше степень непринятия собственного прошлого у респондента в группе правонарушителей, тем в большей степени респондент воспринимает свое настоящее как неподвластное ему и как независящее от него. Также в группе правонарушителей существует корреляция между показателем ориентации на позитивное прошлое и ориентацией на гедонистическое настоящее на уровне значимости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&lt;0.01. Это может говорить о том, что в случае повышения степени принятия своего прошлого респондентом, тем больше он видит своей основной целью наслаждение. Однако также существует значимая корреляция на уровне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&lt;0.01 между показателем ориентации на позитивное прошлое и ориентации на будущее. Таким образом можно предположить, что для респондентов с большей степенью принятия своего прошлого и признания полученного в прошлом опыта как полезного в большей степени свойственно ориентироваться на будущие планы и будущие цели.  В остальных же случаях значимых корреляций обнаружено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(таблица 1).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487363" y="673100"/>
            <a:ext cx="1146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</a:rPr>
              <a:t>	</a:t>
            </a:r>
            <a:endParaRPr lang="ru-RU" altLang="ru-RU" sz="2400" i="1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382588" y="1920875"/>
            <a:ext cx="1180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4367213" y="-70908"/>
            <a:ext cx="30972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результатов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Прямоугольник 2"/>
          <p:cNvSpPr>
            <a:spLocks noChangeArrowheads="1"/>
          </p:cNvSpPr>
          <p:nvPr/>
        </p:nvSpPr>
        <p:spPr bwMode="auto">
          <a:xfrm>
            <a:off x="1379538" y="673100"/>
            <a:ext cx="9072562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нормы были обнаружены несколько иные закономерности. Для группы нормы характерны корреляции на уровне значимости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&lt;0.05 между уровнем интеллекта и ориентацией на фаталистическое настоящее, что свидетельствует о том, что респондентам с более высоким интеллектом более свойственно восприятие своей судьбы как подвластной себе, а не иным силам. Также в группе нормы существует аналогичная корреляция между ориентацией на негативное прошлое и ориентацией на фаталистическое будущее. Таким образом можно предположить, что для людей, которые в большей степени отвергают свое прошлое в большей степени считают, что их жизнь не подконтрольна им в полной мере. Также была обнаружена обратная корреляция на уровне значимости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&lt;0.01 между показателем ориентации на гедонистическое настоящее и ориентацией на будущее. Таким образом можно предположить, что для респондентов из группы нормы, ориентированных на будущие цели и планы менее свойственно концентрироваться на текущих удовольствиях. Иных корреляций в группе нормы обнаружено не было (таблица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2).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ещё была обнаружена обратная корреляции между интеллектом и тем совершал ли человек правонарушение. В частности корреляция была значима на уровне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&lt;0.01 (2,0233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-10), что согласуется с существующими западными исследованиями, которые демонстрируют взаимосвязь между интеллектом и фактором совершения преступления, где чем выше интеллект, тем ниже фактор совершения преступления (таблица 5).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487363" y="673100"/>
            <a:ext cx="1146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</a:rPr>
              <a:t>	</a:t>
            </a:r>
            <a:endParaRPr lang="ru-RU" altLang="ru-RU" sz="2400" i="1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382588" y="1920875"/>
            <a:ext cx="1180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4367213" y="95250"/>
            <a:ext cx="309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14343" name="Прямоугольник 2"/>
          <p:cNvSpPr>
            <a:spLocks noChangeArrowheads="1"/>
          </p:cNvSpPr>
          <p:nvPr/>
        </p:nvSpPr>
        <p:spPr bwMode="auto">
          <a:xfrm>
            <a:off x="1379538" y="673100"/>
            <a:ext cx="9072562" cy="266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Лица совершившие насильственные правонарушения, по результатам исследования, обладают более низким интеллектом.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данным настоящего исследования, значимых различий у лиц, совершивших насильственные преступления, и законопослушных граждан в отношении к восприятию временного континуума не выявлено. 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данным исследования, существует обратная значимая корреляция между уровнем интеллекта и ориентацией на фаталистическое настоящее у законопослушных граждан, то есть чем выше показатель интеллекта у законопослушного гражданина, тем в меньшей степени он ориентирован на фаталистическое настоящее.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943534" y="152526"/>
            <a:ext cx="8304932" cy="677193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проблемы</a:t>
            </a:r>
            <a:endParaRPr lang="ru-RU" alt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9336" y="1035696"/>
            <a:ext cx="12192000" cy="50403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промежуток с 2016 года по данным генеральной прокуратуры РФ мы можем наблюдать прирост преступности.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ясно, что растущий уровень преступности является проблемой, что стоит перед обществом и государством, исходя из этого нужно формировать программу мероприятий, направленных на понижение уровня преступности, повышение эффективности борьбы с преступностью и повышения эффективности мероприятий по перевоспитанию преступников. Одним из возможных подходов, которые могли бы помочь повысить эффективность в решении поставленных проблем – формирование более глубокого понимания причин преступного поведения и взаимосвязей между различными индивидуально-личностными характеристикам и преступным поведением.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9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575050" y="115888"/>
            <a:ext cx="64087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аппарат исследования</a:t>
            </a: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1271588" y="908050"/>
            <a:ext cx="94329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исследовательской работы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особенностей системы отношения личности к временному континууму и особенностей интеллекта у лиц, совершивших насильственные правонарушения.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1271588" y="2221905"/>
            <a:ext cx="9145587" cy="87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ндивидуально-личностные особенности лиц, совершивших насильственные правонарушения.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1280498" y="3221037"/>
            <a:ext cx="9001125" cy="87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интеллекта и системы отношения личности к временному континууму у лиц, совершивших насильственные правонарушения.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3575050" y="115888"/>
            <a:ext cx="64087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аппарат исследования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1379538" y="865188"/>
            <a:ext cx="2520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2640013" y="1412875"/>
            <a:ext cx="7920037" cy="311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особенностей интеллекта среди лиц, совершивших насильственные правонарушения.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особенностей системы отношения личности к временному континууму, среди лиц, совершивших насильственные правонарушения.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связи уровня интеллекта и отношения личности к временному континууму лиц, совершивших насильственные правонарушения.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3575050" y="115888"/>
            <a:ext cx="64087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аппарат исследования</a:t>
            </a:r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92125" y="1196975"/>
            <a:ext cx="115204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Методологической основной послужили основополагающие труды западных ученых в вопросе изучения интеллекта, также в основу работы легли работы Филипа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Зимбардо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соавторов о системе отношения личности ко временному континууму. Также важное место в данном исследовании занимают западные исследования, в которых рассматривается взаимосвязь между интеллектом и преступным поведением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статистического анализа применялся статистический пакет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IBM SPSS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 проводился при помощи метода парных корреляций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Спирмена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исследования различий между группами использовался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-критерий Манна-Уитни.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0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Box 31"/>
          <p:cNvSpPr txBox="1">
            <a:spLocks noChangeArrowheads="1"/>
          </p:cNvSpPr>
          <p:nvPr/>
        </p:nvSpPr>
        <p:spPr bwMode="auto">
          <a:xfrm>
            <a:off x="3575050" y="115888"/>
            <a:ext cx="64087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аппарат исследования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7125" y="692150"/>
            <a:ext cx="9145588" cy="55553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преступники обладают более низким интеллектом нежели законопослушные граждане.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взаимосвязь между уровнем интеллекта и степенью ориентации на будущее у лиц, совершивших насильственные правонарушения. 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совершившие насильственные правонарушения отличаются от законопослушных граждан особенностями отношения к временному континууму: они в большей степени негативно относятся к своему прошлому, в большей степени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гедонистически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воспринимают свое настоящее и в большей воспринимают свое настоящее как фаталистическое, то есть считают, что настоящее предопределено и его изменить невозможно, в меньшей степени воспринимают свое прошлое позитивно, и в меньшей степени ориентированы на будущее.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487363" y="673100"/>
            <a:ext cx="1146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</a:rPr>
              <a:t>	</a:t>
            </a:r>
            <a:endParaRPr lang="ru-RU" altLang="ru-RU" sz="2400" i="1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382588" y="1920875"/>
            <a:ext cx="1180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985044" y="866250"/>
            <a:ext cx="110807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группа обладала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следующими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-демографическими характеристиками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Половое соотношение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64.3%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к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35.7%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Разбиение по возрастным стратам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TextBox 11"/>
          <p:cNvSpPr txBox="1">
            <a:spLocks noChangeArrowheads="1"/>
          </p:cNvSpPr>
          <p:nvPr/>
        </p:nvSpPr>
        <p:spPr bwMode="auto">
          <a:xfrm>
            <a:off x="4583113" y="1716088"/>
            <a:ext cx="23764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18-21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22-30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21.4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31-40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28.6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41-50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28.6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50+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14.3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Box 13"/>
          <p:cNvSpPr txBox="1">
            <a:spLocks noChangeArrowheads="1"/>
          </p:cNvSpPr>
          <p:nvPr/>
        </p:nvSpPr>
        <p:spPr bwMode="auto">
          <a:xfrm>
            <a:off x="985838" y="3022600"/>
            <a:ext cx="3735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9" name="TextBox 14"/>
          <p:cNvSpPr txBox="1">
            <a:spLocks noChangeArrowheads="1"/>
          </p:cNvSpPr>
          <p:nvPr/>
        </p:nvSpPr>
        <p:spPr bwMode="auto">
          <a:xfrm>
            <a:off x="3359150" y="3081338"/>
            <a:ext cx="34925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Неоконченное среднее – 7.1%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57.1%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классов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21.4%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Средне-специальное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Неоконченное высшее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0%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– 7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10250" name="TextBox 15"/>
          <p:cNvSpPr txBox="1">
            <a:spLocks noChangeArrowheads="1"/>
          </p:cNvSpPr>
          <p:nvPr/>
        </p:nvSpPr>
        <p:spPr bwMode="auto">
          <a:xfrm>
            <a:off x="4583113" y="42863"/>
            <a:ext cx="4537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выборки</a:t>
            </a:r>
          </a:p>
        </p:txBody>
      </p:sp>
      <p:sp>
        <p:nvSpPr>
          <p:cNvPr id="10251" name="TextBox 16"/>
          <p:cNvSpPr txBox="1">
            <a:spLocks noChangeArrowheads="1"/>
          </p:cNvSpPr>
          <p:nvPr/>
        </p:nvSpPr>
        <p:spPr bwMode="auto">
          <a:xfrm>
            <a:off x="959198" y="4696619"/>
            <a:ext cx="532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УК РФ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TextBox 3"/>
          <p:cNvSpPr txBox="1">
            <a:spLocks noChangeArrowheads="1"/>
          </p:cNvSpPr>
          <p:nvPr/>
        </p:nvSpPr>
        <p:spPr bwMode="auto">
          <a:xfrm>
            <a:off x="3123288" y="4673462"/>
            <a:ext cx="3816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Нарушили ст.105 УК РФ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71.4%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Нарушили ст.111 УК РФ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21.4%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Нарушили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ст.161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 РФ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Нарушили ст.127 УК РФ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Нарушили ст.131 УК РФ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Нарушили ст.132 УК РФ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TextBox 18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919163" y="346075"/>
            <a:ext cx="9117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 представляет собой две группы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группа и контрольная группа. Основная группа состояла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лиц, проходивших экспертное обследование в ФГБУ «НМИЦ ПН им. В.П. Сербского» Минздрава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4583113" y="42863"/>
            <a:ext cx="4537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выборки</a:t>
            </a: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4511675" y="2120900"/>
            <a:ext cx="23764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18-21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22-30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31-40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41-50 – 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50+ -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TextBox 11"/>
          <p:cNvSpPr txBox="1">
            <a:spLocks noChangeArrowheads="1"/>
          </p:cNvSpPr>
          <p:nvPr/>
        </p:nvSpPr>
        <p:spPr bwMode="auto">
          <a:xfrm>
            <a:off x="1095531" y="5373216"/>
            <a:ext cx="5329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УК РФ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</a:p>
        </p:txBody>
      </p:sp>
      <p:sp>
        <p:nvSpPr>
          <p:cNvPr id="9224" name="TextBox 15"/>
          <p:cNvSpPr txBox="1">
            <a:spLocks noChangeArrowheads="1"/>
          </p:cNvSpPr>
          <p:nvPr/>
        </p:nvSpPr>
        <p:spPr bwMode="auto">
          <a:xfrm>
            <a:off x="919163" y="998538"/>
            <a:ext cx="110807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группа обладала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следующими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-демографическими характеристиками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Половое соотношение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72%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к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28%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</a:t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Разбиение по возрастным стратам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5" name="TextBox 13"/>
          <p:cNvSpPr txBox="1">
            <a:spLocks noChangeArrowheads="1"/>
          </p:cNvSpPr>
          <p:nvPr/>
        </p:nvSpPr>
        <p:spPr bwMode="auto">
          <a:xfrm>
            <a:off x="919163" y="3495675"/>
            <a:ext cx="3736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6" name="TextBox 14"/>
          <p:cNvSpPr txBox="1">
            <a:spLocks noChangeArrowheads="1"/>
          </p:cNvSpPr>
          <p:nvPr/>
        </p:nvSpPr>
        <p:spPr bwMode="auto">
          <a:xfrm>
            <a:off x="3359150" y="3495675"/>
            <a:ext cx="34925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Неоконченное среднее – 0%</a:t>
            </a:r>
            <a:b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– 8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классов – 4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Средне-специальное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Неоконченное высшее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–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192088" y="3219450"/>
            <a:ext cx="11807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  <a:endParaRPr lang="ru-RU" altLang="ru-RU" sz="2400" b="1" i="1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487363" y="673100"/>
            <a:ext cx="1146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</a:rPr>
              <a:t>	</a:t>
            </a:r>
            <a:endParaRPr lang="ru-RU" altLang="ru-RU" sz="2400" i="1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382588" y="1920875"/>
            <a:ext cx="1180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4287838" y="211138"/>
            <a:ext cx="4608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1631950" y="836613"/>
            <a:ext cx="65516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психологический диагностики в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и контрольной группах были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следующие результаты по методикам КОТ и 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ZTPI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11272" name="TextBox 4"/>
          <p:cNvSpPr txBox="1">
            <a:spLocks noChangeArrowheads="1"/>
          </p:cNvSpPr>
          <p:nvPr/>
        </p:nvSpPr>
        <p:spPr bwMode="auto">
          <a:xfrm>
            <a:off x="839788" y="1920875"/>
            <a:ext cx="50403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группе были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обнаружены. </a:t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Сниженные результаты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позитивное прошлое,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результаты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интеллект, ориентация на негативное прошлое, ориентация на фаталистическое настоящее, ориентация на гедонистическое настоящее, ориентация на будущее.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Повышенные результаты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обнаружены.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6342063" y="1917700"/>
            <a:ext cx="50403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группе были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обнаружены. </a:t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Сниженные результаты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обнаружены.</a:t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результаты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негативное прошлое, ориентация на позитивное прошлое, ориентация на фаталистическое настоящее, ориентация на гедонистическое настоящее, ориентация на будущее.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Повышенные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интеллект.</a:t>
            </a:r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5375275" y="63817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1704</Words>
  <Application>Microsoft Office PowerPoint</Application>
  <PresentationFormat>Широкоэкранный</PresentationFormat>
  <Paragraphs>231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Times New Roman</vt:lpstr>
      <vt:lpstr>Тема Office</vt:lpstr>
      <vt:lpstr>Особенности интеллекта и системы отношения личности к временному континууму у лиц, совершивших насильственные правонарушения</vt:lpstr>
      <vt:lpstr>Постановка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Пользователь</dc:creator>
  <cp:lastModifiedBy>Александр Баязидов</cp:lastModifiedBy>
  <cp:revision>171</cp:revision>
  <dcterms:created xsi:type="dcterms:W3CDTF">2017-06-01T09:58:13Z</dcterms:created>
  <dcterms:modified xsi:type="dcterms:W3CDTF">2023-06-03T17:46:45Z</dcterms:modified>
</cp:coreProperties>
</file>