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7EB11-9815-42BE-BEBC-871538E56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A74FCC-0EA7-4D44-89E9-2DF93BF92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58746B-C49F-44BF-BD26-3AF62476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6BE201-9175-4932-B5CD-AE483303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D2A93-5FAC-4FC2-993E-F1A1F252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9870A6-42FB-46E7-819B-165B93D0B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8E06A65-DD38-4FFD-ADEF-F639AC09F543}"/>
              </a:ext>
            </a:extLst>
          </p:cNvPr>
          <p:cNvSpPr/>
          <p:nvPr userDrawn="1"/>
        </p:nvSpPr>
        <p:spPr>
          <a:xfrm>
            <a:off x="2971800" y="385763"/>
            <a:ext cx="6248400" cy="6248400"/>
          </a:xfrm>
          <a:prstGeom prst="ellipse">
            <a:avLst/>
          </a:prstGeom>
          <a:noFill/>
          <a:ln w="1778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09F435C-51AB-483C-9A2D-5FEEAE62A2A4}"/>
              </a:ext>
            </a:extLst>
          </p:cNvPr>
          <p:cNvSpPr/>
          <p:nvPr userDrawn="1"/>
        </p:nvSpPr>
        <p:spPr>
          <a:xfrm>
            <a:off x="3158836" y="572799"/>
            <a:ext cx="5874328" cy="5874328"/>
          </a:xfrm>
          <a:prstGeom prst="ellipse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05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E71E3-D7A0-4A21-B336-BB7FA66B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DDA0D0-76BF-447B-8035-414944A82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7E4278-F39E-41E0-9736-66C1A1EF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1A0639-3C42-4C1D-9734-3655B412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0AB301-82E4-42B7-B2FF-EB52E1CB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04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F46B6E9-A016-4848-848B-BE30AA46B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1E8FA2-5AB5-4259-9AD2-7A08582E2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788826-0388-4407-A9E0-B35F79B0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24B65E-BD72-411A-A369-A117C089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E7D442-DCC9-4B72-BBD7-A9ABC911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87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7434B5-6CC9-40A2-A90E-FAD1EB36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FFEDB8-1CAC-4D50-AFB0-E663F48E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CACEB4-1619-41C3-A516-90396251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F3880A-BA1D-4E4F-8E0A-1636E6FC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223D0-CB24-4018-9AC8-579110CD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5DF17-3DB2-452C-A3E2-8520E62B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1AB21B-0D4B-424F-B4E8-CCC5435F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443037-47DE-4265-992A-C8B11643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FEC23B-2961-4F8F-84A8-5F379CC9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ACC806-3599-4814-B6B2-0B92728E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74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75E24-6455-487D-95D2-73D8399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D1B15E-5730-4E8F-B6FB-E39D6AE99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9C2CEB-C7F8-435C-B94B-BBBE1B50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CD67DB-7955-4370-94EB-89C7B77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EE4522-AB11-44A9-ABB4-18BB5948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A7CC85-B636-43AA-8D12-63A41234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99C95-99E5-4386-A8F4-EDD7F113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E471B1-957E-43A0-9CBD-C77B1A36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5451DE-9388-450B-8A8D-E3CB8A936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AECF90-415E-4EA9-9FFC-DAD27552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A92FA8-2BDE-49D3-A518-01E453BF4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55E611-1199-4C70-B500-CECF8280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3CB1B5-9901-4FC9-86F6-4AC42C60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C80D75-CC93-4BD0-AE16-636E2CA3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71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ECFABB-3204-499E-B181-20BC875A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9F71D9-0B48-40C9-9AF1-DE7DCFD1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E2822D-845B-4550-AF45-AF583DC9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BF0AC44-3ACB-4A08-984A-DB177570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81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80741B-3872-4148-B109-4277F695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A133843-8F31-4051-BDF4-F573F48E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CCD8DC-F23F-4952-AAE0-4D1AF21B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32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9F003-7080-457D-899D-ADED8B57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5B368-63EA-4492-9F44-6744B5BA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F9714E-D3F5-4A09-ACCD-EE80E49D8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F0B936-0A52-4146-9648-169EBAE3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3272BE-6614-4387-84A1-E7AAD790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9EE217-D3E6-426C-AD7A-43A93F2E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3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BB6AB-23FD-4C82-BDB2-BE7C43AD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53719A5-C173-4251-909A-42EDCF563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E90403-5F76-4020-953A-CBFC5179F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824C23-D322-4D0C-A4F5-4BED27DC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CA16AF-A6B0-4DD8-817C-60FE3AC5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BD674C-1247-416F-96F7-4FC87E4F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1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6CE74-A931-4AA4-A08B-41FF294F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B85047-13D1-40CC-BC02-6B914AB95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0C4C8D-6224-4F2E-BBC2-BE38C539C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C0F9-3C26-4781-9E04-2710A31A2A62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54A69B-50AB-4CC1-8E16-1E7DEF97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4E5C13-3C3B-400B-890C-AE8905C82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1093-8985-48D7-8F43-CDEA18B1CF9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2030A6-0700-4C12-A81D-F4A52D9C4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ACF1F0-A82D-4FFD-89DF-6D46EB832874}"/>
              </a:ext>
            </a:extLst>
          </p:cNvPr>
          <p:cNvSpPr/>
          <p:nvPr userDrawn="1"/>
        </p:nvSpPr>
        <p:spPr>
          <a:xfrm>
            <a:off x="212436" y="196849"/>
            <a:ext cx="11767127" cy="6444095"/>
          </a:xfrm>
          <a:prstGeom prst="rect">
            <a:avLst/>
          </a:prstGeom>
          <a:noFill/>
          <a:ln w="1778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528876-1FB3-4235-90F1-C5B4AF2CF7FF}"/>
              </a:ext>
            </a:extLst>
          </p:cNvPr>
          <p:cNvSpPr/>
          <p:nvPr userDrawn="1"/>
        </p:nvSpPr>
        <p:spPr>
          <a:xfrm>
            <a:off x="415635" y="383453"/>
            <a:ext cx="11360728" cy="609109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70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7DACE-9379-42ED-9453-21E541C88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717" y="692988"/>
            <a:ext cx="6547450" cy="435633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cs typeface="Dubai Medium" pitchFamily="34" charset="-78"/>
              </a:rPr>
              <a:t>Временная перспектива личности и специфика 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  <a:cs typeface="Dubai Medium" pitchFamily="34" charset="-78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cs typeface="Dubai Medium" pitchFamily="34" charset="-78"/>
              </a:rPr>
              <a:t>воспоминаний о профессионально значимых событиях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+mn-lt"/>
              <a:cs typeface="Dubai Medium" panose="020B0603030403030204" pitchFamily="34" charset="-78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C32283-A746-4A63-855A-DEB69C370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077" y="4537267"/>
            <a:ext cx="9144000" cy="1655762"/>
          </a:xfrm>
        </p:spPr>
        <p:txBody>
          <a:bodyPr/>
          <a:lstStyle/>
          <a:p>
            <a:r>
              <a:rPr lang="ru-RU" dirty="0" err="1" smtClean="0"/>
              <a:t>Данилова-Релина</a:t>
            </a:r>
            <a:r>
              <a:rPr lang="ru-RU" dirty="0" smtClean="0"/>
              <a:t> Анна Владимировна </a:t>
            </a:r>
          </a:p>
          <a:p>
            <a:r>
              <a:rPr lang="ru-RU" dirty="0" smtClean="0"/>
              <a:t>(РГГУ, ИП им. Л.С. </a:t>
            </a:r>
            <a:r>
              <a:rPr lang="ru-RU" dirty="0" err="1" smtClean="0"/>
              <a:t>Выготского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Почта: </a:t>
            </a:r>
            <a:r>
              <a:rPr lang="en-US" dirty="0" smtClean="0"/>
              <a:t>a.v.d-r@ya.ru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9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Выявились следующие темы по результатам тематического анализа биографического интервью в группе «временная перспектива будущего»: важность достижения поставленных целей в профессии, макроструктура профессиональных автобиографических воспоминаний, важность наставничества, </a:t>
            </a:r>
            <a:r>
              <a:rPr lang="en-US" dirty="0" smtClean="0"/>
              <a:t>l</a:t>
            </a:r>
            <a:r>
              <a:rPr lang="ru-RU" dirty="0" err="1" smtClean="0"/>
              <a:t>ifelong</a:t>
            </a:r>
            <a:r>
              <a:rPr lang="ru-RU" dirty="0" smtClean="0"/>
              <a:t> </a:t>
            </a:r>
            <a:r>
              <a:rPr lang="ru-RU" dirty="0" err="1" smtClean="0"/>
              <a:t>learning</a:t>
            </a:r>
            <a:r>
              <a:rPr lang="ru-RU" dirty="0" smtClean="0"/>
              <a:t> (обучение длинною в жизнь), риск как способ развития. самореализация в профессии, ответственность за достижение результата. </a:t>
            </a:r>
          </a:p>
          <a:p>
            <a:pPr lvl="0"/>
            <a:r>
              <a:rPr lang="ru-RU" dirty="0" smtClean="0"/>
              <a:t>Профессиональные воспоминания респондентов группы  «временная перспектива будущего» отличаются большей </a:t>
            </a:r>
            <a:r>
              <a:rPr lang="ru-RU" dirty="0" err="1" smtClean="0"/>
              <a:t>детализированностью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717" y="1846053"/>
            <a:ext cx="10793083" cy="4330910"/>
          </a:xfrm>
        </p:spPr>
        <p:txBody>
          <a:bodyPr/>
          <a:lstStyle/>
          <a:p>
            <a:pPr lvl="0" algn="just"/>
            <a:r>
              <a:rPr lang="ru-RU" dirty="0" smtClean="0"/>
              <a:t>В группе «временная перспектива трансцендентного будущего» выражены следующие темы: серьезные изменения как ценный урок, отстаивание своих убеждений, воспоминания базируются на ярких эмоциях, время как профессиональный ресурс, наставничество и передача опыта, переоценка ценностей.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1706" y="1825624"/>
            <a:ext cx="11145328" cy="4575175"/>
          </a:xfrm>
        </p:spPr>
        <p:txBody>
          <a:bodyPr/>
          <a:lstStyle/>
          <a:p>
            <a:pPr lvl="0" algn="just"/>
            <a:r>
              <a:rPr lang="ru-RU" dirty="0" smtClean="0"/>
              <a:t>У лиц, ориентированных на временную перспективу будущего, выше количество обобщенных воспоминаний в сравнении с другими группами (</a:t>
            </a:r>
            <a:r>
              <a:rPr lang="en-US" dirty="0" smtClean="0"/>
              <a:t>h=0,03)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 smtClean="0"/>
              <a:t>Люди с временной перспективой «позитивное прошлое» и «негативное прошлое» </a:t>
            </a:r>
            <a:r>
              <a:rPr lang="ru-RU" b="1" dirty="0" smtClean="0"/>
              <a:t>не</a:t>
            </a:r>
            <a:r>
              <a:rPr lang="ru-RU" dirty="0" smtClean="0"/>
              <a:t> имеют большее количество воспоминаний-вспышек, окрашенных позитивно и негативно соответственно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Обсуждение результатов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775" y="1380565"/>
            <a:ext cx="11152095" cy="50202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Согласно результатам тематического анализа интервью автобиографические воспоминания о профессионально значимых событиях существенно различаются в разных группах, что подтверждает нашу </a:t>
            </a:r>
            <a:r>
              <a:rPr lang="ru-RU" dirty="0" smtClean="0"/>
              <a:t>гипотезу о </a:t>
            </a:r>
            <a:r>
              <a:rPr lang="ru-RU" dirty="0" smtClean="0"/>
              <a:t>связи временной перспективы и автобиографической памяти о профессиональных событиях.. </a:t>
            </a:r>
          </a:p>
          <a:p>
            <a:pPr algn="just"/>
            <a:r>
              <a:rPr lang="ru-RU" dirty="0" smtClean="0"/>
              <a:t>Исследований о связи временной перспективы и автобиографической памяти крайне мало, тем не менее, некоторые работы доказывают связь автобиографических воспоминаний и временной перспективы будущего (</a:t>
            </a:r>
            <a:r>
              <a:rPr lang="ru-RU" dirty="0" err="1" smtClean="0"/>
              <a:t>Addis</a:t>
            </a:r>
            <a:r>
              <a:rPr lang="ru-RU" dirty="0" smtClean="0"/>
              <a:t> </a:t>
            </a:r>
            <a:r>
              <a:rPr lang="en-US" dirty="0" smtClean="0"/>
              <a:t>R</a:t>
            </a:r>
            <a:r>
              <a:rPr lang="ru-RU" dirty="0" smtClean="0"/>
              <a:t>.</a:t>
            </a:r>
            <a:r>
              <a:rPr lang="en-US" dirty="0" smtClean="0"/>
              <a:t>A</a:t>
            </a:r>
            <a:r>
              <a:rPr lang="ru-RU" dirty="0" smtClean="0"/>
              <a:t>., </a:t>
            </a:r>
            <a:r>
              <a:rPr lang="ru-RU" dirty="0" err="1" smtClean="0"/>
              <a:t>Schacter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  <a:r>
              <a:rPr lang="en-US" dirty="0" smtClean="0"/>
              <a:t>L</a:t>
            </a:r>
            <a:r>
              <a:rPr lang="ru-RU" dirty="0" smtClean="0"/>
              <a:t>., 2008; </a:t>
            </a:r>
            <a:r>
              <a:rPr lang="ru-RU" dirty="0" err="1" smtClean="0"/>
              <a:t>Schacter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  <a:r>
              <a:rPr lang="en-US" dirty="0" smtClean="0"/>
              <a:t>L</a:t>
            </a:r>
            <a:r>
              <a:rPr lang="ru-RU" dirty="0" smtClean="0"/>
              <a:t>.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2007). Выявлена связь временной перспективы будущего с макроструктурой автобиографических воспоминаний о профессионально значимых событиях. Опираясь на культурно-исторический подход к автобиографической памяти (</a:t>
            </a:r>
            <a:r>
              <a:rPr lang="ru-RU" dirty="0" err="1" smtClean="0"/>
              <a:t>Нуркова</a:t>
            </a:r>
            <a:r>
              <a:rPr lang="ru-RU" dirty="0" smtClean="0"/>
              <a:t> В.В., 2000) мы видим, что долгосрочные временные ориентации позволяют человеку структурировать свои воспоминания как целостное виденье жизни, в данном случае профессиональной. Можно предположить, что автобиографическая профессиональная память является личностно -</a:t>
            </a:r>
            <a:r>
              <a:rPr lang="ru-RU" dirty="0" err="1" smtClean="0"/>
              <a:t>мнемической</a:t>
            </a:r>
            <a:r>
              <a:rPr lang="ru-RU" dirty="0" smtClean="0"/>
              <a:t> системой, которая представляет собой частную форму автобиографической памяти.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Выводы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763" y="1578634"/>
            <a:ext cx="10655060" cy="4744978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Автобиографические воспоминания о профессионально значимых событиях существенно различаются в разных группах в зависимости от преобладающей временной перспективы. </a:t>
            </a:r>
          </a:p>
          <a:p>
            <a:pPr lvl="0" algn="just"/>
            <a:r>
              <a:rPr lang="ru-RU" dirty="0" smtClean="0"/>
              <a:t>У лиц, ориентированных на временную перспективу будущего, выше количество обобщенных воспоминаний в сравнении с другими группами.  </a:t>
            </a:r>
          </a:p>
          <a:p>
            <a:pPr lvl="0" algn="just"/>
            <a:r>
              <a:rPr lang="ru-RU" dirty="0" smtClean="0"/>
              <a:t>Профессиональные воспоминания респондентов группы  «временная перспектива будущего» отличаются большей </a:t>
            </a:r>
            <a:r>
              <a:rPr lang="ru-RU" dirty="0" err="1" smtClean="0"/>
              <a:t>детализированностью</a:t>
            </a:r>
            <a:r>
              <a:rPr lang="ru-RU" dirty="0" smtClean="0"/>
              <a:t>. </a:t>
            </a:r>
          </a:p>
          <a:p>
            <a:pPr lvl="0" algn="just"/>
            <a:r>
              <a:rPr lang="ru-RU" dirty="0" smtClean="0"/>
              <a:t>Временная перспектива будущего связана с макроструктурой воспоминаний о профессионально значимых событиях. </a:t>
            </a:r>
          </a:p>
          <a:p>
            <a:pPr lvl="0"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Постановка проблемы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80559"/>
            <a:ext cx="10515600" cy="42964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Каким образом временная перспектива личности (то есть ориентация на прошлое, настоящее или будущее) влияет на особенности воспоминаний о событиях, связанных с  профессиональной жизнью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Цель и задачи исследования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исследовать как временная перспектива личности связана со спецификой воспоминаний о профессионально значимых событиях.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Провести исследование преобладающей временной перспективы у респондентов.</a:t>
            </a:r>
          </a:p>
          <a:p>
            <a:r>
              <a:rPr lang="ru-RU" dirty="0" smtClean="0"/>
              <a:t>2. Провести биографическое интервью с включенной в него методикой «линия жизни» и выделить основные особенности специфики воспоминаний о профессионально значимых событиях. </a:t>
            </a:r>
          </a:p>
          <a:p>
            <a:r>
              <a:rPr lang="ru-RU" dirty="0" smtClean="0"/>
              <a:t>3. Соотнести данные, полученные в ходе интервью и методики «Линия жизни», с преобладающей временной перспективой.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Гипотезы исследования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331" y="1751162"/>
            <a:ext cx="11162581" cy="4735902"/>
          </a:xfrm>
        </p:spPr>
        <p:txBody>
          <a:bodyPr/>
          <a:lstStyle/>
          <a:p>
            <a:pPr lvl="0" algn="just"/>
            <a:r>
              <a:rPr lang="ru-RU" dirty="0" smtClean="0"/>
              <a:t>Количество воспоминаний о профессионально значимых событиях и их детализация будет выше у лиц, ориентированных на временную перспективу «будущее».</a:t>
            </a:r>
          </a:p>
          <a:p>
            <a:pPr lvl="0" algn="just"/>
            <a:r>
              <a:rPr lang="ru-RU" dirty="0" smtClean="0"/>
              <a:t> Люди, ориентированные на временную перспективу «будущее», имеют склонность запоминать профессионально значимые события, связанные с долгосрочными целями и перспективами.</a:t>
            </a:r>
          </a:p>
          <a:p>
            <a:pPr lvl="0" algn="just"/>
            <a:r>
              <a:rPr lang="ru-RU" dirty="0" smtClean="0"/>
              <a:t>Люди с временной перспективой «позитивное прошлое» и «негативное прошлое» имеют большее количество воспоминаний-вспышек, окрашенных позитивно и негативно соответственно.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Методика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991" y="1561381"/>
            <a:ext cx="10869283" cy="487392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 «</a:t>
            </a:r>
            <a:r>
              <a:rPr lang="ru-RU" dirty="0" err="1" smtClean="0"/>
              <a:t>Опросник</a:t>
            </a:r>
            <a:r>
              <a:rPr lang="ru-RU" dirty="0" smtClean="0"/>
              <a:t> временной перспективы </a:t>
            </a:r>
            <a:r>
              <a:rPr lang="ru-RU" dirty="0" err="1" smtClean="0"/>
              <a:t>Зимбардо</a:t>
            </a:r>
            <a:r>
              <a:rPr lang="ru-RU" dirty="0" smtClean="0"/>
              <a:t> (ZTPI)» в русскоязычной адаптации Соколовой Е.Т., Сырцовой А., Митиной О. В. (</a:t>
            </a:r>
            <a:r>
              <a:rPr lang="ru-RU" dirty="0" err="1" smtClean="0"/>
              <a:t>Сырцова</a:t>
            </a:r>
            <a:r>
              <a:rPr lang="ru-RU" dirty="0" smtClean="0"/>
              <a:t> А. и др., 2008). 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Опросник</a:t>
            </a:r>
            <a:r>
              <a:rPr lang="ru-RU" dirty="0" smtClean="0"/>
              <a:t> временной перспективы трансцендентного будущего (TTPI)» в русскоязычной адаптации Соколовой Е.Т., Сырцовой А., Митиной О.В. </a:t>
            </a:r>
          </a:p>
          <a:p>
            <a:pPr lvl="0"/>
            <a:r>
              <a:rPr lang="ru-RU" dirty="0" smtClean="0"/>
              <a:t>«Биографическое </a:t>
            </a:r>
            <a:r>
              <a:rPr lang="ru-RU" dirty="0" err="1" smtClean="0"/>
              <a:t>полуструктурированное</a:t>
            </a:r>
            <a:r>
              <a:rPr lang="ru-RU" dirty="0" smtClean="0"/>
              <a:t> интервью» по Н.А. Логиновой (Логинова Н.А., 2001).</a:t>
            </a:r>
          </a:p>
          <a:p>
            <a:pPr lvl="0"/>
            <a:r>
              <a:rPr lang="ru-RU" dirty="0" smtClean="0"/>
              <a:t>Методика «Линия жизни» вариации </a:t>
            </a:r>
            <a:r>
              <a:rPr lang="ru-RU" dirty="0" err="1" smtClean="0"/>
              <a:t>Нурковой</a:t>
            </a:r>
            <a:r>
              <a:rPr lang="ru-RU" dirty="0" smtClean="0"/>
              <a:t> В.В. (</a:t>
            </a:r>
            <a:r>
              <a:rPr lang="ru-RU" dirty="0" err="1" smtClean="0"/>
              <a:t>Нуркова</a:t>
            </a:r>
            <a:r>
              <a:rPr lang="ru-RU" dirty="0" smtClean="0"/>
              <a:t> В.В., 2000).</a:t>
            </a:r>
          </a:p>
          <a:p>
            <a:pPr lvl="0"/>
            <a:r>
              <a:rPr lang="ru-RU" dirty="0" smtClean="0"/>
              <a:t>Тематический анализ интервью. (</a:t>
            </a:r>
            <a:r>
              <a:rPr lang="ru-RU" dirty="0" err="1" smtClean="0"/>
              <a:t>Braun</a:t>
            </a:r>
            <a:r>
              <a:rPr lang="ru-RU" dirty="0" smtClean="0"/>
              <a:t>, V., </a:t>
            </a:r>
            <a:r>
              <a:rPr lang="ru-RU" dirty="0" err="1" smtClean="0"/>
              <a:t>Clarke</a:t>
            </a:r>
            <a:r>
              <a:rPr lang="ru-RU" dirty="0" smtClean="0"/>
              <a:t>, V., 2006) в адаптации </a:t>
            </a:r>
            <a:r>
              <a:rPr lang="ru-RU" dirty="0" err="1" smtClean="0"/>
              <a:t>Хорошилова</a:t>
            </a:r>
            <a:r>
              <a:rPr lang="ru-RU" dirty="0" smtClean="0"/>
              <a:t> Д.А. и Мельниковой О. Т. (Мельникова О.Т., </a:t>
            </a:r>
            <a:r>
              <a:rPr lang="ru-RU" dirty="0" err="1" smtClean="0"/>
              <a:t>Хорошилов</a:t>
            </a:r>
            <a:r>
              <a:rPr lang="ru-RU" dirty="0" smtClean="0"/>
              <a:t> Д.А., 2020).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Характеристика выборки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75449"/>
            <a:ext cx="10790208" cy="4201514"/>
          </a:xfrm>
        </p:spPr>
        <p:txBody>
          <a:bodyPr/>
          <a:lstStyle/>
          <a:p>
            <a:r>
              <a:rPr lang="ru-RU" dirty="0" smtClean="0"/>
              <a:t>Выборка представлена 20 респондентами возрастом от 22 до 55 лет (средний возраст 35 лет) с опытом работы не менее 5 лет в одной профессиональной области.</a:t>
            </a:r>
          </a:p>
          <a:p>
            <a:r>
              <a:rPr lang="ru-RU" dirty="0" smtClean="0"/>
              <a:t>Респонденты по классификации профессий Е.А. Климова относятся к типу «Человек-человек», то есть работа которых тесно связанна с работой и общением с людьми.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Наблюдается преобладание временной перспективы будущего у 8-х респондентов, временной перспективы негативного прошлого у 6-х, временной перспективы позитивного прошлого у 3-х и временной перспективы трансцендентного будущего у 3-х участников исследования.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Для респондентов с преобладающей перспективой «негативное прошлое», исходя из результатов тематического анализа биографического </a:t>
            </a:r>
            <a:r>
              <a:rPr lang="ru-RU" dirty="0" err="1" smtClean="0"/>
              <a:t>полуструктурированного</a:t>
            </a:r>
            <a:r>
              <a:rPr lang="ru-RU" dirty="0" smtClean="0"/>
              <a:t> интервью, характерны следующие темы: трудности на протяжении всей карьеры, внешние факторы как причина сложностей, неудовлетворенность профессиональной жизнью, неумение извлекать уроки из прошлого опыта, профессия как функция достижения заработка и общественного одобрения, отсутствие долгосрочных перспектив.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У участников интервью в группе «позитивное прошлое» преобладают следующие темы: акцентуация на положительных эмоциях, удовлетворение от самых малых достижений, важность социальных связей в работе, отсутствие воспоминаний о трудностях, небольшие ошибки как способ научиться новому, получение удовольствия от процесса работы.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886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Временная перспектива личности и специфика  воспоминаний о профессионально значимых событиях </vt:lpstr>
      <vt:lpstr>Постановка проблемы</vt:lpstr>
      <vt:lpstr>Цель и задачи исследования</vt:lpstr>
      <vt:lpstr>Гипотезы исследования</vt:lpstr>
      <vt:lpstr>Методика </vt:lpstr>
      <vt:lpstr>Характеристика выборки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Обсуждение результатов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Anna</cp:lastModifiedBy>
  <cp:revision>13</cp:revision>
  <dcterms:created xsi:type="dcterms:W3CDTF">2021-09-14T12:16:51Z</dcterms:created>
  <dcterms:modified xsi:type="dcterms:W3CDTF">2023-06-09T00:11:57Z</dcterms:modified>
</cp:coreProperties>
</file>