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7" r:id="rId3"/>
    <p:sldId id="258" r:id="rId4"/>
    <p:sldId id="259" r:id="rId5"/>
    <p:sldId id="261" r:id="rId6"/>
    <p:sldId id="262" r:id="rId7"/>
    <p:sldId id="264" r:id="rId8"/>
    <p:sldId id="265" r:id="rId9"/>
    <p:sldId id="276" r:id="rId10"/>
    <p:sldId id="278" r:id="rId11"/>
    <p:sldId id="273"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81"/>
  </p:normalViewPr>
  <p:slideViewPr>
    <p:cSldViewPr snapToGrid="0">
      <p:cViewPr varScale="1">
        <p:scale>
          <a:sx n="111" d="100"/>
          <a:sy n="111" d="100"/>
        </p:scale>
        <p:origin x="632"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70%20&#1088;&#1077;&#1079;&#1091;&#1083;&#1100;&#1090;&#1072;&#1090;%20&#1095;&#1077;&#1083;&#1086;&#1074;&#1077;&#108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70%20&#1088;&#1077;&#1079;&#1091;&#1083;&#1100;&#1090;&#1072;&#1090;%20&#1095;&#1077;&#1083;&#1086;&#1074;&#1077;&#108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70%20&#1088;&#1077;&#1079;&#1091;&#1083;&#1100;&#1090;&#1072;&#1090;%20&#1095;&#1077;&#1083;&#1086;&#1074;&#1077;&#108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70%20&#1088;&#1077;&#1079;&#1091;&#1083;&#1100;&#1090;&#1072;&#1090;%20&#1095;&#1077;&#1083;&#1086;&#1074;&#1077;&#1082;.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ymbol val="circle"/>
            <c:size val="5"/>
            <c:spPr>
              <a:solidFill>
                <a:schemeClr val="tx1"/>
              </a:solidFill>
              <a:ln w="9525">
                <a:solidFill>
                  <a:schemeClr val="tx1"/>
                </a:solidFill>
              </a:ln>
              <a:effectLst/>
            </c:spPr>
          </c:marker>
          <c:trendline>
            <c:spPr>
              <a:ln w="3175"/>
            </c:spPr>
            <c:trendlineType val="poly"/>
            <c:order val="2"/>
            <c:dispRSqr val="0"/>
            <c:dispEq val="0"/>
          </c:trendline>
          <c:xVal>
            <c:numRef>
              <c:f>Лист2!$AR$7:$AR$26</c:f>
              <c:numCache>
                <c:formatCode>0.00</c:formatCode>
                <c:ptCount val="20"/>
                <c:pt idx="0">
                  <c:v>35.299999999999997</c:v>
                </c:pt>
                <c:pt idx="1">
                  <c:v>37.5</c:v>
                </c:pt>
                <c:pt idx="2">
                  <c:v>40.200000000000003</c:v>
                </c:pt>
                <c:pt idx="3">
                  <c:v>37.799999999999997</c:v>
                </c:pt>
                <c:pt idx="4">
                  <c:v>37</c:v>
                </c:pt>
                <c:pt idx="5">
                  <c:v>34.200000000000003</c:v>
                </c:pt>
                <c:pt idx="6">
                  <c:v>35.799999999999997</c:v>
                </c:pt>
                <c:pt idx="7">
                  <c:v>31.4</c:v>
                </c:pt>
                <c:pt idx="8">
                  <c:v>35</c:v>
                </c:pt>
                <c:pt idx="9">
                  <c:v>38.200000000000003</c:v>
                </c:pt>
                <c:pt idx="10">
                  <c:v>31.8</c:v>
                </c:pt>
                <c:pt idx="11">
                  <c:v>34.700000000000003</c:v>
                </c:pt>
                <c:pt idx="12">
                  <c:v>38.9</c:v>
                </c:pt>
                <c:pt idx="13">
                  <c:v>33.6</c:v>
                </c:pt>
                <c:pt idx="14">
                  <c:v>34</c:v>
                </c:pt>
                <c:pt idx="15">
                  <c:v>36.4</c:v>
                </c:pt>
                <c:pt idx="16">
                  <c:v>41.2</c:v>
                </c:pt>
                <c:pt idx="17">
                  <c:v>30.4</c:v>
                </c:pt>
                <c:pt idx="18">
                  <c:v>33</c:v>
                </c:pt>
                <c:pt idx="19">
                  <c:v>30.4</c:v>
                </c:pt>
              </c:numCache>
            </c:numRef>
          </c:xVal>
          <c:yVal>
            <c:numRef>
              <c:f>Лист2!$AS$7:$AS$26</c:f>
              <c:numCache>
                <c:formatCode>0.00</c:formatCode>
                <c:ptCount val="20"/>
                <c:pt idx="0">
                  <c:v>27.9</c:v>
                </c:pt>
                <c:pt idx="1">
                  <c:v>28</c:v>
                </c:pt>
                <c:pt idx="2">
                  <c:v>28.6</c:v>
                </c:pt>
                <c:pt idx="3">
                  <c:v>28.2</c:v>
                </c:pt>
                <c:pt idx="4">
                  <c:v>26</c:v>
                </c:pt>
                <c:pt idx="5">
                  <c:v>28</c:v>
                </c:pt>
                <c:pt idx="6">
                  <c:v>28</c:v>
                </c:pt>
                <c:pt idx="7">
                  <c:v>25</c:v>
                </c:pt>
                <c:pt idx="8">
                  <c:v>29.1</c:v>
                </c:pt>
                <c:pt idx="9">
                  <c:v>27.8</c:v>
                </c:pt>
                <c:pt idx="10">
                  <c:v>26.6</c:v>
                </c:pt>
                <c:pt idx="11">
                  <c:v>28</c:v>
                </c:pt>
                <c:pt idx="12">
                  <c:v>28.6</c:v>
                </c:pt>
                <c:pt idx="13">
                  <c:v>28.6</c:v>
                </c:pt>
                <c:pt idx="14">
                  <c:v>27.8</c:v>
                </c:pt>
                <c:pt idx="15">
                  <c:v>27.4</c:v>
                </c:pt>
                <c:pt idx="16">
                  <c:v>28</c:v>
                </c:pt>
                <c:pt idx="17">
                  <c:v>27.4</c:v>
                </c:pt>
                <c:pt idx="18">
                  <c:v>27.6</c:v>
                </c:pt>
                <c:pt idx="19">
                  <c:v>23.2</c:v>
                </c:pt>
              </c:numCache>
            </c:numRef>
          </c:yVal>
          <c:smooth val="0"/>
          <c:extLst>
            <c:ext xmlns:c16="http://schemas.microsoft.com/office/drawing/2014/chart" uri="{C3380CC4-5D6E-409C-BE32-E72D297353CC}">
              <c16:uniqueId val="{00000001-8CC7-994B-A3C2-F3957581967D}"/>
            </c:ext>
          </c:extLst>
        </c:ser>
        <c:dLbls>
          <c:showLegendKey val="0"/>
          <c:showVal val="0"/>
          <c:showCatName val="0"/>
          <c:showSerName val="0"/>
          <c:showPercent val="0"/>
          <c:showBubbleSize val="0"/>
        </c:dLbls>
        <c:axId val="353722112"/>
        <c:axId val="1"/>
      </c:scatterChart>
      <c:valAx>
        <c:axId val="353722112"/>
        <c:scaling>
          <c:orientation val="minMax"/>
          <c:min val="29"/>
        </c:scaling>
        <c:delete val="0"/>
        <c:axPos val="b"/>
        <c:majorGridlines>
          <c:spPr>
            <a:ln w="9525" cap="flat" cmpd="sng" algn="ctr">
              <a:solidFill>
                <a:schemeClr val="tx1">
                  <a:lumMod val="15000"/>
                  <a:lumOff val="85000"/>
                </a:schemeClr>
              </a:solidFill>
              <a:round/>
            </a:ln>
            <a:effectLst/>
          </c:spPr>
        </c:majorGridlines>
        <c:title>
          <c:tx>
            <c:rich>
              <a:bodyPr/>
              <a:lstStyle/>
              <a:p>
                <a:pPr>
                  <a:defRPr/>
                </a:pPr>
                <a:r>
                  <a:rPr lang="ru-RU" sz="1000" b="1" i="1" baseline="0">
                    <a:effectLst/>
                    <a:latin typeface="Arial" panose="020B0604020202020204" pitchFamily="34" charset="0"/>
                    <a:cs typeface="Arial" panose="020B0604020202020204" pitchFamily="34" charset="0"/>
                  </a:rPr>
                  <a:t>Показатель самооценки</a:t>
                </a:r>
                <a:endParaRPr lang="ru-RU" sz="1000" b="1">
                  <a:effectLst/>
                  <a:latin typeface="Arial" panose="020B0604020202020204" pitchFamily="34" charset="0"/>
                  <a:cs typeface="Arial" panose="020B0604020202020204" pitchFamily="34" charset="0"/>
                </a:endParaRPr>
              </a:p>
            </c:rich>
          </c:tx>
          <c:overlay val="0"/>
        </c:title>
        <c:numFmt formatCode="0.00" sourceLinked="1"/>
        <c:majorTickMark val="none"/>
        <c:minorTickMark val="none"/>
        <c:tickLblPos val="none"/>
        <c:spPr>
          <a:noFill/>
          <a:ln w="15875" cap="flat" cmpd="sng" algn="ctr">
            <a:solidFill>
              <a:schemeClr val="tx1"/>
            </a:solidFill>
            <a:round/>
          </a:ln>
          <a:effectLst/>
        </c:spPr>
        <c:crossAx val="1"/>
        <c:crosses val="autoZero"/>
        <c:crossBetween val="midCat"/>
      </c:valAx>
      <c:valAx>
        <c:axId val="1"/>
        <c:scaling>
          <c:orientation val="minMax"/>
          <c:min val="22"/>
        </c:scaling>
        <c:delete val="0"/>
        <c:axPos val="l"/>
        <c:majorGridlines>
          <c:spPr>
            <a:ln w="9525" cap="flat" cmpd="sng" algn="ctr">
              <a:solidFill>
                <a:schemeClr val="tx1">
                  <a:lumMod val="15000"/>
                  <a:lumOff val="85000"/>
                </a:schemeClr>
              </a:solidFill>
              <a:round/>
            </a:ln>
            <a:effectLst/>
          </c:spPr>
        </c:majorGridlines>
        <c:title>
          <c:tx>
            <c:rich>
              <a:bodyPr/>
              <a:lstStyle/>
              <a:p>
                <a:pPr>
                  <a:defRPr b="1"/>
                </a:pPr>
                <a:r>
                  <a:rPr lang="ru-RU" sz="1000" b="1" i="1" baseline="0">
                    <a:effectLst/>
                    <a:latin typeface="Arial" panose="020B0604020202020204" pitchFamily="34" charset="0"/>
                    <a:cs typeface="Arial" panose="020B0604020202020204" pitchFamily="34" charset="0"/>
                  </a:rPr>
                  <a:t>Показатель профкомпетенции</a:t>
                </a:r>
                <a:endParaRPr lang="ru-RU" sz="1000" b="1">
                  <a:effectLst/>
                  <a:latin typeface="Arial" panose="020B0604020202020204" pitchFamily="34" charset="0"/>
                  <a:cs typeface="Arial" panose="020B0604020202020204" pitchFamily="34" charset="0"/>
                </a:endParaRPr>
              </a:p>
            </c:rich>
          </c:tx>
          <c:layout>
            <c:manualLayout>
              <c:xMode val="edge"/>
              <c:yMode val="edge"/>
              <c:x val="1.8115942028985508E-2"/>
              <c:y val="0.13"/>
            </c:manualLayout>
          </c:layout>
          <c:overlay val="0"/>
        </c:title>
        <c:numFmt formatCode="0.00" sourceLinked="1"/>
        <c:majorTickMark val="none"/>
        <c:minorTickMark val="none"/>
        <c:tickLblPos val="none"/>
        <c:spPr>
          <a:noFill/>
          <a:ln w="1587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353722112"/>
        <c:crosses val="autoZero"/>
        <c:crossBetween val="midCat"/>
      </c:valAx>
      <c:spPr>
        <a:noFill/>
        <a:ln w="25400">
          <a:noFill/>
        </a:ln>
      </c:spPr>
    </c:plotArea>
    <c:plotVisOnly val="1"/>
    <c:dispBlanksAs val="gap"/>
    <c:showDLblsOverMax val="0"/>
  </c:chart>
  <c:spPr>
    <a:solidFill>
      <a:schemeClr val="bg1"/>
    </a:solidFill>
    <a:ln>
      <a:solidFill>
        <a:schemeClr val="tx1"/>
      </a:solid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marker>
            <c:symbol val="circle"/>
            <c:size val="5"/>
            <c:spPr>
              <a:solidFill>
                <a:schemeClr val="tx1"/>
              </a:solidFill>
              <a:ln w="9525">
                <a:solidFill>
                  <a:schemeClr val="tx1"/>
                </a:solidFill>
              </a:ln>
              <a:effectLst/>
            </c:spPr>
          </c:marker>
          <c:trendline>
            <c:trendlineType val="poly"/>
            <c:order val="2"/>
            <c:dispRSqr val="0"/>
            <c:dispEq val="0"/>
          </c:trendline>
          <c:xVal>
            <c:numRef>
              <c:f>Лист2!$BB$7:$BB$26</c:f>
              <c:numCache>
                <c:formatCode>0.00</c:formatCode>
                <c:ptCount val="20"/>
                <c:pt idx="0">
                  <c:v>36</c:v>
                </c:pt>
                <c:pt idx="1">
                  <c:v>35.700000000000003</c:v>
                </c:pt>
                <c:pt idx="2">
                  <c:v>40.4</c:v>
                </c:pt>
                <c:pt idx="3">
                  <c:v>38.6</c:v>
                </c:pt>
                <c:pt idx="4">
                  <c:v>39.4</c:v>
                </c:pt>
                <c:pt idx="5">
                  <c:v>37.200000000000003</c:v>
                </c:pt>
                <c:pt idx="6">
                  <c:v>34.5</c:v>
                </c:pt>
                <c:pt idx="7">
                  <c:v>35.799999999999997</c:v>
                </c:pt>
                <c:pt idx="8">
                  <c:v>37.700000000000003</c:v>
                </c:pt>
                <c:pt idx="9">
                  <c:v>41.3</c:v>
                </c:pt>
                <c:pt idx="10">
                  <c:v>35</c:v>
                </c:pt>
                <c:pt idx="11">
                  <c:v>32.5</c:v>
                </c:pt>
                <c:pt idx="12">
                  <c:v>35.4</c:v>
                </c:pt>
                <c:pt idx="13">
                  <c:v>36.200000000000003</c:v>
                </c:pt>
                <c:pt idx="14">
                  <c:v>32</c:v>
                </c:pt>
                <c:pt idx="15">
                  <c:v>30.2</c:v>
                </c:pt>
                <c:pt idx="16">
                  <c:v>42.2</c:v>
                </c:pt>
                <c:pt idx="17">
                  <c:v>36.5</c:v>
                </c:pt>
                <c:pt idx="18">
                  <c:v>33.6</c:v>
                </c:pt>
                <c:pt idx="19">
                  <c:v>31.3</c:v>
                </c:pt>
              </c:numCache>
            </c:numRef>
          </c:xVal>
          <c:yVal>
            <c:numRef>
              <c:f>Лист2!$BC$7:$BC$26</c:f>
              <c:numCache>
                <c:formatCode>0.00</c:formatCode>
                <c:ptCount val="20"/>
                <c:pt idx="0">
                  <c:v>29.8</c:v>
                </c:pt>
                <c:pt idx="1">
                  <c:v>30.4</c:v>
                </c:pt>
                <c:pt idx="2">
                  <c:v>29</c:v>
                </c:pt>
                <c:pt idx="3">
                  <c:v>29.2</c:v>
                </c:pt>
                <c:pt idx="4">
                  <c:v>28.6</c:v>
                </c:pt>
                <c:pt idx="5">
                  <c:v>29.5</c:v>
                </c:pt>
                <c:pt idx="6">
                  <c:v>30.4</c:v>
                </c:pt>
                <c:pt idx="7">
                  <c:v>30</c:v>
                </c:pt>
                <c:pt idx="8">
                  <c:v>29.6</c:v>
                </c:pt>
                <c:pt idx="9">
                  <c:v>29.2</c:v>
                </c:pt>
                <c:pt idx="10">
                  <c:v>30.6</c:v>
                </c:pt>
                <c:pt idx="11">
                  <c:v>28</c:v>
                </c:pt>
                <c:pt idx="12">
                  <c:v>30.6</c:v>
                </c:pt>
                <c:pt idx="13">
                  <c:v>30.4</c:v>
                </c:pt>
                <c:pt idx="14">
                  <c:v>26.8</c:v>
                </c:pt>
                <c:pt idx="15">
                  <c:v>24.2</c:v>
                </c:pt>
                <c:pt idx="16">
                  <c:v>29.6</c:v>
                </c:pt>
                <c:pt idx="17">
                  <c:v>29.6</c:v>
                </c:pt>
                <c:pt idx="18">
                  <c:v>29.5</c:v>
                </c:pt>
                <c:pt idx="19">
                  <c:v>25.2</c:v>
                </c:pt>
              </c:numCache>
            </c:numRef>
          </c:yVal>
          <c:smooth val="0"/>
          <c:extLst>
            <c:ext xmlns:c16="http://schemas.microsoft.com/office/drawing/2014/chart" uri="{C3380CC4-5D6E-409C-BE32-E72D297353CC}">
              <c16:uniqueId val="{00000001-1CFC-9E40-9708-CCD9F618E09E}"/>
            </c:ext>
          </c:extLst>
        </c:ser>
        <c:dLbls>
          <c:showLegendKey val="0"/>
          <c:showVal val="0"/>
          <c:showCatName val="0"/>
          <c:showSerName val="0"/>
          <c:showPercent val="0"/>
          <c:showBubbleSize val="0"/>
        </c:dLbls>
        <c:axId val="359076336"/>
        <c:axId val="1"/>
      </c:scatterChart>
      <c:valAx>
        <c:axId val="359076336"/>
        <c:scaling>
          <c:orientation val="minMax"/>
          <c:min val="29"/>
        </c:scaling>
        <c:delete val="0"/>
        <c:axPos val="b"/>
        <c:majorGridlines>
          <c:spPr>
            <a:ln w="9525" cap="flat" cmpd="sng" algn="ctr">
              <a:solidFill>
                <a:schemeClr val="tx1">
                  <a:lumMod val="15000"/>
                  <a:lumOff val="85000"/>
                </a:schemeClr>
              </a:solidFill>
              <a:round/>
            </a:ln>
            <a:effectLst/>
          </c:spPr>
        </c:majorGridlines>
        <c:title>
          <c:tx>
            <c:rich>
              <a:bodyPr/>
              <a:lstStyle/>
              <a:p>
                <a:pPr>
                  <a:defRPr>
                    <a:latin typeface="Arial" panose="020B0604020202020204" pitchFamily="34" charset="0"/>
                    <a:cs typeface="Arial" panose="020B0604020202020204" pitchFamily="34" charset="0"/>
                  </a:defRPr>
                </a:pPr>
                <a:r>
                  <a:rPr lang="ru-RU" i="1">
                    <a:latin typeface="Arial" panose="020B0604020202020204" pitchFamily="34" charset="0"/>
                    <a:cs typeface="Arial" panose="020B0604020202020204" pitchFamily="34" charset="0"/>
                  </a:rPr>
                  <a:t>Показатель самооценки</a:t>
                </a:r>
              </a:p>
            </c:rich>
          </c:tx>
          <c:overlay val="0"/>
        </c:title>
        <c:numFmt formatCode="0.00" sourceLinked="1"/>
        <c:majorTickMark val="none"/>
        <c:minorTickMark val="none"/>
        <c:tickLblPos val="none"/>
        <c:spPr>
          <a:noFill/>
          <a:ln w="15875" cap="flat" cmpd="sng" algn="ctr">
            <a:solidFill>
              <a:schemeClr val="tx1"/>
            </a:solidFill>
            <a:round/>
          </a:ln>
          <a:effectLst/>
        </c:spPr>
        <c:crossAx val="1"/>
        <c:crosses val="autoZero"/>
        <c:crossBetween val="midCat"/>
      </c:valAx>
      <c:valAx>
        <c:axId val="1"/>
        <c:scaling>
          <c:orientation val="minMax"/>
          <c:min val="22"/>
        </c:scaling>
        <c:delete val="0"/>
        <c:axPos val="l"/>
        <c:majorGridlines>
          <c:spPr>
            <a:ln w="9525" cap="flat" cmpd="sng" algn="ctr">
              <a:solidFill>
                <a:schemeClr val="tx1">
                  <a:lumMod val="15000"/>
                  <a:lumOff val="85000"/>
                </a:schemeClr>
              </a:solidFill>
              <a:round/>
            </a:ln>
            <a:effectLst/>
          </c:spPr>
        </c:majorGridlines>
        <c:title>
          <c:tx>
            <c:rich>
              <a:bodyPr/>
              <a:lstStyle/>
              <a:p>
                <a:pPr>
                  <a:defRPr>
                    <a:latin typeface="Arial" panose="020B0604020202020204" pitchFamily="34" charset="0"/>
                    <a:cs typeface="Arial" panose="020B0604020202020204" pitchFamily="34" charset="0"/>
                  </a:defRPr>
                </a:pPr>
                <a:r>
                  <a:rPr lang="ru-RU" i="1">
                    <a:latin typeface="Arial" panose="020B0604020202020204" pitchFamily="34" charset="0"/>
                    <a:cs typeface="Arial" panose="020B0604020202020204" pitchFamily="34" charset="0"/>
                  </a:rPr>
                  <a:t>Показатель профкомпетенции</a:t>
                </a:r>
              </a:p>
            </c:rich>
          </c:tx>
          <c:layout>
            <c:manualLayout>
              <c:xMode val="edge"/>
              <c:yMode val="edge"/>
              <c:x val="2.0798622379977826E-2"/>
              <c:y val="0.13657789704903706"/>
            </c:manualLayout>
          </c:layout>
          <c:overlay val="0"/>
        </c:title>
        <c:numFmt formatCode="0.00" sourceLinked="1"/>
        <c:majorTickMark val="none"/>
        <c:minorTickMark val="none"/>
        <c:tickLblPos val="none"/>
        <c:spPr>
          <a:noFill/>
          <a:ln w="1587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359076336"/>
        <c:crosses val="autoZero"/>
        <c:crossBetween val="midCat"/>
      </c:valAx>
      <c:spPr>
        <a:noFill/>
        <a:ln w="25400">
          <a:noFill/>
        </a:ln>
      </c:spPr>
    </c:plotArea>
    <c:plotVisOnly val="1"/>
    <c:dispBlanksAs val="gap"/>
    <c:showDLblsOverMax val="0"/>
  </c:chart>
  <c:spPr>
    <a:solidFill>
      <a:schemeClr val="bg1"/>
    </a:solidFill>
    <a:ln w="3175">
      <a:solidFill>
        <a:schemeClr val="tx1"/>
      </a:solidFill>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ymbol val="circle"/>
            <c:size val="5"/>
            <c:spPr>
              <a:solidFill>
                <a:schemeClr val="tx1"/>
              </a:solidFill>
              <a:ln w="9525">
                <a:solidFill>
                  <a:schemeClr val="tx1"/>
                </a:solidFill>
              </a:ln>
              <a:effectLst/>
            </c:spPr>
          </c:marker>
          <c:trendline>
            <c:spPr>
              <a:ln w="3175"/>
            </c:spPr>
            <c:trendlineType val="poly"/>
            <c:order val="2"/>
            <c:dispRSqr val="0"/>
            <c:dispEq val="0"/>
          </c:trendline>
          <c:trendline>
            <c:spPr>
              <a:ln w="3175"/>
            </c:spPr>
            <c:trendlineType val="poly"/>
            <c:order val="2"/>
            <c:dispRSqr val="0"/>
            <c:dispEq val="0"/>
          </c:trendline>
          <c:xVal>
            <c:numRef>
              <c:f>Лист2!$BG$7:$BG$26</c:f>
              <c:numCache>
                <c:formatCode>0.00</c:formatCode>
                <c:ptCount val="20"/>
                <c:pt idx="0">
                  <c:v>37.6</c:v>
                </c:pt>
                <c:pt idx="1">
                  <c:v>39.200000000000003</c:v>
                </c:pt>
                <c:pt idx="2">
                  <c:v>35.5</c:v>
                </c:pt>
                <c:pt idx="3">
                  <c:v>41</c:v>
                </c:pt>
                <c:pt idx="4">
                  <c:v>38.200000000000003</c:v>
                </c:pt>
                <c:pt idx="5">
                  <c:v>42.4</c:v>
                </c:pt>
                <c:pt idx="6">
                  <c:v>38</c:v>
                </c:pt>
                <c:pt idx="7">
                  <c:v>40</c:v>
                </c:pt>
                <c:pt idx="8">
                  <c:v>43.8</c:v>
                </c:pt>
                <c:pt idx="9">
                  <c:v>37.200000000000003</c:v>
                </c:pt>
                <c:pt idx="10">
                  <c:v>38.700000000000003</c:v>
                </c:pt>
                <c:pt idx="11">
                  <c:v>33</c:v>
                </c:pt>
                <c:pt idx="12">
                  <c:v>36.6</c:v>
                </c:pt>
                <c:pt idx="13">
                  <c:v>32.5</c:v>
                </c:pt>
                <c:pt idx="14">
                  <c:v>31.7</c:v>
                </c:pt>
                <c:pt idx="15">
                  <c:v>32.200000000000003</c:v>
                </c:pt>
                <c:pt idx="16">
                  <c:v>45.2</c:v>
                </c:pt>
                <c:pt idx="17">
                  <c:v>34.6</c:v>
                </c:pt>
                <c:pt idx="18">
                  <c:v>35.799999999999997</c:v>
                </c:pt>
                <c:pt idx="19">
                  <c:v>34.200000000000003</c:v>
                </c:pt>
              </c:numCache>
            </c:numRef>
          </c:xVal>
          <c:yVal>
            <c:numRef>
              <c:f>Лист2!$BH$7:$BH$26</c:f>
              <c:numCache>
                <c:formatCode>0.00</c:formatCode>
                <c:ptCount val="20"/>
                <c:pt idx="0">
                  <c:v>30</c:v>
                </c:pt>
                <c:pt idx="1">
                  <c:v>29.8</c:v>
                </c:pt>
                <c:pt idx="2">
                  <c:v>29.4</c:v>
                </c:pt>
                <c:pt idx="3">
                  <c:v>29.5</c:v>
                </c:pt>
                <c:pt idx="4">
                  <c:v>29.6</c:v>
                </c:pt>
                <c:pt idx="5">
                  <c:v>28.7</c:v>
                </c:pt>
                <c:pt idx="6">
                  <c:v>29.4</c:v>
                </c:pt>
                <c:pt idx="7">
                  <c:v>30.1</c:v>
                </c:pt>
                <c:pt idx="8">
                  <c:v>28.6</c:v>
                </c:pt>
                <c:pt idx="9">
                  <c:v>29.7</c:v>
                </c:pt>
                <c:pt idx="10">
                  <c:v>30.2</c:v>
                </c:pt>
                <c:pt idx="11">
                  <c:v>27</c:v>
                </c:pt>
                <c:pt idx="12">
                  <c:v>29.9</c:v>
                </c:pt>
                <c:pt idx="13">
                  <c:v>25</c:v>
                </c:pt>
                <c:pt idx="14">
                  <c:v>23.8</c:v>
                </c:pt>
                <c:pt idx="15">
                  <c:v>26.2</c:v>
                </c:pt>
                <c:pt idx="16">
                  <c:v>27.3</c:v>
                </c:pt>
                <c:pt idx="17">
                  <c:v>28.4</c:v>
                </c:pt>
                <c:pt idx="18">
                  <c:v>29.6</c:v>
                </c:pt>
                <c:pt idx="19">
                  <c:v>27.8</c:v>
                </c:pt>
              </c:numCache>
            </c:numRef>
          </c:yVal>
          <c:smooth val="0"/>
          <c:extLst>
            <c:ext xmlns:c16="http://schemas.microsoft.com/office/drawing/2014/chart" uri="{C3380CC4-5D6E-409C-BE32-E72D297353CC}">
              <c16:uniqueId val="{00000002-8E2F-B549-916F-BC3142F8ED14}"/>
            </c:ext>
          </c:extLst>
        </c:ser>
        <c:dLbls>
          <c:showLegendKey val="0"/>
          <c:showVal val="0"/>
          <c:showCatName val="0"/>
          <c:showSerName val="0"/>
          <c:showPercent val="0"/>
          <c:showBubbleSize val="0"/>
        </c:dLbls>
        <c:axId val="353723096"/>
        <c:axId val="1"/>
      </c:scatterChart>
      <c:valAx>
        <c:axId val="353723096"/>
        <c:scaling>
          <c:orientation val="minMax"/>
          <c:min val="30"/>
        </c:scaling>
        <c:delete val="0"/>
        <c:axPos val="b"/>
        <c:majorGridlines>
          <c:spPr>
            <a:ln w="9525" cap="sq" cmpd="sng" algn="ctr">
              <a:solidFill>
                <a:schemeClr val="tx1">
                  <a:lumMod val="15000"/>
                  <a:lumOff val="85000"/>
                </a:schemeClr>
              </a:solidFill>
              <a:round/>
            </a:ln>
            <a:effectLst/>
          </c:spPr>
        </c:majorGridlines>
        <c:title>
          <c:tx>
            <c:rich>
              <a:bodyPr/>
              <a:lstStyle/>
              <a:p>
                <a:pPr>
                  <a:defRPr>
                    <a:latin typeface="Arial" panose="020B0604020202020204" pitchFamily="34" charset="0"/>
                    <a:cs typeface="Arial" panose="020B0604020202020204" pitchFamily="34" charset="0"/>
                  </a:defRPr>
                </a:pPr>
                <a:r>
                  <a:rPr lang="ru-RU" sz="1000" b="1" i="1" baseline="0">
                    <a:effectLst/>
                    <a:latin typeface="Arial" panose="020B0604020202020204" pitchFamily="34" charset="0"/>
                    <a:cs typeface="Arial" panose="020B0604020202020204" pitchFamily="34" charset="0"/>
                  </a:rPr>
                  <a:t>Показатель самооценки</a:t>
                </a:r>
                <a:endParaRPr lang="ru-RU" sz="1000" b="1">
                  <a:effectLst/>
                  <a:latin typeface="Arial" panose="020B0604020202020204" pitchFamily="34" charset="0"/>
                  <a:cs typeface="Arial" panose="020B0604020202020204" pitchFamily="34" charset="0"/>
                </a:endParaRPr>
              </a:p>
            </c:rich>
          </c:tx>
          <c:layout>
            <c:manualLayout>
              <c:xMode val="edge"/>
              <c:yMode val="edge"/>
              <c:x val="0.37506866874198863"/>
              <c:y val="0.90291277135508563"/>
            </c:manualLayout>
          </c:layout>
          <c:overlay val="0"/>
        </c:title>
        <c:numFmt formatCode="0.00" sourceLinked="1"/>
        <c:majorTickMark val="none"/>
        <c:minorTickMark val="none"/>
        <c:tickLblPos val="none"/>
        <c:spPr>
          <a:noFill/>
          <a:ln w="15875" cap="flat" cmpd="sng" algn="ctr">
            <a:solidFill>
              <a:schemeClr val="tx1"/>
            </a:solidFill>
            <a:round/>
          </a:ln>
          <a:effectLst/>
        </c:spPr>
        <c:crossAx val="1"/>
        <c:crossesAt val="22"/>
        <c:crossBetween val="midCat"/>
      </c:valAx>
      <c:valAx>
        <c:axId val="1"/>
        <c:scaling>
          <c:orientation val="minMax"/>
          <c:max val="31"/>
          <c:min val="22"/>
        </c:scaling>
        <c:delete val="0"/>
        <c:axPos val="l"/>
        <c:majorGridlines>
          <c:spPr>
            <a:ln w="9525" cap="sq" cmpd="sng" algn="ctr">
              <a:solidFill>
                <a:schemeClr val="tx1">
                  <a:lumMod val="15000"/>
                  <a:lumOff val="85000"/>
                </a:schemeClr>
              </a:solidFill>
              <a:round/>
            </a:ln>
            <a:effectLst/>
          </c:spPr>
        </c:majorGridlines>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1" u="none" strike="noStrike" kern="1200" baseline="0">
                    <a:solidFill>
                      <a:sysClr val="windowText" lastClr="000000"/>
                    </a:solidFill>
                    <a:latin typeface="+mn-lt"/>
                    <a:ea typeface="+mn-ea"/>
                    <a:cs typeface="+mn-cs"/>
                  </a:defRPr>
                </a:pPr>
                <a:r>
                  <a:rPr lang="ru-RU" sz="1000" b="1" i="1" baseline="0">
                    <a:effectLst/>
                    <a:latin typeface="Arial" panose="020B0604020202020204" pitchFamily="34" charset="0"/>
                    <a:cs typeface="Arial" panose="020B0604020202020204" pitchFamily="34" charset="0"/>
                  </a:rPr>
                  <a:t>Показатель профкомпетенции</a:t>
                </a:r>
                <a:endParaRPr lang="ru-RU" i="1"/>
              </a:p>
            </c:rich>
          </c:tx>
          <c:layout>
            <c:manualLayout>
              <c:xMode val="edge"/>
              <c:yMode val="edge"/>
              <c:x val="1.8182971379584439E-2"/>
              <c:y val="0.13454440664759476"/>
            </c:manualLayout>
          </c:layout>
          <c:overlay val="0"/>
        </c:title>
        <c:numFmt formatCode="0.00" sourceLinked="1"/>
        <c:majorTickMark val="none"/>
        <c:minorTickMark val="none"/>
        <c:tickLblPos val="none"/>
        <c:spPr>
          <a:noFill/>
          <a:ln w="1587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353723096"/>
        <c:crosses val="autoZero"/>
        <c:crossBetween val="midCat"/>
      </c:valAx>
      <c:spPr>
        <a:noFill/>
        <a:ln w="25400">
          <a:noFill/>
        </a:ln>
      </c:spPr>
    </c:plotArea>
    <c:plotVisOnly val="1"/>
    <c:dispBlanksAs val="gap"/>
    <c:showDLblsOverMax val="0"/>
  </c:chart>
  <c:spPr>
    <a:solidFill>
      <a:schemeClr val="bg1"/>
    </a:solidFill>
    <a:ln>
      <a:solidFill>
        <a:schemeClr val="tx1"/>
      </a:solidFill>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28575">
              <a:noFill/>
            </a:ln>
          </c:spPr>
          <c:marker>
            <c:symbol val="circle"/>
            <c:size val="5"/>
            <c:spPr>
              <a:solidFill>
                <a:schemeClr val="tx1"/>
              </a:solidFill>
              <a:ln w="9525">
                <a:solidFill>
                  <a:schemeClr val="tx1"/>
                </a:solidFill>
              </a:ln>
              <a:effectLst/>
            </c:spPr>
          </c:marker>
          <c:trendline>
            <c:trendlineType val="linear"/>
            <c:dispRSqr val="0"/>
            <c:dispEq val="0"/>
          </c:trendline>
          <c:trendline>
            <c:spPr>
              <a:ln w="3175"/>
            </c:spPr>
            <c:trendlineType val="linear"/>
            <c:dispRSqr val="0"/>
            <c:dispEq val="0"/>
          </c:trendline>
          <c:xVal>
            <c:numRef>
              <c:f>Лист2!$BL$7:$BL$26</c:f>
              <c:numCache>
                <c:formatCode>0.00</c:formatCode>
                <c:ptCount val="20"/>
                <c:pt idx="0">
                  <c:v>38</c:v>
                </c:pt>
                <c:pt idx="1">
                  <c:v>33.9</c:v>
                </c:pt>
                <c:pt idx="2">
                  <c:v>40.6</c:v>
                </c:pt>
                <c:pt idx="3">
                  <c:v>39</c:v>
                </c:pt>
                <c:pt idx="4">
                  <c:v>40.6</c:v>
                </c:pt>
                <c:pt idx="5">
                  <c:v>35.4</c:v>
                </c:pt>
                <c:pt idx="6">
                  <c:v>34.200000000000003</c:v>
                </c:pt>
                <c:pt idx="7">
                  <c:v>34.5</c:v>
                </c:pt>
                <c:pt idx="8">
                  <c:v>40</c:v>
                </c:pt>
                <c:pt idx="9">
                  <c:v>37.299999999999997</c:v>
                </c:pt>
                <c:pt idx="10">
                  <c:v>32.200000000000003</c:v>
                </c:pt>
                <c:pt idx="11">
                  <c:v>36.6</c:v>
                </c:pt>
                <c:pt idx="12">
                  <c:v>36.299999999999997</c:v>
                </c:pt>
                <c:pt idx="13">
                  <c:v>35.700000000000003</c:v>
                </c:pt>
                <c:pt idx="14">
                  <c:v>33</c:v>
                </c:pt>
                <c:pt idx="15">
                  <c:v>32.6</c:v>
                </c:pt>
                <c:pt idx="16">
                  <c:v>41</c:v>
                </c:pt>
                <c:pt idx="17">
                  <c:v>35</c:v>
                </c:pt>
                <c:pt idx="18">
                  <c:v>31.6</c:v>
                </c:pt>
                <c:pt idx="19">
                  <c:v>32.4</c:v>
                </c:pt>
              </c:numCache>
            </c:numRef>
          </c:xVal>
          <c:yVal>
            <c:numRef>
              <c:f>Лист2!$BM$7:$BM$26</c:f>
              <c:numCache>
                <c:formatCode>0.00</c:formatCode>
                <c:ptCount val="20"/>
                <c:pt idx="0">
                  <c:v>29.7</c:v>
                </c:pt>
                <c:pt idx="1">
                  <c:v>26.4</c:v>
                </c:pt>
                <c:pt idx="2">
                  <c:v>29.6</c:v>
                </c:pt>
                <c:pt idx="3">
                  <c:v>28.2</c:v>
                </c:pt>
                <c:pt idx="4">
                  <c:v>26.6</c:v>
                </c:pt>
                <c:pt idx="5">
                  <c:v>28.6</c:v>
                </c:pt>
                <c:pt idx="6">
                  <c:v>27.5</c:v>
                </c:pt>
                <c:pt idx="7">
                  <c:v>26</c:v>
                </c:pt>
                <c:pt idx="8">
                  <c:v>28.6</c:v>
                </c:pt>
                <c:pt idx="9">
                  <c:v>26.7</c:v>
                </c:pt>
                <c:pt idx="10">
                  <c:v>24.6</c:v>
                </c:pt>
                <c:pt idx="11">
                  <c:v>28</c:v>
                </c:pt>
                <c:pt idx="12">
                  <c:v>28.6</c:v>
                </c:pt>
                <c:pt idx="13">
                  <c:v>26.4</c:v>
                </c:pt>
                <c:pt idx="14">
                  <c:v>28</c:v>
                </c:pt>
                <c:pt idx="15">
                  <c:v>25.2</c:v>
                </c:pt>
                <c:pt idx="16">
                  <c:v>30</c:v>
                </c:pt>
                <c:pt idx="17">
                  <c:v>27.2</c:v>
                </c:pt>
                <c:pt idx="18">
                  <c:v>23.6</c:v>
                </c:pt>
                <c:pt idx="19">
                  <c:v>25.2</c:v>
                </c:pt>
              </c:numCache>
            </c:numRef>
          </c:yVal>
          <c:smooth val="0"/>
          <c:extLst>
            <c:ext xmlns:c16="http://schemas.microsoft.com/office/drawing/2014/chart" uri="{C3380CC4-5D6E-409C-BE32-E72D297353CC}">
              <c16:uniqueId val="{00000002-CF67-2F4F-8DE3-7507E9868565}"/>
            </c:ext>
          </c:extLst>
        </c:ser>
        <c:dLbls>
          <c:showLegendKey val="0"/>
          <c:showVal val="0"/>
          <c:showCatName val="0"/>
          <c:showSerName val="0"/>
          <c:showPercent val="0"/>
          <c:showBubbleSize val="0"/>
        </c:dLbls>
        <c:axId val="354937448"/>
        <c:axId val="1"/>
      </c:scatterChart>
      <c:valAx>
        <c:axId val="354937448"/>
        <c:scaling>
          <c:orientation val="minMax"/>
          <c:min val="30"/>
        </c:scaling>
        <c:delete val="0"/>
        <c:axPos val="b"/>
        <c:majorGridlines>
          <c:spPr>
            <a:ln w="9525" cap="flat" cmpd="sng" algn="ctr">
              <a:solidFill>
                <a:schemeClr val="tx1">
                  <a:lumMod val="15000"/>
                  <a:lumOff val="85000"/>
                </a:schemeClr>
              </a:solidFill>
              <a:round/>
            </a:ln>
            <a:effectLst/>
          </c:spPr>
        </c:majorGridlines>
        <c:title>
          <c:tx>
            <c:rich>
              <a:bodyPr/>
              <a:lstStyle/>
              <a:p>
                <a:pPr>
                  <a:defRPr/>
                </a:pPr>
                <a:r>
                  <a:rPr lang="ru-RU" i="1">
                    <a:latin typeface="Arial" panose="020B0604020202020204" pitchFamily="34" charset="0"/>
                    <a:cs typeface="Arial" panose="020B0604020202020204" pitchFamily="34" charset="0"/>
                  </a:rPr>
                  <a:t>Показатель самооценки</a:t>
                </a:r>
              </a:p>
            </c:rich>
          </c:tx>
          <c:overlay val="0"/>
        </c:title>
        <c:numFmt formatCode="0.00" sourceLinked="1"/>
        <c:majorTickMark val="none"/>
        <c:minorTickMark val="none"/>
        <c:tickLblPos val="none"/>
        <c:spPr>
          <a:noFill/>
          <a:ln w="15875" cap="flat" cmpd="sng" algn="ctr">
            <a:solidFill>
              <a:schemeClr val="tx1"/>
            </a:solidFill>
            <a:round/>
          </a:ln>
          <a:effectLst/>
        </c:spPr>
        <c:crossAx val="1"/>
        <c:crosses val="autoZero"/>
        <c:crossBetween val="midCat"/>
      </c:valAx>
      <c:valAx>
        <c:axId val="1"/>
        <c:scaling>
          <c:orientation val="minMax"/>
          <c:min val="22"/>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ru-RU" i="1">
                    <a:latin typeface="Arial" panose="020B0604020202020204" pitchFamily="34" charset="0"/>
                    <a:cs typeface="Arial" panose="020B0604020202020204" pitchFamily="34" charset="0"/>
                  </a:rPr>
                  <a:t>Показатель профкомпетенции</a:t>
                </a:r>
              </a:p>
            </c:rich>
          </c:tx>
          <c:layout>
            <c:manualLayout>
              <c:xMode val="edge"/>
              <c:yMode val="edge"/>
              <c:x val="2.0735305338657577E-2"/>
              <c:y val="0.15522718871885741"/>
            </c:manualLayout>
          </c:layout>
          <c:overlay val="0"/>
        </c:title>
        <c:numFmt formatCode="0.00" sourceLinked="1"/>
        <c:majorTickMark val="none"/>
        <c:minorTickMark val="none"/>
        <c:tickLblPos val="none"/>
        <c:spPr>
          <a:noFill/>
          <a:ln w="1587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354937448"/>
        <c:crosses val="autoZero"/>
        <c:crossBetween val="midCat"/>
      </c:valAx>
      <c:spPr>
        <a:noFill/>
        <a:ln w="25400">
          <a:noFill/>
        </a:ln>
      </c:spPr>
    </c:plotArea>
    <c:plotVisOnly val="1"/>
    <c:dispBlanksAs val="gap"/>
    <c:showDLblsOverMax val="0"/>
  </c:chart>
  <c:spPr>
    <a:solidFill>
      <a:schemeClr val="bg1"/>
    </a:solidFill>
    <a:ln>
      <a:solidFill>
        <a:schemeClr val="tx1"/>
      </a:solidFill>
    </a:ln>
    <a:effectLst/>
  </c:spPr>
  <c:txPr>
    <a:bodyPr/>
    <a:lstStyle/>
    <a:p>
      <a:pPr>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t>6/6/23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6/6/23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t>6/6/23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t>6/6/23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6/6/23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6/6/23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alpha val="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C35825-BF81-8F14-55C5-17BE998EAECB}"/>
              </a:ext>
            </a:extLst>
          </p:cNvPr>
          <p:cNvSpPr>
            <a:spLocks noGrp="1"/>
          </p:cNvSpPr>
          <p:nvPr>
            <p:ph type="ctrTitle"/>
          </p:nvPr>
        </p:nvSpPr>
        <p:spPr>
          <a:xfrm>
            <a:off x="1635369" y="910170"/>
            <a:ext cx="8991600" cy="3245586"/>
          </a:xfrm>
          <a:noFill/>
          <a:ln>
            <a:noFill/>
          </a:ln>
        </p:spPr>
        <p:style>
          <a:lnRef idx="0">
            <a:scrgbClr r="0" g="0" b="0"/>
          </a:lnRef>
          <a:fillRef idx="0">
            <a:scrgbClr r="0" g="0" b="0"/>
          </a:fillRef>
          <a:effectRef idx="0">
            <a:scrgbClr r="0" g="0" b="0"/>
          </a:effectRef>
          <a:fontRef idx="minor">
            <a:schemeClr val="dk1"/>
          </a:fontRef>
        </p:style>
        <p:txBody>
          <a:bodyPr>
            <a:noAutofit/>
          </a:bodyPr>
          <a:lstStyle/>
          <a:p>
            <a:pPr indent="450215">
              <a:lnSpc>
                <a:spcPct val="150000"/>
              </a:lnSpc>
            </a:pPr>
            <a:br>
              <a:rPr lang="ru-RU" sz="2800" b="1" dirty="0">
                <a:effectLst/>
                <a:latin typeface="Times New Roman" panose="02020603050405020304" pitchFamily="18" charset="0"/>
                <a:ea typeface="Calibri" panose="020F0502020204030204" pitchFamily="34" charset="0"/>
                <a:cs typeface="Times New Roman" panose="02020603050405020304" pitchFamily="18" charset="0"/>
              </a:rPr>
            </a:br>
            <a:br>
              <a:rPr lang="ru-RU"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br>
            <a:r>
              <a:rPr lang="ru-RU" sz="2800" b="1" dirty="0">
                <a:effectLst/>
                <a:latin typeface="Times New Roman" panose="02020603050405020304" pitchFamily="18" charset="0"/>
                <a:ea typeface="Calibri" panose="020F0502020204030204" pitchFamily="34" charset="0"/>
                <a:cs typeface="Times New Roman" panose="02020603050405020304" pitchFamily="18" charset="0"/>
              </a:rPr>
              <a:t>Взаимосвязь профессиональной компетенции руководителей и их самооценки</a:t>
            </a:r>
            <a:br>
              <a:rPr lang="ru-RU" sz="2800" b="1"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4800" b="1" dirty="0"/>
          </a:p>
        </p:txBody>
      </p:sp>
      <p:sp>
        <p:nvSpPr>
          <p:cNvPr id="3" name="Подзаголовок 2">
            <a:extLst>
              <a:ext uri="{FF2B5EF4-FFF2-40B4-BE49-F238E27FC236}">
                <a16:creationId xmlns:a16="http://schemas.microsoft.com/office/drawing/2014/main" id="{FA27DCDD-7BC0-D473-1524-98D939D2C206}"/>
              </a:ext>
            </a:extLst>
          </p:cNvPr>
          <p:cNvSpPr>
            <a:spLocks noGrp="1"/>
          </p:cNvSpPr>
          <p:nvPr>
            <p:ph type="subTitle" idx="1"/>
          </p:nvPr>
        </p:nvSpPr>
        <p:spPr>
          <a:xfrm>
            <a:off x="5289630" y="5706550"/>
            <a:ext cx="10239811" cy="2302899"/>
          </a:xfrm>
        </p:spPr>
        <p:txBody>
          <a:bodyPr>
            <a:noAutofit/>
          </a:bodyPr>
          <a:lstStyle/>
          <a:p>
            <a:pPr algn="l">
              <a:spcBef>
                <a:spcPts val="0"/>
              </a:spcBef>
            </a:pPr>
            <a:endParaRPr lang="ru-RU" sz="1100" dirty="0">
              <a:solidFill>
                <a:schemeClr val="bg1"/>
              </a:solidFill>
            </a:endParaRPr>
          </a:p>
          <a:p>
            <a:pPr algn="l">
              <a:spcBef>
                <a:spcPts val="0"/>
              </a:spcBef>
            </a:pPr>
            <a:r>
              <a:rPr lang="ru-RU" sz="2800" b="1" dirty="0">
                <a:solidFill>
                  <a:schemeClr val="bg1"/>
                </a:solidFill>
              </a:rPr>
              <a:t>Исполнитель:</a:t>
            </a:r>
            <a:r>
              <a:rPr lang="ru-RU" sz="2800" dirty="0">
                <a:solidFill>
                  <a:schemeClr val="bg1"/>
                </a:solidFill>
              </a:rPr>
              <a:t> Жильцов Семен Алексеевич</a:t>
            </a:r>
          </a:p>
          <a:p>
            <a:pPr algn="l">
              <a:spcBef>
                <a:spcPts val="0"/>
              </a:spcBef>
            </a:pPr>
            <a:endParaRPr lang="ru-RU" sz="1000" dirty="0">
              <a:solidFill>
                <a:schemeClr val="bg1"/>
              </a:solidFill>
            </a:endParaRPr>
          </a:p>
        </p:txBody>
      </p:sp>
    </p:spTree>
    <p:extLst>
      <p:ext uri="{BB962C8B-B14F-4D97-AF65-F5344CB8AC3E}">
        <p14:creationId xmlns:p14="http://schemas.microsoft.com/office/powerpoint/2010/main" val="1831586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AEEC02-0581-B0AE-C615-929899ECFAD5}"/>
              </a:ext>
            </a:extLst>
          </p:cNvPr>
          <p:cNvSpPr>
            <a:spLocks noGrp="1"/>
          </p:cNvSpPr>
          <p:nvPr>
            <p:ph type="title"/>
          </p:nvPr>
        </p:nvSpPr>
        <p:spPr>
          <a:xfrm>
            <a:off x="2231136" y="374383"/>
            <a:ext cx="7729728" cy="1188720"/>
          </a:xfrm>
        </p:spPr>
        <p:txBody>
          <a:bodyPr/>
          <a:lstStyle/>
          <a:p>
            <a:r>
              <a:rPr lang="ru-RU" dirty="0"/>
              <a:t>Обсуждение результатов</a:t>
            </a:r>
          </a:p>
        </p:txBody>
      </p:sp>
      <p:sp>
        <p:nvSpPr>
          <p:cNvPr id="3" name="Объект 2">
            <a:extLst>
              <a:ext uri="{FF2B5EF4-FFF2-40B4-BE49-F238E27FC236}">
                <a16:creationId xmlns:a16="http://schemas.microsoft.com/office/drawing/2014/main" id="{B5110DB1-BADA-B872-6538-D8F91C8842BF}"/>
              </a:ext>
            </a:extLst>
          </p:cNvPr>
          <p:cNvSpPr>
            <a:spLocks noGrp="1"/>
          </p:cNvSpPr>
          <p:nvPr>
            <p:ph idx="1"/>
          </p:nvPr>
        </p:nvSpPr>
        <p:spPr>
          <a:xfrm>
            <a:off x="405113" y="1655701"/>
            <a:ext cx="10544537" cy="4930293"/>
          </a:xfrm>
        </p:spPr>
        <p:txBody>
          <a:bodyPr>
            <a:normAutofit fontScale="77500" lnSpcReduction="20000"/>
          </a:bodyPr>
          <a:lstStyle/>
          <a:p>
            <a:pPr indent="0" algn="just">
              <a:buNone/>
            </a:pPr>
            <a:r>
              <a:rPr lang="ru-RU" sz="1800" dirty="0">
                <a:effectLst/>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Если обратить </a:t>
            </a:r>
            <a:r>
              <a:rPr lang="ru-RU" sz="1800" dirty="0">
                <a:effectLst/>
                <a:latin typeface="Times New Roman" panose="02020603050405020304" pitchFamily="18" charset="0"/>
                <a:ea typeface="Times New Roman" panose="02020603050405020304" pitchFamily="18" charset="0"/>
              </a:rPr>
              <a:t>внимание на три диаграммы рассеивания, которые представлены на слайде, а именно на: диаграмму взаимосвязи между шкалой «Общий уровень самооценки» и показателем профессиональной компетенции руководителя, диаграмму рассеивания оценок шкалы «Способность вызывать симпатии» и показателя профессиональной компетенции, и диаграмму рассеивания оценок шкалы «Оценка способности к самоконтролю» и показателя профессиональной компетенции. </a:t>
            </a:r>
          </a:p>
          <a:p>
            <a:pPr indent="0" algn="just">
              <a:buNone/>
            </a:pPr>
            <a:r>
              <a:rPr lang="ru-RU" sz="1800" dirty="0">
                <a:effectLst/>
                <a:latin typeface="Times New Roman" panose="02020603050405020304" pitchFamily="18" charset="0"/>
                <a:ea typeface="Times New Roman" panose="02020603050405020304" pitchFamily="18" charset="0"/>
              </a:rPr>
              <a:t>	У всех этих трех диаграмм мы можем заметить определенную закономерность, которая говорит о том, что существует некий оптимальный уровень выраженности самооценки, который и обеспечивает реализацию профессиональной компетенции руководителя в максимальной степени. Это позволяет нам предположить, что влияние некоторых параметров самооценки на уровень личностной профессиональной компетенции соответствует так называемому закону оптимума.  Применительно к результатам нашего исследования закон оптимума означает, что характерной особенностью взаимосвязей между отдельными компонентами самооценки и уровнем выраженности общей профессиональной компетенции руководителя является наличие определенного уровня выраженности самооценки, до которого ее влияние на уровень профессиональной компетенции оказывается положительным, но после которого данное положительное влияние утрачивается</a:t>
            </a:r>
          </a:p>
          <a:p>
            <a:pPr indent="0" algn="just">
              <a:buNone/>
            </a:pPr>
            <a:r>
              <a:rPr lang="ru-RU" sz="1800" dirty="0">
                <a:effectLst/>
                <a:latin typeface="Times New Roman" panose="02020603050405020304" pitchFamily="18" charset="0"/>
                <a:ea typeface="Times New Roman" panose="02020603050405020304" pitchFamily="18" charset="0"/>
              </a:rPr>
              <a:t>	Так же стоит отметить диаграмму рассеивания оценок шкалы «Оценка способности к самоконтролю» и показателя профессиональной компетенции. Она показывает, что низкие оценки по шкале способность к самоконтролю соответствуют низким оценками по показателю профессиональной компетенции. Такая динамика продолжается на всем протяжении представленной диаграммы рассеивания.  С повышением значений по шкале способность к самоконтролю, значения по показателю профессиональной компетенции растут прямо пропорционально. </a:t>
            </a:r>
          </a:p>
          <a:p>
            <a:pPr indent="0" algn="just">
              <a:buNone/>
            </a:pPr>
            <a:r>
              <a:rPr lang="ru-RU" sz="1800" dirty="0">
                <a:effectLst/>
                <a:latin typeface="Times New Roman" panose="02020603050405020304" pitchFamily="18" charset="0"/>
                <a:ea typeface="Times New Roman" panose="02020603050405020304" pitchFamily="18" charset="0"/>
              </a:rPr>
              <a:t>	Линейная положительная взаимосвязь между изучаемыми показателями отражает тот факт, что даже если руководитель оценивает себя как человека, обладающего высоким уровнем самоконтроля, он все равно продолжает достаточно эффективно решать свои управленческие задачи. По всей видимости мы можем говорить о том, что высокая оценка себя как человека, умеющего контролировать свою профессиональную деятельность, способствует повышению уровня профессиональной компетенции.</a:t>
            </a:r>
          </a:p>
          <a:p>
            <a:pPr indent="0" algn="just">
              <a:buNone/>
            </a:pPr>
            <a:r>
              <a:rPr lang="ru-RU" sz="1800" dirty="0">
                <a:effectLst/>
                <a:latin typeface="Times New Roman" panose="02020603050405020304" pitchFamily="18" charset="0"/>
                <a:ea typeface="Times New Roman" panose="02020603050405020304" pitchFamily="18" charset="0"/>
              </a:rPr>
              <a:t>	Качественные отличия взаимосвязи данной шкалы самооценки с уровнем профессиональной компетенции подтверждаются также и показанными здесь линиями тренда. Если для первых трех шкал линия тренда носит несколько искривленный характер, то для шкалы Оценка способности к самоконтролю она фактически является прямой линией </a:t>
            </a:r>
          </a:p>
          <a:p>
            <a:endParaRPr lang="ru-RU" dirty="0"/>
          </a:p>
        </p:txBody>
      </p:sp>
    </p:spTree>
    <p:extLst>
      <p:ext uri="{BB962C8B-B14F-4D97-AF65-F5344CB8AC3E}">
        <p14:creationId xmlns:p14="http://schemas.microsoft.com/office/powerpoint/2010/main" val="1399623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676094-4720-73D0-CF72-1630D8E98D9B}"/>
              </a:ext>
            </a:extLst>
          </p:cNvPr>
          <p:cNvSpPr>
            <a:spLocks noGrp="1"/>
          </p:cNvSpPr>
          <p:nvPr>
            <p:ph type="title"/>
          </p:nvPr>
        </p:nvSpPr>
        <p:spPr>
          <a:xfrm>
            <a:off x="2231136" y="335652"/>
            <a:ext cx="7729728" cy="1188720"/>
          </a:xfrm>
        </p:spPr>
        <p:txBody>
          <a:bodyPr/>
          <a:lstStyle/>
          <a:p>
            <a:r>
              <a:rPr lang="ru-RU" b="1" dirty="0"/>
              <a:t>ВЫВОДЫ</a:t>
            </a:r>
          </a:p>
        </p:txBody>
      </p:sp>
      <p:sp>
        <p:nvSpPr>
          <p:cNvPr id="3" name="Объект 2">
            <a:extLst>
              <a:ext uri="{FF2B5EF4-FFF2-40B4-BE49-F238E27FC236}">
                <a16:creationId xmlns:a16="http://schemas.microsoft.com/office/drawing/2014/main" id="{074FC3AF-C4E6-51B3-89B8-E59A57D70366}"/>
              </a:ext>
            </a:extLst>
          </p:cNvPr>
          <p:cNvSpPr>
            <a:spLocks noGrp="1"/>
          </p:cNvSpPr>
          <p:nvPr>
            <p:ph idx="1"/>
          </p:nvPr>
        </p:nvSpPr>
        <p:spPr>
          <a:xfrm>
            <a:off x="162047" y="1676066"/>
            <a:ext cx="11704132" cy="4750675"/>
          </a:xfrm>
        </p:spPr>
        <p:txBody>
          <a:bodyPr>
            <a:noAutofit/>
          </a:bodyPr>
          <a:lstStyle/>
          <a:p>
            <a:pPr indent="450215" algn="just"/>
            <a:r>
              <a:rPr lang="ru-RU" sz="16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a:effectLst/>
                <a:latin typeface="Times New Roman" panose="02020603050405020304" pitchFamily="18" charset="0"/>
                <a:ea typeface="Times New Roman" panose="02020603050405020304" pitchFamily="18" charset="0"/>
              </a:rPr>
              <a:t>1. Среди всех составляющих самооценки, значимые корреляционные взаимосвязи с показателем профессиональной компетенции были обнаружены для следующих компонентов: «Общий уровень самооценки», «Оценка собственной компетентности», «Оценка способности вызывать симпатии», «Оценка собственной личностной силы», «Оценка способности к самоконтролю». Для остальных компонентов самооценки значимых корреляционных связей выявлено не было. </a:t>
            </a:r>
          </a:p>
          <a:p>
            <a:pPr indent="450215" algn="just"/>
            <a:r>
              <a:rPr lang="ru-RU" sz="1600" dirty="0">
                <a:effectLst/>
                <a:latin typeface="Times New Roman" panose="02020603050405020304" pitchFamily="18" charset="0"/>
                <a:ea typeface="Times New Roman" panose="02020603050405020304" pitchFamily="18" charset="0"/>
              </a:rPr>
              <a:t>2. Выявленные для ряда компонентов самооценки корреляционные взаимосвязи показывают, что уровень профессиональной компетенции руководителя определяется в том числе и некоторыми особенностями его самооценки.</a:t>
            </a:r>
          </a:p>
          <a:p>
            <a:pPr indent="450215" algn="just"/>
            <a:r>
              <a:rPr lang="ru-RU" sz="1600" dirty="0">
                <a:effectLst/>
                <a:latin typeface="Times New Roman" panose="02020603050405020304" pitchFamily="18" charset="0"/>
                <a:ea typeface="Times New Roman" panose="02020603050405020304" pitchFamily="18" charset="0"/>
              </a:rPr>
              <a:t>3. Характерной особенностью взаимосвязей большинства тех компонентов самооценки, для которых были выявлены значимые коэффициенты корреляции (за исключением «Оценки способности к самоконтролю») является то, что в целом они соответствуют основной идее закона оптимума, которая заключается в том, что прямое положительное влияния одной переменной на другую имеет свой предел. </a:t>
            </a:r>
          </a:p>
          <a:p>
            <a:pPr indent="450215" algn="just"/>
            <a:r>
              <a:rPr lang="ru-RU" sz="1600" dirty="0">
                <a:effectLst/>
                <a:latin typeface="Times New Roman" panose="02020603050405020304" pitchFamily="18" charset="0"/>
                <a:ea typeface="Times New Roman" panose="02020603050405020304" pitchFamily="18" charset="0"/>
              </a:rPr>
              <a:t>4.   Взаимосвязь между таким показателем самооценки как «Способность к самоконтролю» и уровнем профессиональной компетенции </a:t>
            </a:r>
            <a:r>
              <a:rPr lang="ru-RU" sz="1600" dirty="0" err="1">
                <a:effectLst/>
                <a:latin typeface="Times New Roman" panose="02020603050405020304" pitchFamily="18" charset="0"/>
                <a:ea typeface="Times New Roman" panose="02020603050405020304" pitchFamily="18" charset="0"/>
              </a:rPr>
              <a:t>руководителят</a:t>
            </a:r>
            <a:r>
              <a:rPr lang="ru-RU" sz="1600" dirty="0">
                <a:effectLst/>
                <a:latin typeface="Times New Roman" panose="02020603050405020304" pitchFamily="18" charset="0"/>
                <a:ea typeface="Times New Roman" panose="02020603050405020304" pitchFamily="18" charset="0"/>
              </a:rPr>
              <a:t> носит более прямолинейный характер, т.е. повышение оценок по данному компоненту самоконтроля без всяких ограничений сопровождается повышением уровня профессиональной компетенции. Важно также отметить, что взаимосвязь данных показателей характеризуется наиболее высоким коэффициента корреляции, значение которого составляет 0,56.</a:t>
            </a:r>
          </a:p>
          <a:p>
            <a:pPr indent="0" algn="just">
              <a:buNone/>
            </a:pPr>
            <a:r>
              <a:rPr lang="ru-RU" sz="1800" dirty="0">
                <a:effectLst/>
                <a:latin typeface="Times New Roman" panose="02020603050405020304" pitchFamily="18" charset="0"/>
                <a:ea typeface="Times New Roman" panose="02020603050405020304" pitchFamily="18" charset="0"/>
              </a:rPr>
              <a:t> </a:t>
            </a:r>
          </a:p>
          <a:p>
            <a:pPr marL="0" indent="0" algn="just">
              <a:lnSpc>
                <a:spcPct val="150000"/>
              </a:lnSpc>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518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962C2F-ED11-8093-5A7D-D4E9522205D1}"/>
              </a:ext>
            </a:extLst>
          </p:cNvPr>
          <p:cNvSpPr txBox="1"/>
          <p:nvPr/>
        </p:nvSpPr>
        <p:spPr>
          <a:xfrm>
            <a:off x="1471914" y="2921168"/>
            <a:ext cx="9764655" cy="1015663"/>
          </a:xfrm>
          <a:prstGeom prst="rect">
            <a:avLst/>
          </a:prstGeom>
          <a:noFill/>
        </p:spPr>
        <p:txBody>
          <a:bodyPr wrap="square" rtlCol="0">
            <a:spAutoFit/>
          </a:bodyPr>
          <a:lstStyle/>
          <a:p>
            <a:r>
              <a:rPr lang="ru-RU" sz="6000" dirty="0"/>
              <a:t>СПАСИБО ЗА ВНИМАНИЕ </a:t>
            </a:r>
          </a:p>
        </p:txBody>
      </p:sp>
    </p:spTree>
    <p:extLst>
      <p:ext uri="{BB962C8B-B14F-4D97-AF65-F5344CB8AC3E}">
        <p14:creationId xmlns:p14="http://schemas.microsoft.com/office/powerpoint/2010/main" val="128561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C929AA-9C28-0327-A97F-FA33FF76750D}"/>
              </a:ext>
            </a:extLst>
          </p:cNvPr>
          <p:cNvSpPr>
            <a:spLocks noGrp="1"/>
          </p:cNvSpPr>
          <p:nvPr>
            <p:ph type="title"/>
          </p:nvPr>
        </p:nvSpPr>
        <p:spPr>
          <a:xfrm>
            <a:off x="2231136" y="270211"/>
            <a:ext cx="7729728" cy="1188720"/>
          </a:xfrm>
        </p:spPr>
        <p:txBody>
          <a:bodyPr/>
          <a:lstStyle/>
          <a:p>
            <a:r>
              <a:rPr lang="ru-RU" dirty="0"/>
              <a:t>Актуальность</a:t>
            </a:r>
          </a:p>
        </p:txBody>
      </p:sp>
      <p:sp>
        <p:nvSpPr>
          <p:cNvPr id="3" name="Объект 2">
            <a:extLst>
              <a:ext uri="{FF2B5EF4-FFF2-40B4-BE49-F238E27FC236}">
                <a16:creationId xmlns:a16="http://schemas.microsoft.com/office/drawing/2014/main" id="{77B57215-B3F5-4CCA-99EE-5B4C66EE33DC}"/>
              </a:ext>
            </a:extLst>
          </p:cNvPr>
          <p:cNvSpPr>
            <a:spLocks noGrp="1"/>
          </p:cNvSpPr>
          <p:nvPr>
            <p:ph idx="1"/>
          </p:nvPr>
        </p:nvSpPr>
        <p:spPr>
          <a:xfrm>
            <a:off x="798653" y="1666754"/>
            <a:ext cx="10810755" cy="4815069"/>
          </a:xfrm>
        </p:spPr>
        <p:txBody>
          <a:bodyPr/>
          <a:lstStyle/>
          <a:p>
            <a:pPr marL="228600" lvl="1" indent="0" algn="just">
              <a:buNone/>
            </a:pPr>
            <a:r>
              <a:rPr lang="ru-RU" sz="1800" dirty="0">
                <a:effectLst/>
                <a:latin typeface="Times New Roman" panose="02020603050405020304" pitchFamily="18" charset="0"/>
                <a:ea typeface="Times New Roman" panose="02020603050405020304" pitchFamily="18" charset="0"/>
              </a:rPr>
              <a:t>         Прежде всего отметим, что проблема оптимизации деятельности управления является одной из центральных проблем организационной психологии. При этом среди исследователей, занимающихся различными аспектами данной проблематики наибольший интерес вызывают вопросы, связанные с изучением тех психических свойств, которые так или иначе могут оказывать свое воздействие на эффективность деятельности подобного рода. Основной психологической характеристикой, определяющей особенности выполнения руководителем своих функций по мнению ряда авторов является профессиональная личностная компетенция, понимаемая как комплексное психическое образование, включающее в себя различные психологические механизмы, свойства и качества личности, а также элементы индивидуального опыта. Профессиональная личностная компетенция рассматривается как основа управленческой эффективности и профессиональной самореализации руководителя. </a:t>
            </a:r>
          </a:p>
          <a:p>
            <a:pPr indent="0" algn="just">
              <a:buNone/>
            </a:pPr>
            <a:r>
              <a:rPr lang="ru-RU" dirty="0">
                <a:effectLst/>
                <a:latin typeface="Times New Roman" panose="02020603050405020304" pitchFamily="18" charset="0"/>
                <a:ea typeface="Times New Roman" panose="02020603050405020304" pitchFamily="18" charset="0"/>
              </a:rPr>
              <a:t>       При этом относительно малоизученным вопросом в русле данной проблематики является вопрос влияния на продуктивность деятельности руководителя такого сложного психического образования как самооценка. Поскольку самооценка отражает отношение человека к самому себе и степень удовлетворенности собой, то ее роль в регуляции его поведения и деятельности представляется весьма существенной</a:t>
            </a:r>
            <a:r>
              <a:rPr lang="ru-RU" sz="1800" dirty="0">
                <a:effectLst/>
                <a:latin typeface="Times New Roman" panose="02020603050405020304" pitchFamily="18" charset="0"/>
                <a:ea typeface="Times New Roman" panose="02020603050405020304" pitchFamily="18" charset="0"/>
              </a:rPr>
              <a:t>. </a:t>
            </a:r>
          </a:p>
          <a:p>
            <a:endParaRPr lang="ru-RU" dirty="0"/>
          </a:p>
        </p:txBody>
      </p:sp>
    </p:spTree>
    <p:extLst>
      <p:ext uri="{BB962C8B-B14F-4D97-AF65-F5344CB8AC3E}">
        <p14:creationId xmlns:p14="http://schemas.microsoft.com/office/powerpoint/2010/main" val="406204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76CF35-807E-B18E-05E1-DB19CACFA100}"/>
              </a:ext>
            </a:extLst>
          </p:cNvPr>
          <p:cNvSpPr>
            <a:spLocks noGrp="1"/>
          </p:cNvSpPr>
          <p:nvPr>
            <p:ph type="title"/>
          </p:nvPr>
        </p:nvSpPr>
        <p:spPr/>
        <p:txBody>
          <a:bodyPr>
            <a:normAutofit/>
          </a:bodyPr>
          <a:lstStyle/>
          <a:p>
            <a:r>
              <a:rPr lang="ru-RU" sz="3600" b="1" dirty="0"/>
              <a:t>Цель работы </a:t>
            </a:r>
          </a:p>
        </p:txBody>
      </p:sp>
      <p:sp>
        <p:nvSpPr>
          <p:cNvPr id="3" name="TextBox 2">
            <a:extLst>
              <a:ext uri="{FF2B5EF4-FFF2-40B4-BE49-F238E27FC236}">
                <a16:creationId xmlns:a16="http://schemas.microsoft.com/office/drawing/2014/main" id="{BE3645EB-0240-2C0D-90B3-767646BBAA0F}"/>
              </a:ext>
            </a:extLst>
          </p:cNvPr>
          <p:cNvSpPr txBox="1"/>
          <p:nvPr/>
        </p:nvSpPr>
        <p:spPr>
          <a:xfrm>
            <a:off x="668215" y="2916820"/>
            <a:ext cx="10374923" cy="3416320"/>
          </a:xfrm>
          <a:prstGeom prst="rect">
            <a:avLst/>
          </a:prstGeom>
          <a:noFill/>
        </p:spPr>
        <p:txBody>
          <a:bodyPr wrap="square" rtlCol="0">
            <a:spAutoFit/>
          </a:bodyPr>
          <a:lstStyle/>
          <a:p>
            <a:pPr algn="just"/>
            <a:r>
              <a:rPr lang="ru-RU" sz="3600" dirty="0">
                <a:latin typeface="Times New Roman" panose="02020603050405020304" pitchFamily="18" charset="0"/>
                <a:ea typeface="Times New Roman" panose="02020603050405020304" pitchFamily="18" charset="0"/>
              </a:rPr>
              <a:t>Изучение особенностей взаимосвязей между уровнем профессиональной компетенции руководителей и отдельными компонентами их самооценки. </a:t>
            </a:r>
          </a:p>
          <a:p>
            <a:pPr indent="450215" algn="just"/>
            <a:endParaRPr lang="ru-RU" sz="3600" b="1" i="1" dirty="0">
              <a:effectLst/>
              <a:latin typeface="Times New Roman" panose="02020603050405020304" pitchFamily="18" charset="0"/>
              <a:ea typeface="Times New Roman" panose="02020603050405020304" pitchFamily="18" charset="0"/>
            </a:endParaRPr>
          </a:p>
          <a:p>
            <a:pPr indent="450215" algn="just"/>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575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BC178E-6534-EEEF-1BCA-47FB8E0EBB42}"/>
              </a:ext>
            </a:extLst>
          </p:cNvPr>
          <p:cNvSpPr>
            <a:spLocks noGrp="1"/>
          </p:cNvSpPr>
          <p:nvPr>
            <p:ph type="title"/>
          </p:nvPr>
        </p:nvSpPr>
        <p:spPr/>
        <p:txBody>
          <a:bodyPr>
            <a:normAutofit/>
          </a:bodyPr>
          <a:lstStyle/>
          <a:p>
            <a:r>
              <a:rPr lang="ru-RU" sz="3600" b="1" dirty="0"/>
              <a:t>Задачи исследования</a:t>
            </a:r>
          </a:p>
        </p:txBody>
      </p:sp>
      <p:sp>
        <p:nvSpPr>
          <p:cNvPr id="3" name="Объект 2">
            <a:extLst>
              <a:ext uri="{FF2B5EF4-FFF2-40B4-BE49-F238E27FC236}">
                <a16:creationId xmlns:a16="http://schemas.microsoft.com/office/drawing/2014/main" id="{E80EDB7A-E600-2781-771D-9B96B1827B75}"/>
              </a:ext>
            </a:extLst>
          </p:cNvPr>
          <p:cNvSpPr>
            <a:spLocks noGrp="1"/>
          </p:cNvSpPr>
          <p:nvPr>
            <p:ph idx="1"/>
          </p:nvPr>
        </p:nvSpPr>
        <p:spPr>
          <a:xfrm>
            <a:off x="856343" y="2638044"/>
            <a:ext cx="10274719" cy="3692418"/>
          </a:xfrm>
        </p:spPr>
        <p:txBody>
          <a:bodyPr>
            <a:noAutofit/>
          </a:bodyPr>
          <a:lstStyle/>
          <a:p>
            <a:pPr marL="457200" indent="0" algn="just">
              <a:buNone/>
            </a:pPr>
            <a:r>
              <a:rPr lang="ru-RU" sz="2000" dirty="0">
                <a:effectLst/>
                <a:latin typeface="Times New Roman" panose="02020603050405020304" pitchFamily="18" charset="0"/>
                <a:ea typeface="Times New Roman" panose="02020603050405020304" pitchFamily="18" charset="0"/>
              </a:rPr>
              <a:t>	1. Провести анализ литературных источников в рамках изучаемой проблематики.</a:t>
            </a:r>
          </a:p>
          <a:p>
            <a:pPr marL="457200" indent="0" algn="just">
              <a:buNone/>
            </a:pPr>
            <a:r>
              <a:rPr lang="ru-RU" sz="2000" dirty="0">
                <a:effectLst/>
                <a:latin typeface="Times New Roman" panose="02020603050405020304" pitchFamily="18" charset="0"/>
                <a:ea typeface="Times New Roman" panose="02020603050405020304" pitchFamily="18" charset="0"/>
              </a:rPr>
              <a:t>	2. Провести сбор эмпирических данных на специально подобранной выборке испытуемых.</a:t>
            </a:r>
          </a:p>
          <a:p>
            <a:pPr marL="457200" indent="0" algn="just">
              <a:buNone/>
            </a:pPr>
            <a:r>
              <a:rPr lang="ru-RU" sz="2000" dirty="0">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3. Произвести количественный и качественный анализ полученных результатов</a:t>
            </a:r>
          </a:p>
          <a:p>
            <a:pPr marL="457200" indent="0" algn="just">
              <a:buNone/>
            </a:pPr>
            <a:r>
              <a:rPr lang="ru-RU" sz="2000" dirty="0">
                <a:effectLst/>
                <a:latin typeface="Times New Roman" panose="02020603050405020304" pitchFamily="18" charset="0"/>
                <a:ea typeface="Times New Roman" panose="02020603050405020304" pitchFamily="18" charset="0"/>
              </a:rPr>
              <a:t>	4. Обобщить полученные результаты и определить основные закономерности взаимосвязей уровня профессиональной компетенции руководителей и отдельными компонентами их самооценки.</a:t>
            </a:r>
          </a:p>
          <a:p>
            <a:pPr indent="449580" algn="just"/>
            <a:r>
              <a:rPr lang="ru-RU"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03185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A11AC2-41EA-DCB3-74BB-786650731E6E}"/>
              </a:ext>
            </a:extLst>
          </p:cNvPr>
          <p:cNvSpPr>
            <a:spLocks noGrp="1"/>
          </p:cNvSpPr>
          <p:nvPr>
            <p:ph type="title"/>
          </p:nvPr>
        </p:nvSpPr>
        <p:spPr/>
        <p:txBody>
          <a:bodyPr>
            <a:normAutofit/>
          </a:bodyPr>
          <a:lstStyle/>
          <a:p>
            <a:r>
              <a:rPr lang="ru-RU" sz="3200" b="1" dirty="0"/>
              <a:t>Гипотезы исследования</a:t>
            </a:r>
          </a:p>
        </p:txBody>
      </p:sp>
      <p:sp>
        <p:nvSpPr>
          <p:cNvPr id="3" name="Объект 2">
            <a:extLst>
              <a:ext uri="{FF2B5EF4-FFF2-40B4-BE49-F238E27FC236}">
                <a16:creationId xmlns:a16="http://schemas.microsoft.com/office/drawing/2014/main" id="{DC89B43A-0127-6838-8D9E-8249908FF670}"/>
              </a:ext>
            </a:extLst>
          </p:cNvPr>
          <p:cNvSpPr>
            <a:spLocks noGrp="1"/>
          </p:cNvSpPr>
          <p:nvPr>
            <p:ph idx="1"/>
          </p:nvPr>
        </p:nvSpPr>
        <p:spPr>
          <a:xfrm>
            <a:off x="1076447" y="2638044"/>
            <a:ext cx="9745882" cy="3101983"/>
          </a:xfrm>
        </p:spPr>
        <p:txBody>
          <a:bodyPr/>
          <a:lstStyle/>
          <a:p>
            <a:pPr indent="0" algn="just">
              <a:buNone/>
            </a:pPr>
            <a:r>
              <a:rPr lang="ru-RU" dirty="0">
                <a:latin typeface="Times New Roman" panose="02020603050405020304" pitchFamily="18" charset="0"/>
                <a:ea typeface="Times New Roman" panose="02020603050405020304" pitchFamily="18" charset="0"/>
              </a:rPr>
              <a:t>	</a:t>
            </a:r>
            <a:r>
              <a:rPr lang="ru-RU" sz="2000" dirty="0">
                <a:effectLst/>
                <a:latin typeface="Times New Roman" panose="02020603050405020304" pitchFamily="18" charset="0"/>
                <a:ea typeface="Times New Roman" panose="02020603050405020304" pitchFamily="18" charset="0"/>
              </a:rPr>
              <a:t>1. Между уровнем профессиональной компетенции и отдельными компонентами самооценки руководителей существует ряд корреляционных взаимосвязей.</a:t>
            </a:r>
          </a:p>
          <a:p>
            <a:pPr indent="0" algn="just">
              <a:buNone/>
            </a:pP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effectLst/>
                <a:latin typeface="Times New Roman" panose="02020603050405020304" pitchFamily="18" charset="0"/>
                <a:ea typeface="Times New Roman" panose="02020603050405020304" pitchFamily="18" charset="0"/>
              </a:rPr>
              <a:t>	2. В зависимости от содержательных характеристик тех или иных компонентов самооценки характер и сила их взаимосвязей с уровнем профессиональной компетенции будет различаться.</a:t>
            </a:r>
          </a:p>
          <a:p>
            <a:endParaRPr lang="ru-RU" dirty="0"/>
          </a:p>
        </p:txBody>
      </p:sp>
    </p:spTree>
    <p:extLst>
      <p:ext uri="{BB962C8B-B14F-4D97-AF65-F5344CB8AC3E}">
        <p14:creationId xmlns:p14="http://schemas.microsoft.com/office/powerpoint/2010/main" val="4221826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7604DB-B44F-C351-ECFF-D018BD550BAF}"/>
              </a:ext>
            </a:extLst>
          </p:cNvPr>
          <p:cNvSpPr>
            <a:spLocks noGrp="1"/>
          </p:cNvSpPr>
          <p:nvPr>
            <p:ph type="title"/>
          </p:nvPr>
        </p:nvSpPr>
        <p:spPr/>
        <p:txBody>
          <a:bodyPr/>
          <a:lstStyle/>
          <a:p>
            <a:r>
              <a:rPr lang="ru-RU" b="1" dirty="0"/>
              <a:t>Организация эмпирического исследования</a:t>
            </a:r>
          </a:p>
        </p:txBody>
      </p:sp>
      <p:sp>
        <p:nvSpPr>
          <p:cNvPr id="3" name="Объект 2">
            <a:extLst>
              <a:ext uri="{FF2B5EF4-FFF2-40B4-BE49-F238E27FC236}">
                <a16:creationId xmlns:a16="http://schemas.microsoft.com/office/drawing/2014/main" id="{412D70F8-2A29-334F-D038-4F5AFA5E8F9E}"/>
              </a:ext>
            </a:extLst>
          </p:cNvPr>
          <p:cNvSpPr>
            <a:spLocks noGrp="1"/>
          </p:cNvSpPr>
          <p:nvPr>
            <p:ph idx="1"/>
          </p:nvPr>
        </p:nvSpPr>
        <p:spPr>
          <a:xfrm>
            <a:off x="896815" y="2461846"/>
            <a:ext cx="10585939" cy="3892656"/>
          </a:xfrm>
        </p:spPr>
        <p:txBody>
          <a:bodyPr>
            <a:noAutofit/>
          </a:bodyPr>
          <a:lstStyle/>
          <a:p>
            <a:pPr indent="450215" algn="just"/>
            <a:r>
              <a:rPr lang="ru-RU" sz="2400" dirty="0">
                <a:effectLst/>
                <a:latin typeface="Times New Roman" panose="02020603050405020304" pitchFamily="18" charset="0"/>
                <a:ea typeface="Times New Roman" panose="02020603050405020304" pitchFamily="18" charset="0"/>
              </a:rPr>
              <a:t>В качестве респондентов в исследовании приняли участие 100 руководителей государственных и частных организации в возрасте от 28 до </a:t>
            </a:r>
            <a:r>
              <a:rPr lang="ru-RU" sz="2400">
                <a:effectLst/>
                <a:latin typeface="Times New Roman" panose="02020603050405020304" pitchFamily="18" charset="0"/>
                <a:ea typeface="Times New Roman" panose="02020603050405020304" pitchFamily="18" charset="0"/>
              </a:rPr>
              <a:t>61 года. </a:t>
            </a:r>
            <a:r>
              <a:rPr lang="ru-RU" sz="2400" dirty="0">
                <a:effectLst/>
                <a:latin typeface="Times New Roman" panose="02020603050405020304" pitchFamily="18" charset="0"/>
                <a:ea typeface="Times New Roman" panose="02020603050405020304" pitchFamily="18" charset="0"/>
              </a:rPr>
              <a:t>Средний стаж руководящей работы участников исследования составил 4 года. Соотношение мужчин и женщин выборки респондентов было примерно одинаковым.</a:t>
            </a:r>
            <a:endParaRPr lang="ru-RU" sz="2800" dirty="0"/>
          </a:p>
          <a:p>
            <a:pPr marL="0" indent="0" algn="just">
              <a:buNone/>
            </a:pPr>
            <a:r>
              <a:rPr lang="ru-RU" sz="2400" dirty="0">
                <a:effectLst/>
                <a:latin typeface="Times New Roman" panose="02020603050405020304" pitchFamily="18" charset="0"/>
                <a:ea typeface="Times New Roman" panose="02020603050405020304" pitchFamily="18" charset="0"/>
              </a:rPr>
              <a:t>Используемые для проведения исследования психодиагностические методики:</a:t>
            </a:r>
          </a:p>
          <a:p>
            <a:pPr algn="just"/>
            <a:r>
              <a:rPr lang="ru-RU" sz="2400" b="1" dirty="0">
                <a:latin typeface="Times New Roman" panose="02020603050405020304" pitchFamily="18" charset="0"/>
                <a:ea typeface="Times New Roman" panose="02020603050405020304" pitchFamily="18" charset="0"/>
              </a:rPr>
              <a:t>Ситуационный тест профессиональных компетенций (Ермолина)</a:t>
            </a:r>
          </a:p>
          <a:p>
            <a:pPr algn="just"/>
            <a:r>
              <a:rPr lang="ru-RU" sz="2400" b="1" dirty="0">
                <a:latin typeface="Times New Roman" panose="02020603050405020304" pitchFamily="18" charset="0"/>
                <a:ea typeface="Times New Roman" panose="02020603050405020304" pitchFamily="18" charset="0"/>
              </a:rPr>
              <a:t>О</a:t>
            </a:r>
            <a:r>
              <a:rPr lang="ru-RU" sz="2400" b="1" dirty="0">
                <a:effectLst/>
                <a:latin typeface="Times New Roman" panose="02020603050405020304" pitchFamily="18" charset="0"/>
                <a:ea typeface="Times New Roman" panose="02020603050405020304" pitchFamily="18" charset="0"/>
              </a:rPr>
              <a:t>просник самооценки </a:t>
            </a:r>
            <a:r>
              <a:rPr lang="en-US" sz="2400" b="1" dirty="0">
                <a:effectLst/>
                <a:latin typeface="Times New Roman" panose="02020603050405020304" pitchFamily="18" charset="0"/>
                <a:ea typeface="Times New Roman" panose="02020603050405020304" pitchFamily="18" charset="0"/>
              </a:rPr>
              <a:t>MSEI</a:t>
            </a:r>
            <a:r>
              <a:rPr lang="ru-RU" sz="2400" b="1" dirty="0">
                <a:effectLst/>
                <a:latin typeface="Times New Roman" panose="02020603050405020304" pitchFamily="18" charset="0"/>
                <a:ea typeface="Times New Roman" panose="02020603050405020304" pitchFamily="18" charset="0"/>
              </a:rPr>
              <a:t> (</a:t>
            </a:r>
            <a:r>
              <a:rPr lang="ru-RU" sz="2400" b="1" dirty="0" err="1">
                <a:effectLst/>
                <a:latin typeface="Times New Roman" panose="02020603050405020304" pitchFamily="18" charset="0"/>
                <a:ea typeface="Times New Roman" panose="02020603050405020304" pitchFamily="18" charset="0"/>
              </a:rPr>
              <a:t>О’Браен</a:t>
            </a:r>
            <a:r>
              <a:rPr lang="ru-RU" sz="2400" b="1" dirty="0" err="1">
                <a:latin typeface="Times New Roman" panose="02020603050405020304" pitchFamily="18" charset="0"/>
                <a:ea typeface="Times New Roman" panose="02020603050405020304" pitchFamily="18" charset="0"/>
              </a:rPr>
              <a:t>а</a:t>
            </a:r>
            <a:r>
              <a:rPr lang="ru-RU" sz="2400" b="1" dirty="0">
                <a:latin typeface="Times New Roman" panose="02020603050405020304" pitchFamily="18" charset="0"/>
                <a:ea typeface="Times New Roman" panose="02020603050405020304" pitchFamily="18" charset="0"/>
              </a:rPr>
              <a:t>)</a:t>
            </a:r>
          </a:p>
          <a:p>
            <a:pPr marL="0" indent="0">
              <a:buNone/>
            </a:pPr>
            <a:endParaRPr lang="ru-RU" sz="2800" dirty="0"/>
          </a:p>
        </p:txBody>
      </p:sp>
    </p:spTree>
    <p:extLst>
      <p:ext uri="{BB962C8B-B14F-4D97-AF65-F5344CB8AC3E}">
        <p14:creationId xmlns:p14="http://schemas.microsoft.com/office/powerpoint/2010/main" val="135672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52722D-1B77-FA8D-8425-B8BC558DB3D5}"/>
              </a:ext>
            </a:extLst>
          </p:cNvPr>
          <p:cNvSpPr>
            <a:spLocks noGrp="1"/>
          </p:cNvSpPr>
          <p:nvPr>
            <p:ph type="title"/>
          </p:nvPr>
        </p:nvSpPr>
        <p:spPr>
          <a:xfrm>
            <a:off x="2080665" y="165706"/>
            <a:ext cx="7729728" cy="1188720"/>
          </a:xfrm>
        </p:spPr>
        <p:txBody>
          <a:bodyPr/>
          <a:lstStyle/>
          <a:p>
            <a:r>
              <a:rPr lang="ru-RU" b="1" dirty="0"/>
              <a:t>Результаты исследования</a:t>
            </a:r>
          </a:p>
        </p:txBody>
      </p:sp>
      <p:graphicFrame>
        <p:nvGraphicFramePr>
          <p:cNvPr id="4" name="Объект 3">
            <a:extLst>
              <a:ext uri="{FF2B5EF4-FFF2-40B4-BE49-F238E27FC236}">
                <a16:creationId xmlns:a16="http://schemas.microsoft.com/office/drawing/2014/main" id="{E90F81CE-D47A-B41F-E259-AD07ACD1A48B}"/>
              </a:ext>
            </a:extLst>
          </p:cNvPr>
          <p:cNvGraphicFramePr>
            <a:graphicFrameLocks noGrp="1"/>
          </p:cNvGraphicFramePr>
          <p:nvPr>
            <p:ph idx="1"/>
            <p:extLst>
              <p:ext uri="{D42A27DB-BD31-4B8C-83A1-F6EECF244321}">
                <p14:modId xmlns:p14="http://schemas.microsoft.com/office/powerpoint/2010/main" val="3022265504"/>
              </p:ext>
            </p:extLst>
          </p:nvPr>
        </p:nvGraphicFramePr>
        <p:xfrm>
          <a:off x="1823011" y="1978636"/>
          <a:ext cx="8507393" cy="3800751"/>
        </p:xfrm>
        <a:graphic>
          <a:graphicData uri="http://schemas.openxmlformats.org/drawingml/2006/table">
            <a:tbl>
              <a:tblPr firstRow="1" firstCol="1" bandRow="1">
                <a:tableStyleId>{21E4AEA4-8DFA-4A89-87EB-49C32662AFE0}</a:tableStyleId>
              </a:tblPr>
              <a:tblGrid>
                <a:gridCol w="1127443">
                  <a:extLst>
                    <a:ext uri="{9D8B030D-6E8A-4147-A177-3AD203B41FA5}">
                      <a16:colId xmlns:a16="http://schemas.microsoft.com/office/drawing/2014/main" val="80477083"/>
                    </a:ext>
                  </a:extLst>
                </a:gridCol>
                <a:gridCol w="1249425">
                  <a:extLst>
                    <a:ext uri="{9D8B030D-6E8A-4147-A177-3AD203B41FA5}">
                      <a16:colId xmlns:a16="http://schemas.microsoft.com/office/drawing/2014/main" val="142270140"/>
                    </a:ext>
                  </a:extLst>
                </a:gridCol>
                <a:gridCol w="1248528">
                  <a:extLst>
                    <a:ext uri="{9D8B030D-6E8A-4147-A177-3AD203B41FA5}">
                      <a16:colId xmlns:a16="http://schemas.microsoft.com/office/drawing/2014/main" val="542406671"/>
                    </a:ext>
                  </a:extLst>
                </a:gridCol>
                <a:gridCol w="782124">
                  <a:extLst>
                    <a:ext uri="{9D8B030D-6E8A-4147-A177-3AD203B41FA5}">
                      <a16:colId xmlns:a16="http://schemas.microsoft.com/office/drawing/2014/main" val="2934158312"/>
                    </a:ext>
                  </a:extLst>
                </a:gridCol>
                <a:gridCol w="1428812">
                  <a:extLst>
                    <a:ext uri="{9D8B030D-6E8A-4147-A177-3AD203B41FA5}">
                      <a16:colId xmlns:a16="http://schemas.microsoft.com/office/drawing/2014/main" val="259880212"/>
                    </a:ext>
                  </a:extLst>
                </a:gridCol>
                <a:gridCol w="1135515">
                  <a:extLst>
                    <a:ext uri="{9D8B030D-6E8A-4147-A177-3AD203B41FA5}">
                      <a16:colId xmlns:a16="http://schemas.microsoft.com/office/drawing/2014/main" val="1325773522"/>
                    </a:ext>
                  </a:extLst>
                </a:gridCol>
                <a:gridCol w="1535546">
                  <a:extLst>
                    <a:ext uri="{9D8B030D-6E8A-4147-A177-3AD203B41FA5}">
                      <a16:colId xmlns:a16="http://schemas.microsoft.com/office/drawing/2014/main" val="46994347"/>
                    </a:ext>
                  </a:extLst>
                </a:gridCol>
              </a:tblGrid>
              <a:tr h="540000">
                <a:tc>
                  <a:txBody>
                    <a:bodyPr/>
                    <a:lstStyle/>
                    <a:p>
                      <a:pPr>
                        <a:lnSpc>
                          <a:spcPct val="115000"/>
                        </a:lnSpc>
                      </a:pPr>
                      <a:endParaRPr lang="ru-RU" sz="900" dirty="0">
                        <a:solidFill>
                          <a:schemeClr val="tx1"/>
                        </a:solidFill>
                        <a:effectLst/>
                        <a:latin typeface="Calibri" panose="020F0502020204030204" pitchFamily="34" charset="0"/>
                        <a:cs typeface="Times New Roman" panose="02020603050405020304" pitchFamily="18" charset="0"/>
                      </a:endParaRPr>
                    </a:p>
                  </a:txBody>
                  <a:tcPr marL="58200" marR="58200" marT="0" marB="0" anchor="ctr"/>
                </a:tc>
                <a:tc>
                  <a:txBody>
                    <a:bodyPr/>
                    <a:lstStyle/>
                    <a:p>
                      <a:pPr algn="ctr">
                        <a:lnSpc>
                          <a:spcPct val="150000"/>
                        </a:lnSpc>
                      </a:pPr>
                      <a:r>
                        <a:rPr lang="ru-RU" sz="1000" dirty="0">
                          <a:solidFill>
                            <a:schemeClr val="tx1"/>
                          </a:solidFill>
                          <a:effectLst/>
                        </a:rPr>
                        <a:t>Среднее</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dirty="0">
                          <a:solidFill>
                            <a:schemeClr val="tx1"/>
                          </a:solidFill>
                          <a:effectLst/>
                        </a:rPr>
                        <a:t>Медиана</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dirty="0">
                          <a:solidFill>
                            <a:schemeClr val="tx1"/>
                          </a:solidFill>
                          <a:effectLst/>
                        </a:rPr>
                        <a:t>Мода</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dirty="0">
                          <a:solidFill>
                            <a:schemeClr val="tx1"/>
                          </a:solidFill>
                          <a:effectLst/>
                        </a:rPr>
                        <a:t>Ст. отклонение</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dirty="0">
                          <a:solidFill>
                            <a:schemeClr val="tx1"/>
                          </a:solidFill>
                          <a:effectLst/>
                        </a:rPr>
                        <a:t>Эксцесс</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dirty="0">
                          <a:solidFill>
                            <a:schemeClr val="tx1"/>
                          </a:solidFill>
                          <a:effectLst/>
                        </a:rPr>
                        <a:t>Асимметрия</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extLst>
                  <a:ext uri="{0D108BD9-81ED-4DB2-BD59-A6C34878D82A}">
                    <a16:rowId xmlns:a16="http://schemas.microsoft.com/office/drawing/2014/main" val="1432725768"/>
                  </a:ext>
                </a:extLst>
              </a:tr>
              <a:tr h="250827">
                <a:tc>
                  <a:txBody>
                    <a:bodyPr/>
                    <a:lstStyle/>
                    <a:p>
                      <a:pPr algn="just">
                        <a:lnSpc>
                          <a:spcPct val="150000"/>
                        </a:lnSpc>
                      </a:pPr>
                      <a:r>
                        <a:rPr lang="ru-RU" sz="1000">
                          <a:solidFill>
                            <a:schemeClr val="tx1"/>
                          </a:solidFill>
                          <a:effectLst/>
                        </a:rPr>
                        <a:t>ЛИС</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35,46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35</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34</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7,74</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1,09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-0,47</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2942384450"/>
                  </a:ext>
                </a:extLst>
              </a:tr>
              <a:tr h="250827">
                <a:tc>
                  <a:txBody>
                    <a:bodyPr/>
                    <a:lstStyle/>
                    <a:p>
                      <a:pPr algn="just">
                        <a:lnSpc>
                          <a:spcPct val="150000"/>
                        </a:lnSpc>
                      </a:pPr>
                      <a:r>
                        <a:rPr lang="ru-RU" sz="1000">
                          <a:solidFill>
                            <a:schemeClr val="tx1"/>
                          </a:solidFill>
                          <a:effectLst/>
                        </a:rPr>
                        <a:t>КМП</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37,1</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36</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34</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6,50</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-0,50</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0,16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3845341466"/>
                  </a:ext>
                </a:extLst>
              </a:tr>
              <a:tr h="250827">
                <a:tc>
                  <a:txBody>
                    <a:bodyPr/>
                    <a:lstStyle/>
                    <a:p>
                      <a:pPr algn="just">
                        <a:lnSpc>
                          <a:spcPct val="150000"/>
                        </a:lnSpc>
                      </a:pPr>
                      <a:r>
                        <a:rPr lang="ru-RU" sz="1000">
                          <a:solidFill>
                            <a:schemeClr val="tx1"/>
                          </a:solidFill>
                          <a:effectLst/>
                        </a:rPr>
                        <a:t>СВЛ</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38,64</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39</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7,92</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1,09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0,40</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3211129763"/>
                  </a:ext>
                </a:extLst>
              </a:tr>
              <a:tr h="250827">
                <a:tc>
                  <a:txBody>
                    <a:bodyPr/>
                    <a:lstStyle/>
                    <a:p>
                      <a:pPr algn="just">
                        <a:lnSpc>
                          <a:spcPct val="150000"/>
                        </a:lnSpc>
                      </a:pPr>
                      <a:r>
                        <a:rPr lang="ru-RU" sz="1000">
                          <a:solidFill>
                            <a:schemeClr val="tx1"/>
                          </a:solidFill>
                          <a:effectLst/>
                        </a:rPr>
                        <a:t>СВС</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35,86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34</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6,56</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0,35</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-0,51</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1816230673"/>
                  </a:ext>
                </a:extLst>
              </a:tr>
              <a:tr h="250827">
                <a:tc>
                  <a:txBody>
                    <a:bodyPr/>
                    <a:lstStyle/>
                    <a:p>
                      <a:pPr algn="just">
                        <a:lnSpc>
                          <a:spcPct val="150000"/>
                        </a:lnSpc>
                      </a:pPr>
                      <a:r>
                        <a:rPr lang="ru-RU" sz="1000">
                          <a:solidFill>
                            <a:schemeClr val="tx1"/>
                          </a:solidFill>
                          <a:effectLst/>
                        </a:rPr>
                        <a:t>ЛИС</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36,96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33</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6,52</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-0,76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0,27</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646689258"/>
                  </a:ext>
                </a:extLst>
              </a:tr>
              <a:tr h="250827">
                <a:tc>
                  <a:txBody>
                    <a:bodyPr/>
                    <a:lstStyle/>
                    <a:p>
                      <a:pPr algn="just">
                        <a:lnSpc>
                          <a:spcPct val="150000"/>
                        </a:lnSpc>
                      </a:pPr>
                      <a:r>
                        <a:rPr lang="ru-RU" sz="1000">
                          <a:solidFill>
                            <a:schemeClr val="tx1"/>
                          </a:solidFill>
                          <a:effectLst/>
                        </a:rPr>
                        <a:t>ССК</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35,9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6,92</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-0,08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-0,14</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1405858281"/>
                  </a:ext>
                </a:extLst>
              </a:tr>
              <a:tr h="250827">
                <a:tc>
                  <a:txBody>
                    <a:bodyPr/>
                    <a:lstStyle/>
                    <a:p>
                      <a:pPr algn="just">
                        <a:lnSpc>
                          <a:spcPct val="150000"/>
                        </a:lnSpc>
                      </a:pPr>
                      <a:r>
                        <a:rPr lang="ru-RU" sz="1000">
                          <a:solidFill>
                            <a:schemeClr val="tx1"/>
                          </a:solidFill>
                          <a:effectLst/>
                        </a:rPr>
                        <a:t>СМП</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39,99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40</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6,36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0,20</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0,23</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1285858884"/>
                  </a:ext>
                </a:extLst>
              </a:tr>
              <a:tr h="250827">
                <a:tc>
                  <a:txBody>
                    <a:bodyPr/>
                    <a:lstStyle/>
                    <a:p>
                      <a:pPr algn="just">
                        <a:lnSpc>
                          <a:spcPct val="150000"/>
                        </a:lnSpc>
                      </a:pPr>
                      <a:r>
                        <a:rPr lang="ru-RU" sz="1000">
                          <a:solidFill>
                            <a:schemeClr val="tx1"/>
                          </a:solidFill>
                          <a:effectLst/>
                        </a:rPr>
                        <a:t>ВПР</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38,19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7,51</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0,05</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0,61</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3324287600"/>
                  </a:ext>
                </a:extLst>
              </a:tr>
              <a:tr h="250827">
                <a:tc>
                  <a:txBody>
                    <a:bodyPr/>
                    <a:lstStyle/>
                    <a:p>
                      <a:pPr algn="just">
                        <a:lnSpc>
                          <a:spcPct val="150000"/>
                        </a:lnSpc>
                      </a:pPr>
                      <a:r>
                        <a:rPr lang="ru-RU" sz="1000">
                          <a:solidFill>
                            <a:schemeClr val="tx1"/>
                          </a:solidFill>
                          <a:effectLst/>
                        </a:rPr>
                        <a:t>ФИВ</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37,51</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35</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10,38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-0,09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0,57</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91058347"/>
                  </a:ext>
                </a:extLst>
              </a:tr>
              <a:tr h="250827">
                <a:tc>
                  <a:txBody>
                    <a:bodyPr/>
                    <a:lstStyle/>
                    <a:p>
                      <a:pPr algn="just">
                        <a:lnSpc>
                          <a:spcPct val="150000"/>
                        </a:lnSpc>
                      </a:pPr>
                      <a:r>
                        <a:rPr lang="ru-RU" sz="1000">
                          <a:solidFill>
                            <a:schemeClr val="tx1"/>
                          </a:solidFill>
                          <a:effectLst/>
                        </a:rPr>
                        <a:t>САИ</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36,67</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36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6,28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-0,59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0,05</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3097152357"/>
                  </a:ext>
                </a:extLst>
              </a:tr>
              <a:tr h="250827">
                <a:tc>
                  <a:txBody>
                    <a:bodyPr/>
                    <a:lstStyle/>
                    <a:p>
                      <a:pPr algn="just">
                        <a:lnSpc>
                          <a:spcPct val="150000"/>
                        </a:lnSpc>
                      </a:pPr>
                      <a:r>
                        <a:rPr lang="ru-RU" sz="1000">
                          <a:solidFill>
                            <a:schemeClr val="tx1"/>
                          </a:solidFill>
                          <a:effectLst/>
                        </a:rPr>
                        <a:t>ТИД</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ctr"/>
                </a:tc>
                <a:tc>
                  <a:txBody>
                    <a:bodyPr/>
                    <a:lstStyle/>
                    <a:p>
                      <a:pPr algn="ctr">
                        <a:lnSpc>
                          <a:spcPct val="150000"/>
                        </a:lnSpc>
                      </a:pPr>
                      <a:r>
                        <a:rPr lang="ru-RU" sz="1000">
                          <a:solidFill>
                            <a:schemeClr val="tx1"/>
                          </a:solidFill>
                          <a:effectLst/>
                        </a:rPr>
                        <a:t>49,52</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49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49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7,69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0,09</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0,49</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491566952"/>
                  </a:ext>
                </a:extLst>
              </a:tr>
              <a:tr h="250827">
                <a:tc>
                  <a:txBody>
                    <a:bodyPr/>
                    <a:lstStyle/>
                    <a:p>
                      <a:pPr algn="just">
                        <a:lnSpc>
                          <a:spcPct val="150000"/>
                        </a:lnSpc>
                      </a:pPr>
                      <a:r>
                        <a:rPr lang="ru-RU" sz="1000">
                          <a:solidFill>
                            <a:schemeClr val="tx1"/>
                          </a:solidFill>
                          <a:effectLst/>
                        </a:rPr>
                        <a:t>ИТОГ</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181,28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183</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172</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27,52</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0,18</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-0,37</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4171007374"/>
                  </a:ext>
                </a:extLst>
              </a:tr>
              <a:tr h="250827">
                <a:tc>
                  <a:txBody>
                    <a:bodyPr/>
                    <a:lstStyle/>
                    <a:p>
                      <a:pPr algn="just">
                        <a:lnSpc>
                          <a:spcPct val="150000"/>
                        </a:lnSpc>
                      </a:pPr>
                      <a:r>
                        <a:rPr lang="ru-RU" sz="1000">
                          <a:solidFill>
                            <a:schemeClr val="tx1"/>
                          </a:solidFill>
                          <a:effectLst/>
                        </a:rPr>
                        <a:t>Компет</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27,46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27</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26</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4,62</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a:solidFill>
                            <a:schemeClr val="tx1"/>
                          </a:solidFill>
                          <a:effectLst/>
                        </a:rPr>
                        <a:t>-0,41</a:t>
                      </a:r>
                      <a:endParaRPr lang="ru-RU"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tc>
                  <a:txBody>
                    <a:bodyPr/>
                    <a:lstStyle/>
                    <a:p>
                      <a:pPr algn="ctr">
                        <a:lnSpc>
                          <a:spcPct val="150000"/>
                        </a:lnSpc>
                      </a:pPr>
                      <a:r>
                        <a:rPr lang="ru-RU" sz="1000" dirty="0">
                          <a:solidFill>
                            <a:schemeClr val="tx1"/>
                          </a:solidFill>
                          <a:effectLst/>
                        </a:rPr>
                        <a:t>-0,25</a:t>
                      </a:r>
                      <a:endParaRPr lang="ru-RU"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8200" marR="58200" marT="0" marB="0" anchor="b"/>
                </a:tc>
                <a:extLst>
                  <a:ext uri="{0D108BD9-81ED-4DB2-BD59-A6C34878D82A}">
                    <a16:rowId xmlns:a16="http://schemas.microsoft.com/office/drawing/2014/main" val="2193854351"/>
                  </a:ext>
                </a:extLst>
              </a:tr>
            </a:tbl>
          </a:graphicData>
        </a:graphic>
      </p:graphicFrame>
      <p:sp>
        <p:nvSpPr>
          <p:cNvPr id="5" name="TextBox 4">
            <a:extLst>
              <a:ext uri="{FF2B5EF4-FFF2-40B4-BE49-F238E27FC236}">
                <a16:creationId xmlns:a16="http://schemas.microsoft.com/office/drawing/2014/main" id="{18B88691-CBC2-B1C0-C789-0B1D44A2AF93}"/>
              </a:ext>
            </a:extLst>
          </p:cNvPr>
          <p:cNvSpPr txBox="1"/>
          <p:nvPr/>
        </p:nvSpPr>
        <p:spPr>
          <a:xfrm>
            <a:off x="12813174" y="4977114"/>
            <a:ext cx="3935487" cy="646331"/>
          </a:xfrm>
          <a:prstGeom prst="rect">
            <a:avLst/>
          </a:prstGeom>
          <a:noFill/>
        </p:spPr>
        <p:txBody>
          <a:bodyPr wrap="square" rtlCol="0">
            <a:spAutoFit/>
          </a:bodyPr>
          <a:lstStyle/>
          <a:p>
            <a:endParaRPr lang="ru-RU" dirty="0"/>
          </a:p>
          <a:p>
            <a:endParaRPr lang="ru-RU" dirty="0"/>
          </a:p>
        </p:txBody>
      </p:sp>
      <p:sp>
        <p:nvSpPr>
          <p:cNvPr id="7" name="TextBox 6">
            <a:extLst>
              <a:ext uri="{FF2B5EF4-FFF2-40B4-BE49-F238E27FC236}">
                <a16:creationId xmlns:a16="http://schemas.microsoft.com/office/drawing/2014/main" id="{FAC22F1F-3E1B-E094-91D5-ED4E25B4A978}"/>
              </a:ext>
            </a:extLst>
          </p:cNvPr>
          <p:cNvSpPr txBox="1"/>
          <p:nvPr/>
        </p:nvSpPr>
        <p:spPr>
          <a:xfrm>
            <a:off x="208344" y="5862455"/>
            <a:ext cx="11736729" cy="757195"/>
          </a:xfrm>
          <a:prstGeom prst="rect">
            <a:avLst/>
          </a:prstGeom>
          <a:noFill/>
        </p:spPr>
        <p:txBody>
          <a:bodyPr wrap="square">
            <a:spAutoFit/>
          </a:bodyPr>
          <a:lstStyle/>
          <a:p>
            <a:pPr indent="450215" algn="just">
              <a:lnSpc>
                <a:spcPct val="150000"/>
              </a:lnSpc>
              <a:spcAft>
                <a:spcPts val="800"/>
              </a:spcAft>
            </a:pP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Условные обозначения:</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ЛИС ­– оценка личностной силы</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КМП – оценка собственной компетентности</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СВЛ – способность вызывать любовь окружающих</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СВС – способность вызывать симпатии окружающих</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ЛИС – оценка личностной силы</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ССК – оценка способности к самоконтролю</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СМП – оценка собственных моральных принципов</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ВПР – оценка внешней привлекательности</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ФИВ – оценка физических возможностей</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САИ – самоидентификация</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ТПД – тенденция переоценивать свои достоинства</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000" i="1" dirty="0" err="1">
                <a:effectLst/>
                <a:latin typeface="Times New Roman" panose="02020603050405020304" pitchFamily="18" charset="0"/>
                <a:ea typeface="Times New Roman" panose="02020603050405020304" pitchFamily="18" charset="0"/>
                <a:cs typeface="Times New Roman" panose="02020603050405020304" pitchFamily="18" charset="0"/>
              </a:rPr>
              <a:t>Компет</a:t>
            </a:r>
            <a:r>
              <a:rPr lang="ru-RU" sz="1000" i="1" dirty="0">
                <a:effectLst/>
                <a:latin typeface="Times New Roman" panose="02020603050405020304" pitchFamily="18" charset="0"/>
                <a:ea typeface="Times New Roman" panose="02020603050405020304" pitchFamily="18" charset="0"/>
                <a:cs typeface="Times New Roman" panose="02020603050405020304" pitchFamily="18" charset="0"/>
              </a:rPr>
              <a:t> ­– профессиональные компетенции руководителя </a:t>
            </a:r>
            <a:r>
              <a:rPr lang="en-US" sz="10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5BC4C83-7340-16FC-F302-060E588DF8C4}"/>
              </a:ext>
            </a:extLst>
          </p:cNvPr>
          <p:cNvSpPr txBox="1"/>
          <p:nvPr/>
        </p:nvSpPr>
        <p:spPr>
          <a:xfrm>
            <a:off x="2247207" y="1437494"/>
            <a:ext cx="6524222" cy="458074"/>
          </a:xfrm>
          <a:prstGeom prst="rect">
            <a:avLst/>
          </a:prstGeom>
          <a:noFill/>
        </p:spPr>
        <p:txBody>
          <a:bodyPr wrap="none" rtlCol="0">
            <a:spAutoFit/>
          </a:bodyPr>
          <a:lstStyle/>
          <a:p>
            <a:pPr indent="450215" algn="ctr">
              <a:lnSpc>
                <a:spcPct val="150000"/>
              </a:lnSpc>
              <a:spcAft>
                <a:spcPts val="800"/>
              </a:spcAft>
            </a:pP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Таблица </a:t>
            </a:r>
            <a:r>
              <a:rPr lang="ru-RU" b="1" dirty="0">
                <a:latin typeface="Times New Roman" panose="02020603050405020304" pitchFamily="18" charset="0"/>
                <a:ea typeface="Times New Roman" panose="02020603050405020304" pitchFamily="18" charset="0"/>
                <a:cs typeface="Times New Roman" panose="02020603050405020304" pitchFamily="18" charset="0"/>
              </a:rPr>
              <a:t>о</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сновных параметров распределения выборки</a:t>
            </a:r>
            <a:endParaRPr lang="ru-RU"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218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2C36C-B256-6547-5DED-01A9BC2677DC}"/>
              </a:ext>
            </a:extLst>
          </p:cNvPr>
          <p:cNvSpPr>
            <a:spLocks noGrp="1"/>
          </p:cNvSpPr>
          <p:nvPr>
            <p:ph type="title"/>
          </p:nvPr>
        </p:nvSpPr>
        <p:spPr>
          <a:xfrm>
            <a:off x="2231136" y="293360"/>
            <a:ext cx="7729728" cy="1188720"/>
          </a:xfrm>
        </p:spPr>
        <p:txBody>
          <a:bodyPr/>
          <a:lstStyle/>
          <a:p>
            <a:r>
              <a:rPr lang="ru-RU" b="1" dirty="0"/>
              <a:t>Результаты исследования</a:t>
            </a:r>
          </a:p>
        </p:txBody>
      </p:sp>
      <p:graphicFrame>
        <p:nvGraphicFramePr>
          <p:cNvPr id="6" name="Объект 5">
            <a:extLst>
              <a:ext uri="{FF2B5EF4-FFF2-40B4-BE49-F238E27FC236}">
                <a16:creationId xmlns:a16="http://schemas.microsoft.com/office/drawing/2014/main" id="{9AF4B602-6655-8B90-5A38-DD640456C702}"/>
              </a:ext>
            </a:extLst>
          </p:cNvPr>
          <p:cNvGraphicFramePr>
            <a:graphicFrameLocks noGrp="1"/>
          </p:cNvGraphicFramePr>
          <p:nvPr>
            <p:ph idx="1"/>
            <p:extLst>
              <p:ext uri="{D42A27DB-BD31-4B8C-83A1-F6EECF244321}">
                <p14:modId xmlns:p14="http://schemas.microsoft.com/office/powerpoint/2010/main" val="448308071"/>
              </p:ext>
            </p:extLst>
          </p:nvPr>
        </p:nvGraphicFramePr>
        <p:xfrm>
          <a:off x="2641960" y="2483764"/>
          <a:ext cx="7140465" cy="4022556"/>
        </p:xfrm>
        <a:graphic>
          <a:graphicData uri="http://schemas.openxmlformats.org/drawingml/2006/table">
            <a:tbl>
              <a:tblPr firstRow="1" firstCol="1" bandRow="1">
                <a:tableStyleId>{21E4AEA4-8DFA-4A89-87EB-49C32662AFE0}</a:tableStyleId>
              </a:tblPr>
              <a:tblGrid>
                <a:gridCol w="5195080">
                  <a:extLst>
                    <a:ext uri="{9D8B030D-6E8A-4147-A177-3AD203B41FA5}">
                      <a16:colId xmlns:a16="http://schemas.microsoft.com/office/drawing/2014/main" val="548049113"/>
                    </a:ext>
                  </a:extLst>
                </a:gridCol>
                <a:gridCol w="1945385">
                  <a:extLst>
                    <a:ext uri="{9D8B030D-6E8A-4147-A177-3AD203B41FA5}">
                      <a16:colId xmlns:a16="http://schemas.microsoft.com/office/drawing/2014/main" val="792168083"/>
                    </a:ext>
                  </a:extLst>
                </a:gridCol>
              </a:tblGrid>
              <a:tr h="335213">
                <a:tc>
                  <a:txBody>
                    <a:bodyPr/>
                    <a:lstStyle/>
                    <a:p>
                      <a:pPr>
                        <a:lnSpc>
                          <a:spcPct val="150000"/>
                        </a:lnSpc>
                        <a:spcAft>
                          <a:spcPts val="800"/>
                        </a:spcAft>
                      </a:pPr>
                      <a:r>
                        <a:rPr lang="ru-RU" sz="1300" dirty="0">
                          <a:effectLst/>
                        </a:rPr>
                        <a:t>Шкалы самооценки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en-US" sz="1300">
                          <a:effectLst/>
                        </a:rPr>
                        <a:t>r</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3343910086"/>
                  </a:ext>
                </a:extLst>
              </a:tr>
              <a:tr h="335213">
                <a:tc>
                  <a:txBody>
                    <a:bodyPr/>
                    <a:lstStyle/>
                    <a:p>
                      <a:pPr>
                        <a:lnSpc>
                          <a:spcPct val="150000"/>
                        </a:lnSpc>
                        <a:spcAft>
                          <a:spcPts val="800"/>
                        </a:spcAft>
                      </a:pPr>
                      <a:r>
                        <a:rPr lang="ru-RU" sz="1300" dirty="0">
                          <a:effectLst/>
                        </a:rPr>
                        <a:t>Общий уровень самооценки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a:effectLst/>
                        </a:rPr>
                        <a:t>0.44</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1556609836"/>
                  </a:ext>
                </a:extLst>
              </a:tr>
              <a:tr h="335213">
                <a:tc>
                  <a:txBody>
                    <a:bodyPr/>
                    <a:lstStyle/>
                    <a:p>
                      <a:pPr>
                        <a:lnSpc>
                          <a:spcPct val="150000"/>
                        </a:lnSpc>
                        <a:spcAft>
                          <a:spcPts val="800"/>
                        </a:spcAft>
                      </a:pPr>
                      <a:r>
                        <a:rPr lang="ru-RU" sz="1300" dirty="0">
                          <a:effectLst/>
                        </a:rPr>
                        <a:t>Оценка собственной компетентности</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0.37</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3934857783"/>
                  </a:ext>
                </a:extLst>
              </a:tr>
              <a:tr h="335213">
                <a:tc>
                  <a:txBody>
                    <a:bodyPr/>
                    <a:lstStyle/>
                    <a:p>
                      <a:pPr>
                        <a:lnSpc>
                          <a:spcPct val="150000"/>
                        </a:lnSpc>
                        <a:spcAft>
                          <a:spcPts val="800"/>
                        </a:spcAft>
                      </a:pPr>
                      <a:r>
                        <a:rPr lang="ru-RU" sz="1300" dirty="0">
                          <a:effectLst/>
                        </a:rPr>
                        <a:t>Оценка способности вызывать любовь </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0.10</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2615789864"/>
                  </a:ext>
                </a:extLst>
              </a:tr>
              <a:tr h="335213">
                <a:tc>
                  <a:txBody>
                    <a:bodyPr/>
                    <a:lstStyle/>
                    <a:p>
                      <a:pPr>
                        <a:lnSpc>
                          <a:spcPct val="150000"/>
                        </a:lnSpc>
                        <a:spcAft>
                          <a:spcPts val="800"/>
                        </a:spcAft>
                      </a:pPr>
                      <a:r>
                        <a:rPr lang="ru-RU" sz="1300">
                          <a:effectLst/>
                        </a:rPr>
                        <a:t>Оценка способности вызывать симпатии </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0.33</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3275200080"/>
                  </a:ext>
                </a:extLst>
              </a:tr>
              <a:tr h="335213">
                <a:tc>
                  <a:txBody>
                    <a:bodyPr/>
                    <a:lstStyle/>
                    <a:p>
                      <a:pPr>
                        <a:lnSpc>
                          <a:spcPct val="150000"/>
                        </a:lnSpc>
                        <a:spcAft>
                          <a:spcPts val="800"/>
                        </a:spcAft>
                      </a:pPr>
                      <a:r>
                        <a:rPr lang="ru-RU" sz="1300">
                          <a:effectLst/>
                        </a:rPr>
                        <a:t>Оценка собственной личностной силы</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0.38</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1857871920"/>
                  </a:ext>
                </a:extLst>
              </a:tr>
              <a:tr h="335213">
                <a:tc>
                  <a:txBody>
                    <a:bodyPr/>
                    <a:lstStyle/>
                    <a:p>
                      <a:pPr>
                        <a:lnSpc>
                          <a:spcPct val="150000"/>
                        </a:lnSpc>
                        <a:spcAft>
                          <a:spcPts val="800"/>
                        </a:spcAft>
                      </a:pPr>
                      <a:r>
                        <a:rPr lang="ru-RU" sz="1300" dirty="0">
                          <a:effectLst/>
                        </a:rPr>
                        <a:t>Оценка способности к самоконтролю</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0.56</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1197840557"/>
                  </a:ext>
                </a:extLst>
              </a:tr>
              <a:tr h="335213">
                <a:tc>
                  <a:txBody>
                    <a:bodyPr/>
                    <a:lstStyle/>
                    <a:p>
                      <a:pPr>
                        <a:lnSpc>
                          <a:spcPct val="150000"/>
                        </a:lnSpc>
                        <a:spcAft>
                          <a:spcPts val="800"/>
                        </a:spcAft>
                      </a:pPr>
                      <a:r>
                        <a:rPr lang="ru-RU" sz="1300">
                          <a:effectLst/>
                        </a:rPr>
                        <a:t>Оценка собственных моральных принципов</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0.04</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1785723203"/>
                  </a:ext>
                </a:extLst>
              </a:tr>
              <a:tr h="335213">
                <a:tc>
                  <a:txBody>
                    <a:bodyPr/>
                    <a:lstStyle/>
                    <a:p>
                      <a:pPr>
                        <a:lnSpc>
                          <a:spcPct val="150000"/>
                        </a:lnSpc>
                        <a:spcAft>
                          <a:spcPts val="800"/>
                        </a:spcAft>
                      </a:pPr>
                      <a:r>
                        <a:rPr lang="ru-RU" sz="1300">
                          <a:effectLst/>
                        </a:rPr>
                        <a:t>Оценка своей внешней привлекательности</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-0.11</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3843006437"/>
                  </a:ext>
                </a:extLst>
              </a:tr>
              <a:tr h="335213">
                <a:tc>
                  <a:txBody>
                    <a:bodyPr/>
                    <a:lstStyle/>
                    <a:p>
                      <a:pPr>
                        <a:lnSpc>
                          <a:spcPct val="150000"/>
                        </a:lnSpc>
                        <a:spcAft>
                          <a:spcPts val="800"/>
                        </a:spcAft>
                      </a:pPr>
                      <a:r>
                        <a:rPr lang="ru-RU" sz="1300">
                          <a:effectLst/>
                        </a:rPr>
                        <a:t>Оценка своих физических возможностей</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0.02</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2516761296"/>
                  </a:ext>
                </a:extLst>
              </a:tr>
              <a:tr h="335213">
                <a:tc>
                  <a:txBody>
                    <a:bodyPr/>
                    <a:lstStyle/>
                    <a:p>
                      <a:pPr>
                        <a:lnSpc>
                          <a:spcPct val="150000"/>
                        </a:lnSpc>
                        <a:spcAft>
                          <a:spcPts val="800"/>
                        </a:spcAft>
                      </a:pPr>
                      <a:r>
                        <a:rPr lang="ru-RU" sz="1300">
                          <a:effectLst/>
                        </a:rPr>
                        <a:t>Самоидентификация</a:t>
                      </a:r>
                      <a:endParaRPr lang="ru-RU"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0.11</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3549555843"/>
                  </a:ext>
                </a:extLst>
              </a:tr>
              <a:tr h="335213">
                <a:tc>
                  <a:txBody>
                    <a:bodyPr/>
                    <a:lstStyle/>
                    <a:p>
                      <a:pPr>
                        <a:lnSpc>
                          <a:spcPct val="150000"/>
                        </a:lnSpc>
                        <a:spcAft>
                          <a:spcPts val="800"/>
                        </a:spcAft>
                      </a:pPr>
                      <a:r>
                        <a:rPr lang="ru-RU" sz="1300" dirty="0">
                          <a:effectLst/>
                        </a:rPr>
                        <a:t>Тенденция переоценивать свои достоинства</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tc>
                  <a:txBody>
                    <a:bodyPr/>
                    <a:lstStyle/>
                    <a:p>
                      <a:pPr algn="ctr">
                        <a:lnSpc>
                          <a:spcPct val="150000"/>
                        </a:lnSpc>
                        <a:spcAft>
                          <a:spcPts val="800"/>
                        </a:spcAft>
                      </a:pPr>
                      <a:r>
                        <a:rPr lang="ru-RU" sz="1300" dirty="0">
                          <a:effectLst/>
                        </a:rPr>
                        <a:t>-0.02</a:t>
                      </a:r>
                      <a:endParaRPr lang="ru-RU"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935" marR="62935" marT="0" marB="0" anchor="ctr"/>
                </a:tc>
                <a:extLst>
                  <a:ext uri="{0D108BD9-81ED-4DB2-BD59-A6C34878D82A}">
                    <a16:rowId xmlns:a16="http://schemas.microsoft.com/office/drawing/2014/main" val="1551256333"/>
                  </a:ext>
                </a:extLst>
              </a:tr>
            </a:tbl>
          </a:graphicData>
        </a:graphic>
      </p:graphicFrame>
      <p:sp>
        <p:nvSpPr>
          <p:cNvPr id="7" name="TextBox 6">
            <a:extLst>
              <a:ext uri="{FF2B5EF4-FFF2-40B4-BE49-F238E27FC236}">
                <a16:creationId xmlns:a16="http://schemas.microsoft.com/office/drawing/2014/main" id="{B624898E-BDF1-349A-2F5B-990F876D8506}"/>
              </a:ext>
            </a:extLst>
          </p:cNvPr>
          <p:cNvSpPr txBox="1"/>
          <p:nvPr/>
        </p:nvSpPr>
        <p:spPr>
          <a:xfrm>
            <a:off x="1506749" y="1560434"/>
            <a:ext cx="8877559" cy="923330"/>
          </a:xfrm>
          <a:prstGeom prst="rect">
            <a:avLst/>
          </a:prstGeom>
          <a:noFill/>
        </p:spPr>
        <p:txBody>
          <a:bodyPr wrap="none" rtlCol="0">
            <a:spAutoFit/>
          </a:bodyPr>
          <a:lstStyle/>
          <a:p>
            <a:pPr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Таблица коэффициентов корреляции между компонентами самооценки и уровнем </a:t>
            </a:r>
          </a:p>
          <a:p>
            <a:pPr algn="ct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общей профессиональной компетенции</a:t>
            </a:r>
            <a:endParaRPr lang="ru-RU"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89845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A6C44E9-C632-B8B2-BF77-A160430DEDE0}"/>
              </a:ext>
            </a:extLst>
          </p:cNvPr>
          <p:cNvSpPr>
            <a:spLocks noChangeArrowheads="1"/>
          </p:cNvSpPr>
          <p:nvPr/>
        </p:nvSpPr>
        <p:spPr bwMode="auto">
          <a:xfrm>
            <a:off x="520861" y="1620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8" name="Диаграмма 7">
            <a:extLst>
              <a:ext uri="{FF2B5EF4-FFF2-40B4-BE49-F238E27FC236}">
                <a16:creationId xmlns:a16="http://schemas.microsoft.com/office/drawing/2014/main" id="{82C39961-7D4D-D824-60FA-145661841EBB}"/>
              </a:ext>
            </a:extLst>
          </p:cNvPr>
          <p:cNvGraphicFramePr/>
          <p:nvPr>
            <p:extLst>
              <p:ext uri="{D42A27DB-BD31-4B8C-83A1-F6EECF244321}">
                <p14:modId xmlns:p14="http://schemas.microsoft.com/office/powerpoint/2010/main" val="329180039"/>
              </p:ext>
            </p:extLst>
          </p:nvPr>
        </p:nvGraphicFramePr>
        <p:xfrm>
          <a:off x="617339" y="254643"/>
          <a:ext cx="4690825" cy="2757918"/>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a:extLst>
              <a:ext uri="{FF2B5EF4-FFF2-40B4-BE49-F238E27FC236}">
                <a16:creationId xmlns:a16="http://schemas.microsoft.com/office/drawing/2014/main" id="{963B04BE-0EC0-B237-143D-6DC0A3B373D9}"/>
              </a:ext>
            </a:extLst>
          </p:cNvPr>
          <p:cNvSpPr>
            <a:spLocks noChangeArrowheads="1"/>
          </p:cNvSpPr>
          <p:nvPr/>
        </p:nvSpPr>
        <p:spPr bwMode="auto">
          <a:xfrm>
            <a:off x="6177023" y="1620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1" name="Диаграмма 10">
            <a:extLst>
              <a:ext uri="{FF2B5EF4-FFF2-40B4-BE49-F238E27FC236}">
                <a16:creationId xmlns:a16="http://schemas.microsoft.com/office/drawing/2014/main" id="{292892B7-2586-C420-CF06-253825CD95EB}"/>
              </a:ext>
            </a:extLst>
          </p:cNvPr>
          <p:cNvGraphicFramePr/>
          <p:nvPr>
            <p:extLst>
              <p:ext uri="{D42A27DB-BD31-4B8C-83A1-F6EECF244321}">
                <p14:modId xmlns:p14="http://schemas.microsoft.com/office/powerpoint/2010/main" val="267483023"/>
              </p:ext>
            </p:extLst>
          </p:nvPr>
        </p:nvGraphicFramePr>
        <p:xfrm>
          <a:off x="6177023" y="254643"/>
          <a:ext cx="4883785" cy="2757918"/>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0">
            <a:extLst>
              <a:ext uri="{FF2B5EF4-FFF2-40B4-BE49-F238E27FC236}">
                <a16:creationId xmlns:a16="http://schemas.microsoft.com/office/drawing/2014/main" id="{C10780D2-2AAB-2CE9-2E89-4601316418BB}"/>
              </a:ext>
            </a:extLst>
          </p:cNvPr>
          <p:cNvSpPr>
            <a:spLocks noChangeArrowheads="1"/>
          </p:cNvSpPr>
          <p:nvPr/>
        </p:nvSpPr>
        <p:spPr bwMode="auto">
          <a:xfrm>
            <a:off x="5818982" y="2967335"/>
            <a:ext cx="55998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Диаграмма рассеивания оценок шкалы</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ru-RU"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Способность вызывать симпатии</a:t>
            </a:r>
            <a:r>
              <a:rPr kumimoji="0" lang="ru-RU" altLang="ru-RU"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и показателя профессиональной компетенции</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13" name="Rectangle 12">
            <a:extLst>
              <a:ext uri="{FF2B5EF4-FFF2-40B4-BE49-F238E27FC236}">
                <a16:creationId xmlns:a16="http://schemas.microsoft.com/office/drawing/2014/main" id="{CB682237-6609-2845-201B-1C2157873081}"/>
              </a:ext>
            </a:extLst>
          </p:cNvPr>
          <p:cNvSpPr>
            <a:spLocks noChangeArrowheads="1"/>
          </p:cNvSpPr>
          <p:nvPr/>
        </p:nvSpPr>
        <p:spPr bwMode="auto">
          <a:xfrm>
            <a:off x="757719" y="322885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 name="Диаграмма 13">
            <a:extLst>
              <a:ext uri="{FF2B5EF4-FFF2-40B4-BE49-F238E27FC236}">
                <a16:creationId xmlns:a16="http://schemas.microsoft.com/office/drawing/2014/main" id="{5DD028C4-9858-EDA6-F907-F6F7E0DEADFC}"/>
              </a:ext>
            </a:extLst>
          </p:cNvPr>
          <p:cNvGraphicFramePr/>
          <p:nvPr>
            <p:extLst>
              <p:ext uri="{D42A27DB-BD31-4B8C-83A1-F6EECF244321}">
                <p14:modId xmlns:p14="http://schemas.microsoft.com/office/powerpoint/2010/main" val="2512948538"/>
              </p:ext>
            </p:extLst>
          </p:nvPr>
        </p:nvGraphicFramePr>
        <p:xfrm>
          <a:off x="634278" y="3422768"/>
          <a:ext cx="4649891" cy="2664909"/>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3">
            <a:extLst>
              <a:ext uri="{FF2B5EF4-FFF2-40B4-BE49-F238E27FC236}">
                <a16:creationId xmlns:a16="http://schemas.microsoft.com/office/drawing/2014/main" id="{832CAF3D-1C38-C49B-86ED-9F5C17B06672}"/>
              </a:ext>
            </a:extLst>
          </p:cNvPr>
          <p:cNvSpPr>
            <a:spLocks noChangeArrowheads="1"/>
          </p:cNvSpPr>
          <p:nvPr/>
        </p:nvSpPr>
        <p:spPr bwMode="auto">
          <a:xfrm>
            <a:off x="-4513317" y="6059682"/>
            <a:ext cx="14952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Диаграмма рассеивания оценок шкалы </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Оценка собственной личностной силы</a:t>
            </a:r>
            <a:r>
              <a:rPr kumimoji="0" lang="ru-RU" altLang="ru-RU"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ru-RU" altLang="ru-RU"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и показателя профессиональной компетенции</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16" name="Диаграмма 15">
            <a:extLst>
              <a:ext uri="{FF2B5EF4-FFF2-40B4-BE49-F238E27FC236}">
                <a16:creationId xmlns:a16="http://schemas.microsoft.com/office/drawing/2014/main" id="{9A13CC3F-6FCE-9A6D-87D9-B7E56664ED46}"/>
              </a:ext>
            </a:extLst>
          </p:cNvPr>
          <p:cNvGraphicFramePr/>
          <p:nvPr>
            <p:extLst>
              <p:ext uri="{D42A27DB-BD31-4B8C-83A1-F6EECF244321}">
                <p14:modId xmlns:p14="http://schemas.microsoft.com/office/powerpoint/2010/main" val="8005428"/>
              </p:ext>
            </p:extLst>
          </p:nvPr>
        </p:nvGraphicFramePr>
        <p:xfrm>
          <a:off x="6300768" y="3429001"/>
          <a:ext cx="4760040" cy="2658676"/>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Box 17">
            <a:extLst>
              <a:ext uri="{FF2B5EF4-FFF2-40B4-BE49-F238E27FC236}">
                <a16:creationId xmlns:a16="http://schemas.microsoft.com/office/drawing/2014/main" id="{2563D831-4EE2-8F08-9BF9-5740A5866FFF}"/>
              </a:ext>
            </a:extLst>
          </p:cNvPr>
          <p:cNvSpPr txBox="1"/>
          <p:nvPr/>
        </p:nvSpPr>
        <p:spPr>
          <a:xfrm>
            <a:off x="-2616110" y="2989097"/>
            <a:ext cx="11441574" cy="461665"/>
          </a:xfrm>
          <a:prstGeom prst="rect">
            <a:avLst/>
          </a:prstGeom>
          <a:noFill/>
        </p:spPr>
        <p:txBody>
          <a:bodyPr wrap="square">
            <a:spAutoFit/>
          </a:bodyPr>
          <a:lstStyle/>
          <a:p>
            <a:pPr algn="ctr"/>
            <a:r>
              <a:rPr lang="ru-RU" sz="1200" dirty="0"/>
              <a:t>Диаграмма рассеивания оценок шкалы «Общий уровень самооценки» </a:t>
            </a:r>
          </a:p>
          <a:p>
            <a:pPr algn="ctr"/>
            <a:r>
              <a:rPr lang="ru-RU" sz="1200" dirty="0"/>
              <a:t>и показателя профессиональной компетенции </a:t>
            </a:r>
          </a:p>
        </p:txBody>
      </p:sp>
      <p:sp>
        <p:nvSpPr>
          <p:cNvPr id="20" name="TextBox 19">
            <a:extLst>
              <a:ext uri="{FF2B5EF4-FFF2-40B4-BE49-F238E27FC236}">
                <a16:creationId xmlns:a16="http://schemas.microsoft.com/office/drawing/2014/main" id="{8A0F4889-22D4-8F0E-0026-C8E389D17178}"/>
              </a:ext>
            </a:extLst>
          </p:cNvPr>
          <p:cNvSpPr txBox="1"/>
          <p:nvPr/>
        </p:nvSpPr>
        <p:spPr>
          <a:xfrm>
            <a:off x="3194245" y="6059682"/>
            <a:ext cx="11441574" cy="461665"/>
          </a:xfrm>
          <a:prstGeom prst="rect">
            <a:avLst/>
          </a:prstGeom>
          <a:noFill/>
        </p:spPr>
        <p:txBody>
          <a:bodyPr wrap="square">
            <a:spAutoFit/>
          </a:bodyPr>
          <a:lstStyle/>
          <a:p>
            <a:pPr algn="ct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Диаграмма рассеивания оценок шкалы</a:t>
            </a:r>
          </a:p>
          <a:p>
            <a:pPr algn="ct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«Оценка способности к самоконтролю» и показателя профессиональной компетенции</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985236"/>
      </p:ext>
    </p:extLst>
  </p:cSld>
  <p:clrMapOvr>
    <a:masterClrMapping/>
  </p:clrMapOvr>
</p:sld>
</file>

<file path=ppt/theme/theme1.xml><?xml version="1.0" encoding="utf-8"?>
<a:theme xmlns:a="http://schemas.openxmlformats.org/drawingml/2006/main" name="Посылка">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Другая 1">
      <a:majorFont>
        <a:latin typeface="Times New Roman"/>
        <a:ea typeface=""/>
        <a:cs typeface=""/>
      </a:majorFont>
      <a:minorFont>
        <a:latin typeface="Times New Roman"/>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Посылка</Template>
  <TotalTime>8729</TotalTime>
  <Words>1247</Words>
  <Application>Microsoft Macintosh PowerPoint</Application>
  <PresentationFormat>Широкоэкранный</PresentationFormat>
  <Paragraphs>179</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Times New Roman</vt:lpstr>
      <vt:lpstr>Посылка</vt:lpstr>
      <vt:lpstr>  Взаимосвязь профессиональной компетенции руководителей и их самооценки </vt:lpstr>
      <vt:lpstr>Актуальность</vt:lpstr>
      <vt:lpstr>Цель работы </vt:lpstr>
      <vt:lpstr>Задачи исследования</vt:lpstr>
      <vt:lpstr>Гипотезы исследования</vt:lpstr>
      <vt:lpstr>Организация эмпирического исследования</vt:lpstr>
      <vt:lpstr>Результаты исследования</vt:lpstr>
      <vt:lpstr>Результаты исследования</vt:lpstr>
      <vt:lpstr>Презентация PowerPoint</vt:lpstr>
      <vt:lpstr>Обсуждение результатов</vt:lpstr>
      <vt:lpstr>ВЫВОДЫ</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Взаимосвязь профессиональной компетенции руководителей и их самооценки   </dc:title>
  <dc:creator>Семен Жильцов</dc:creator>
  <cp:lastModifiedBy>Семен Жильцов</cp:lastModifiedBy>
  <cp:revision>26</cp:revision>
  <dcterms:created xsi:type="dcterms:W3CDTF">2023-04-24T22:10:30Z</dcterms:created>
  <dcterms:modified xsi:type="dcterms:W3CDTF">2023-06-06T17:26:03Z</dcterms:modified>
</cp:coreProperties>
</file>