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0" r:id="rId4"/>
    <p:sldId id="281" r:id="rId5"/>
    <p:sldId id="258" r:id="rId6"/>
    <p:sldId id="260" r:id="rId7"/>
    <p:sldId id="259" r:id="rId8"/>
    <p:sldId id="285" r:id="rId9"/>
    <p:sldId id="286" r:id="rId10"/>
    <p:sldId id="284" r:id="rId11"/>
    <p:sldId id="283" r:id="rId12"/>
    <p:sldId id="287" r:id="rId13"/>
    <p:sldId id="288" r:id="rId14"/>
    <p:sldId id="28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9827305618@ya.ru" initials="8" lastIdx="1" clrIdx="0">
    <p:extLst>
      <p:ext uri="{19B8F6BF-5375-455C-9EA6-DF929625EA0E}">
        <p15:presenceInfo xmlns:p15="http://schemas.microsoft.com/office/powerpoint/2012/main" userId="f868bb0a3a0e52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078F"/>
    <a:srgbClr val="EBF0F9"/>
    <a:srgbClr val="D6E5FA"/>
    <a:srgbClr val="DFC9EF"/>
    <a:srgbClr val="DAC1ED"/>
    <a:srgbClr val="481F67"/>
    <a:srgbClr val="954ECA"/>
    <a:srgbClr val="C59EE2"/>
    <a:srgbClr val="B07BD7"/>
    <a:srgbClr val="42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57" d="100"/>
          <a:sy n="57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Выраженность психомоторной и интеллектуальной активности </a:t>
            </a:r>
            <a:br>
              <a:rPr lang="ru-RU" dirty="0"/>
            </a:br>
            <a:r>
              <a:rPr lang="ru-RU" dirty="0"/>
              <a:t>по группам</a:t>
            </a:r>
          </a:p>
        </c:rich>
      </c:tx>
      <c:layout>
        <c:manualLayout>
          <c:xMode val="edge"/>
          <c:yMode val="edge"/>
          <c:x val="0.1736990928926417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201599197967462E-2"/>
          <c:y val="0.2153395896358572"/>
          <c:w val="0.86442269749965872"/>
          <c:h val="0.6067164163942486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Психомоторная активность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17-20 </c:v>
                </c:pt>
                <c:pt idx="1">
                  <c:v>21-30 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</c:v>
                </c:pt>
                <c:pt idx="1">
                  <c:v>16.3</c:v>
                </c:pt>
                <c:pt idx="2">
                  <c:v>19.899999999999999</c:v>
                </c:pt>
                <c:pt idx="3">
                  <c:v>20.100000000000001</c:v>
                </c:pt>
                <c:pt idx="4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FA-47D0-BE47-3791DB5D6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Интеллект.активность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17-20 </c:v>
                </c:pt>
                <c:pt idx="1">
                  <c:v>21-30 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12.9</c:v>
                </c:pt>
                <c:pt idx="1">
                  <c:v>17.399999999999999</c:v>
                </c:pt>
                <c:pt idx="2">
                  <c:v>17.7</c:v>
                </c:pt>
                <c:pt idx="3">
                  <c:v>17.899999999999999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FA-47D0-BE47-3791DB5D6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366192"/>
        <c:axId val="323367272"/>
      </c:lineChart>
      <c:catAx>
        <c:axId val="32336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67272"/>
        <c:crossesAt val="0"/>
        <c:auto val="1"/>
        <c:lblAlgn val="ctr"/>
        <c:lblOffset val="100"/>
        <c:noMultiLvlLbl val="0"/>
      </c:catAx>
      <c:valAx>
        <c:axId val="323367272"/>
        <c:scaling>
          <c:orientation val="minMax"/>
          <c:min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36619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Выраженность общей активности</a:t>
            </a:r>
            <a:r>
              <a:rPr lang="ru-RU" baseline="0" dirty="0"/>
              <a:t> </a:t>
            </a:r>
          </a:p>
          <a:p>
            <a:pPr>
              <a:defRPr/>
            </a:pPr>
            <a:r>
              <a:rPr lang="ru-RU" baseline="0" dirty="0"/>
              <a:t>и общей адаптивности по группам</a:t>
            </a:r>
            <a:endParaRPr lang="ru-RU" dirty="0"/>
          </a:p>
        </c:rich>
      </c:tx>
      <c:layout>
        <c:manualLayout>
          <c:xMode val="edge"/>
          <c:yMode val="edge"/>
          <c:x val="0.172902177184257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357490053635537E-2"/>
          <c:y val="0.23528092911876067"/>
          <c:w val="0.90087360150657025"/>
          <c:h val="0.570296724748150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активность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17-20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</c:v>
                </c:pt>
                <c:pt idx="1">
                  <c:v>52.5</c:v>
                </c:pt>
                <c:pt idx="2">
                  <c:v>55.2</c:v>
                </c:pt>
                <c:pt idx="3">
                  <c:v>57.3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AC-4CD2-8D9C-F1AC4951D6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адаптивность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17-20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35.1</c:v>
                </c:pt>
                <c:pt idx="2">
                  <c:v>37.5</c:v>
                </c:pt>
                <c:pt idx="3">
                  <c:v>38.4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AC-4CD2-8D9C-F1AC4951D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308960"/>
        <c:axId val="512311840"/>
      </c:lineChart>
      <c:catAx>
        <c:axId val="5123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311840"/>
        <c:crosses val="autoZero"/>
        <c:auto val="1"/>
        <c:lblAlgn val="ctr"/>
        <c:lblOffset val="100"/>
        <c:noMultiLvlLbl val="0"/>
      </c:catAx>
      <c:valAx>
        <c:axId val="51231184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30896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75E15-37BC-4BA8-B028-493EDD26841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DB58-64C5-49E2-B29E-C3AED70D53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9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1A0FE-639A-EFCF-8D53-6BD56DB1C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78A7C7-5B4B-C770-723E-AA896F951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E9DB8-D769-FA46-FDA7-C8016CC5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7C4F1-70F0-A58A-FD45-F1A11B12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2C1353-9EAA-DD85-64B3-61FF3C2F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9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91601-0CD9-0534-D0F3-7BBACC8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895948-07BD-306C-087A-0B8870E49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715A1-C728-A3E1-4A48-FBFA2F81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2CAD7-2437-66F4-FF28-4BF2D1F1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061AD4-183F-7C4A-7CC8-05060FA7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7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D25D864-73DB-9C76-44C2-44A41A683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E8E1D-2A10-C8F0-EAF2-4EFFB073A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D7C9D0-CDF8-ED50-2820-7E5FBD15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7EB0EC-D629-F84D-FD63-D45467E1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7BAFE-42AE-66E4-81D8-995ECC25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9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2CE70-3A93-7BD2-4678-C5BBA99D8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A033F-434B-4832-60C8-0B6693C25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5CA9F-F66F-D960-6EF4-CDFF8EF9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7312B-0F2D-E3F8-57C6-797049AD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0C1F0-CBDA-E881-B3E2-76D2CE19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59CCE-31AA-BB21-0E6F-CA29B149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01625-6E47-EA5E-83B0-26679807D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E53E8-EA4A-6180-7D15-D695CF86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C84E8-C7CC-267A-79D5-767BE1EA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BFA3B8-04B9-5F36-60E3-DCA56ED5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85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058BD-0BCA-2B17-904B-A20E2D5BB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610540-134D-8397-6C88-FC46E9C9D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82EB06-06C8-B26F-1402-2EC6F03E7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B1AFA1-7A2E-4FF1-BB92-04AF3AB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355AB-DFDF-417C-ACAC-0EC14AD3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CCFAD9-F721-D879-B609-F3A880B5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3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BD6CE-3800-4A25-654D-F5496BFE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26F817-9240-AE5F-A320-1429AEB8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569DEF-A6A5-7764-3CB8-6D6B5083E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8B3BD2-0F69-BAE3-2763-91347FC1C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C11D7F-11FD-7722-C3BB-75ABC61A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B9AA20-3F02-1467-F9A9-0226768E4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DC641F-9321-A09D-CF07-3FE45481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A8DEAA-134D-C920-33FC-C725B172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9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479DB-743B-4B32-51D4-A0CC91A3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79A6517-5308-935D-46B3-0815B5DE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1349C8-2709-663A-B97E-DA3996CE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A60FDB-FEF9-2E8D-CA18-AACD0050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1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98E21A-501E-F93C-E381-610F861E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7522F7-B375-06B1-B0E3-A0E8C0B7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3C7C1D-F084-27C0-3C4F-EF018837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F5180-D822-135E-4A28-0CF3FC6D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99F684-2801-C6EC-D2CA-41AFBCA65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0CBB2B-3D06-E988-34B0-358BBB386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08F39-9C01-B1A4-BC50-46CF3124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D75DB-2E7B-D83D-4415-255BC827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DA9656-5965-91F9-89DC-3AC4D1A8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0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37CD1-8790-D462-20F0-F8A73D3E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DF8F51-7938-615D-44E5-42834A70F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0710DB-E77C-6D00-8740-792278F92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0DA12A-DAF3-A890-A5B9-01DC0BB71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9375B-8018-E37D-FD3D-619CB828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93E149-BA13-047D-109A-A8CE66CB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38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61F19-46B2-7F44-BA25-EA075B0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05DF24-E371-CF73-B293-8A60412A7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D6ACC-98A8-89FF-4818-83AFDF140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A1001-9CE4-4C3A-AC8C-35100D72F228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7C23F-99B9-A740-CB11-806C7DD3D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4AB85-F6D7-B7C9-B03E-47F2C0522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A89E-3019-4300-8303-17F37F8F1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3" Type="http://schemas.openxmlformats.org/officeDocument/2006/relationships/oleObject" Target="../embeddings/oleObject3.bin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19" Type="http://schemas.openxmlformats.org/officeDocument/2006/relationships/image" Target="../media/image13.png"/><Relationship Id="rId4" Type="http://schemas.openxmlformats.org/officeDocument/2006/relationships/image" Target="../media/image5.emf"/><Relationship Id="rId9" Type="http://schemas.openxmlformats.org/officeDocument/2006/relationships/image" Target="../media/image8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0.png"/><Relationship Id="rId18" Type="http://schemas.microsoft.com/office/2007/relationships/hdphoto" Target="../media/hdphoto15.wdp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microsoft.com/office/2007/relationships/hdphoto" Target="../media/hdphoto12.wdp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microsoft.com/office/2007/relationships/hdphoto" Target="../media/hdphoto11.wdp"/><Relationship Id="rId19" Type="http://schemas.openxmlformats.org/officeDocument/2006/relationships/image" Target="../media/image23.png"/><Relationship Id="rId4" Type="http://schemas.openxmlformats.org/officeDocument/2006/relationships/image" Target="../media/image5.emf"/><Relationship Id="rId9" Type="http://schemas.openxmlformats.org/officeDocument/2006/relationships/image" Target="../media/image18.png"/><Relationship Id="rId14" Type="http://schemas.microsoft.com/office/2007/relationships/hdphoto" Target="../media/hdphoto13.wdp"/><Relationship Id="rId22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65139-F8C1-1873-2C2A-E35153565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46"/>
          <a:stretch/>
        </p:blipFill>
        <p:spPr>
          <a:xfrm>
            <a:off x="2378430" y="0"/>
            <a:ext cx="9813570" cy="6858000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EE9E582-8E43-6EA4-EA63-41DD04937B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939807"/>
              </p:ext>
            </p:extLst>
          </p:nvPr>
        </p:nvGraphicFramePr>
        <p:xfrm>
          <a:off x="8300379" y="662276"/>
          <a:ext cx="1124945" cy="49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084412" imgH="1354813" progId="CorelDraw.Graphic.22">
                  <p:embed/>
                </p:oleObj>
              </mc:Choice>
              <mc:Fallback>
                <p:oleObj name="CorelDRAW" r:id="rId3" imgW="3084412" imgH="1354813" progId="CorelDraw.Graphic.2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00379" y="662276"/>
                        <a:ext cx="1124945" cy="49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1FB969C8-EB8C-AFF4-606C-99CB517D2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258355"/>
              </p:ext>
            </p:extLst>
          </p:nvPr>
        </p:nvGraphicFramePr>
        <p:xfrm>
          <a:off x="845259" y="648686"/>
          <a:ext cx="1908838" cy="1110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3371620" imgH="1962002" progId="CorelDraw.Graphic.22">
                  <p:embed/>
                </p:oleObj>
              </mc:Choice>
              <mc:Fallback>
                <p:oleObj name="CorelDRAW" r:id="rId5" imgW="3371620" imgH="1962002" progId="CorelDraw.Graphic.22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259" y="648686"/>
                        <a:ext cx="1908838" cy="1110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CA7F810-22B0-92D6-6001-DC7AE53EB8C2}"/>
              </a:ext>
            </a:extLst>
          </p:cNvPr>
          <p:cNvSpPr txBox="1">
            <a:spLocks/>
          </p:cNvSpPr>
          <p:nvPr/>
        </p:nvSpPr>
        <p:spPr>
          <a:xfrm>
            <a:off x="2057831" y="2183823"/>
            <a:ext cx="8479540" cy="16279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2800" b="1" dirty="0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формально-динамических свойств индивидуальности и </a:t>
            </a:r>
            <a:r>
              <a:rPr lang="ru-RU" altLang="ru-RU" sz="2800" b="1" dirty="0" err="1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совладающего</a:t>
            </a:r>
            <a:r>
              <a:rPr lang="ru-RU" altLang="ru-RU" sz="2800" b="1" dirty="0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поведения в разных возрастных периодах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2FC3147-5019-6DEB-A082-DAC905DC435D}"/>
              </a:ext>
            </a:extLst>
          </p:cNvPr>
          <p:cNvSpPr/>
          <p:nvPr/>
        </p:nvSpPr>
        <p:spPr>
          <a:xfrm>
            <a:off x="1538868" y="4056592"/>
            <a:ext cx="10274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 курса магистратуры программы «Когнитивные нейронауки»</a:t>
            </a:r>
            <a:endParaRPr lang="en-US" sz="2400" dirty="0">
              <a:solidFill>
                <a:srgbClr val="690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err="1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Кислухина</a:t>
            </a:r>
            <a:r>
              <a:rPr lang="ru-RU" sz="2400" b="1" dirty="0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Дарья Дмитриевна</a:t>
            </a:r>
          </a:p>
          <a:p>
            <a:endParaRPr lang="ru-RU" sz="2400" b="1" dirty="0">
              <a:solidFill>
                <a:srgbClr val="6907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Куваева Ирина Олеговна</a:t>
            </a:r>
          </a:p>
          <a:p>
            <a:r>
              <a:rPr lang="ru-RU" sz="2400" dirty="0" err="1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канд.психол.наук</a:t>
            </a:r>
            <a:r>
              <a:rPr lang="ru-RU" sz="2400" dirty="0">
                <a:solidFill>
                  <a:srgbClr val="6907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</a:p>
        </p:txBody>
      </p:sp>
    </p:spTree>
    <p:extLst>
      <p:ext uri="{BB962C8B-B14F-4D97-AF65-F5344CB8AC3E}">
        <p14:creationId xmlns:p14="http://schemas.microsoft.com/office/powerpoint/2010/main" val="331499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36F614-129A-E98B-D212-078BA37C7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286AF0-CBE8-5860-5A46-C03B790CBB3D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B5C8BE-D970-4CCD-9F09-924B9FA531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2B5C8BE-D970-4CCD-9F09-924B9FA53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001C03-E6C8-9667-7FAE-63443DF516E9}"/>
              </a:ext>
            </a:extLst>
          </p:cNvPr>
          <p:cNvSpPr txBox="1"/>
          <p:nvPr/>
        </p:nvSpPr>
        <p:spPr>
          <a:xfrm>
            <a:off x="986117" y="844549"/>
            <a:ext cx="105864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Особенности </a:t>
            </a:r>
            <a:r>
              <a:rPr lang="ru-RU" sz="2400" b="1" dirty="0" err="1">
                <a:solidFill>
                  <a:srgbClr val="69078F"/>
                </a:solidFill>
              </a:rPr>
              <a:t>совладающего</a:t>
            </a:r>
            <a:r>
              <a:rPr lang="ru-RU" sz="2400" b="1" dirty="0">
                <a:solidFill>
                  <a:srgbClr val="69078F"/>
                </a:solidFill>
              </a:rPr>
              <a:t> поведения в разновозрастных группах</a:t>
            </a:r>
            <a:endParaRPr lang="ru-RU" sz="2000" b="1" dirty="0">
              <a:solidFill>
                <a:srgbClr val="69078F"/>
              </a:solidFill>
            </a:endParaRPr>
          </a:p>
          <a:p>
            <a:endParaRPr lang="ru-RU" sz="2400" dirty="0">
              <a:solidFill>
                <a:srgbClr val="69078F"/>
              </a:solidFill>
            </a:endParaRPr>
          </a:p>
          <a:p>
            <a:r>
              <a:rPr lang="ru-RU" sz="2400" dirty="0">
                <a:solidFill>
                  <a:srgbClr val="69078F"/>
                </a:solidFill>
              </a:rPr>
              <a:t>Установлены достоверные различия (р &lt; 0,05) при выборе стратегий </a:t>
            </a:r>
            <a:r>
              <a:rPr lang="ru-RU" sz="2400" dirty="0" err="1">
                <a:solidFill>
                  <a:srgbClr val="69078F"/>
                </a:solidFill>
              </a:rPr>
              <a:t>совладающего</a:t>
            </a:r>
            <a:r>
              <a:rPr lang="ru-RU" sz="2400" dirty="0">
                <a:solidFill>
                  <a:srgbClr val="69078F"/>
                </a:solidFill>
              </a:rPr>
              <a:t> поведения среди разновозрастных групп.</a:t>
            </a:r>
          </a:p>
          <a:p>
            <a:r>
              <a:rPr lang="ru-RU" sz="2400" dirty="0">
                <a:solidFill>
                  <a:srgbClr val="69078F"/>
                </a:solidFill>
              </a:rPr>
              <a:t> </a:t>
            </a:r>
            <a:endParaRPr lang="ru-RU" dirty="0">
              <a:solidFill>
                <a:srgbClr val="69078F"/>
              </a:solidFill>
            </a:endParaRPr>
          </a:p>
          <a:p>
            <a:r>
              <a:rPr lang="ru-RU" sz="2000" dirty="0">
                <a:solidFill>
                  <a:srgbClr val="69078F"/>
                </a:solidFill>
              </a:rPr>
              <a:t>Таблица 3 – Особенности </a:t>
            </a:r>
            <a:r>
              <a:rPr lang="ru-RU" sz="2000" dirty="0" err="1">
                <a:solidFill>
                  <a:srgbClr val="69078F"/>
                </a:solidFill>
              </a:rPr>
              <a:t>совладания</a:t>
            </a:r>
            <a:r>
              <a:rPr lang="ru-RU" sz="2000" dirty="0">
                <a:solidFill>
                  <a:srgbClr val="69078F"/>
                </a:solidFill>
              </a:rPr>
              <a:t> в разновозрастных группах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010E5E3-4C9E-FC1A-12A5-79F0AE94D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1027"/>
              </p:ext>
            </p:extLst>
          </p:nvPr>
        </p:nvGraphicFramePr>
        <p:xfrm>
          <a:off x="986117" y="3091318"/>
          <a:ext cx="999719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338">
                  <a:extLst>
                    <a:ext uri="{9D8B030D-6E8A-4147-A177-3AD203B41FA5}">
                      <a16:colId xmlns:a16="http://schemas.microsoft.com/office/drawing/2014/main" val="2440560707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2182242176"/>
                    </a:ext>
                  </a:extLst>
                </a:gridCol>
                <a:gridCol w="2556062">
                  <a:extLst>
                    <a:ext uri="{9D8B030D-6E8A-4147-A177-3AD203B41FA5}">
                      <a16:colId xmlns:a16="http://schemas.microsoft.com/office/drawing/2014/main" val="3110185582"/>
                    </a:ext>
                  </a:extLst>
                </a:gridCol>
                <a:gridCol w="2457372">
                  <a:extLst>
                    <a:ext uri="{9D8B030D-6E8A-4147-A177-3AD203B41FA5}">
                      <a16:colId xmlns:a16="http://schemas.microsoft.com/office/drawing/2014/main" val="331555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Стратегии </a:t>
                      </a:r>
                      <a:r>
                        <a:rPr lang="ru-RU" sz="1800" b="0" dirty="0" err="1">
                          <a:solidFill>
                            <a:srgbClr val="69078F"/>
                          </a:solidFill>
                        </a:rPr>
                        <a:t>совладания</a:t>
                      </a:r>
                      <a:endParaRPr lang="ru-RU" sz="1800" b="0" dirty="0">
                        <a:solidFill>
                          <a:srgbClr val="69078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Стиль </a:t>
                      </a:r>
                      <a:r>
                        <a:rPr lang="ru-RU" sz="1800" b="0" dirty="0" err="1">
                          <a:solidFill>
                            <a:srgbClr val="69078F"/>
                          </a:solidFill>
                        </a:rPr>
                        <a:t>совладания</a:t>
                      </a:r>
                      <a:endParaRPr lang="ru-RU" sz="1800" b="0" dirty="0">
                        <a:solidFill>
                          <a:srgbClr val="69078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Группы с высокой выраженностью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Группы с низкой выраженностью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6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Друзья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Социальный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41–50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51–60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7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Работа и достижения;</a:t>
                      </a:r>
                      <a:br>
                        <a:rPr lang="ru-RU" sz="1800" i="1" dirty="0">
                          <a:solidFill>
                            <a:srgbClr val="69078F"/>
                          </a:solidFill>
                        </a:rPr>
                      </a:br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Позитивный фокус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Продуктивный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41–50 лет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51–60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17–20 лет</a:t>
                      </a:r>
                      <a:br>
                        <a:rPr lang="ru-RU" sz="1800" dirty="0">
                          <a:solidFill>
                            <a:srgbClr val="69078F"/>
                          </a:solidFill>
                        </a:rPr>
                      </a:b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21–30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Чудо, Разрядка, Самообвинение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Непродуктивный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17–20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51–60 лет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4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340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36F614-129A-E98B-D212-078BA37C7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286AF0-CBE8-5860-5A46-C03B790CBB3D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B5C8BE-D970-4CCD-9F09-924B9FA53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680779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FB168DC3-9643-CD6B-480A-184D7DD2F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392EF9-AA91-CDED-BA5F-E8E222055087}"/>
              </a:ext>
            </a:extLst>
          </p:cNvPr>
          <p:cNvSpPr txBox="1"/>
          <p:nvPr/>
        </p:nvSpPr>
        <p:spPr>
          <a:xfrm>
            <a:off x="892366" y="854247"/>
            <a:ext cx="105864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Оценка организации концепта </a:t>
            </a:r>
            <a:r>
              <a:rPr lang="ru-RU" sz="2400" b="1" i="1" dirty="0">
                <a:solidFill>
                  <a:srgbClr val="69078F"/>
                </a:solidFill>
              </a:rPr>
              <a:t>Стресс </a:t>
            </a:r>
            <a:br>
              <a:rPr lang="ru-RU" sz="2400" b="1" i="1" dirty="0">
                <a:solidFill>
                  <a:srgbClr val="69078F"/>
                </a:solidFill>
              </a:rPr>
            </a:br>
            <a:r>
              <a:rPr lang="ru-RU" sz="2400" i="1" dirty="0">
                <a:solidFill>
                  <a:srgbClr val="69078F"/>
                </a:solidFill>
              </a:rPr>
              <a:t>(мера дифференцированности, мера иерархичности)</a:t>
            </a:r>
          </a:p>
          <a:p>
            <a:pPr algn="just"/>
            <a:endParaRPr lang="ru-RU" sz="2400" dirty="0">
              <a:solidFill>
                <a:srgbClr val="69078F"/>
              </a:solidFill>
            </a:endParaRPr>
          </a:p>
          <a:p>
            <a:pPr algn="just"/>
            <a:r>
              <a:rPr lang="ru-RU" sz="2400" dirty="0">
                <a:solidFill>
                  <a:srgbClr val="69078F"/>
                </a:solidFill>
              </a:rPr>
              <a:t>Исследование не установило достоверных различий в представлениях о стрессе среди разновозрастных групп.</a:t>
            </a:r>
          </a:p>
          <a:p>
            <a:endParaRPr lang="ru-RU" i="1" dirty="0">
              <a:solidFill>
                <a:srgbClr val="69078F"/>
              </a:solidFill>
            </a:endParaRP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69078F"/>
                </a:solidFill>
              </a:rPr>
              <a:t>Ассоциативный ряд прилагательных. Оценка меры дифференцированности.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E4E9F-8C47-E4E3-9974-148BC4443598}"/>
              </a:ext>
            </a:extLst>
          </p:cNvPr>
          <p:cNvSpPr txBox="1"/>
          <p:nvPr/>
        </p:nvSpPr>
        <p:spPr>
          <a:xfrm>
            <a:off x="986118" y="3593243"/>
            <a:ext cx="8048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9078F"/>
                </a:solidFill>
              </a:rPr>
              <a:t>Таблица 4 - Соответствие прилагательных содержательным категориям.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E51D63A-1872-CC31-4455-B3C74C134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29200"/>
              </p:ext>
            </p:extLst>
          </p:nvPr>
        </p:nvGraphicFramePr>
        <p:xfrm>
          <a:off x="1039596" y="3993353"/>
          <a:ext cx="1011280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282">
                  <a:extLst>
                    <a:ext uri="{9D8B030D-6E8A-4147-A177-3AD203B41FA5}">
                      <a16:colId xmlns:a16="http://schemas.microsoft.com/office/drawing/2014/main" val="2440560707"/>
                    </a:ext>
                  </a:extLst>
                </a:gridCol>
                <a:gridCol w="6978526">
                  <a:extLst>
                    <a:ext uri="{9D8B030D-6E8A-4147-A177-3AD203B41FA5}">
                      <a16:colId xmlns:a16="http://schemas.microsoft.com/office/drawing/2014/main" val="2182242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69078F"/>
                          </a:solidFill>
                        </a:rPr>
                        <a:t>Содержательная категория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69078F"/>
                          </a:solidFill>
                        </a:rPr>
                        <a:t>Примеры прилагательных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6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rgbClr val="69078F"/>
                          </a:solidFill>
                        </a:rPr>
                        <a:t>Причины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>
                          <a:solidFill>
                            <a:srgbClr val="69078F"/>
                          </a:solidFill>
                        </a:rPr>
                        <a:t>Тяжелый, трудный, сильный, ужасный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72028"/>
                  </a:ext>
                </a:extLst>
              </a:tr>
              <a:tr h="39418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>
                          <a:solidFill>
                            <a:srgbClr val="69078F"/>
                          </a:solidFill>
                        </a:rPr>
                        <a:t>Состояние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i="1" dirty="0">
                          <a:solidFill>
                            <a:srgbClr val="69078F"/>
                          </a:solidFill>
                        </a:rPr>
                        <a:t>Нервный, эмоциональный, тревожный, напряженный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62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>
                          <a:solidFill>
                            <a:srgbClr val="69078F"/>
                          </a:solidFill>
                        </a:rPr>
                        <a:t>Последствия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>
                          <a:solidFill>
                            <a:srgbClr val="69078F"/>
                          </a:solidFill>
                        </a:rPr>
                        <a:t>Усталый, разрушающий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92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>
                          <a:solidFill>
                            <a:srgbClr val="69078F"/>
                          </a:solidFill>
                        </a:rPr>
                        <a:t>Процесс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>
                          <a:solidFill>
                            <a:srgbClr val="69078F"/>
                          </a:solidFill>
                        </a:rPr>
                        <a:t>Хронический, длительный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>
                          <a:solidFill>
                            <a:srgbClr val="69078F"/>
                          </a:solidFill>
                        </a:rPr>
                        <a:t>Управление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i="1" dirty="0">
                          <a:solidFill>
                            <a:srgbClr val="69078F"/>
                          </a:solidFill>
                        </a:rPr>
                        <a:t>Контролируемый, пассивный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4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93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16C36D-B4B7-5AAE-AB3A-102567FF7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840C7AC-634F-AC1F-BF6C-F04BE729F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84282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2B5C8BE-D970-4CCD-9F09-924B9FA53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F5FE9C-72B7-5388-7F2E-F7B8FD2E1E0C}"/>
              </a:ext>
            </a:extLst>
          </p:cNvPr>
          <p:cNvSpPr txBox="1"/>
          <p:nvPr/>
        </p:nvSpPr>
        <p:spPr>
          <a:xfrm>
            <a:off x="986117" y="785340"/>
            <a:ext cx="105864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Оценка организации концепта </a:t>
            </a:r>
            <a:r>
              <a:rPr lang="ru-RU" sz="2400" b="1" i="1" dirty="0">
                <a:solidFill>
                  <a:srgbClr val="69078F"/>
                </a:solidFill>
              </a:rPr>
              <a:t>Стресс </a:t>
            </a:r>
            <a:br>
              <a:rPr lang="ru-RU" sz="2400" b="1" i="1" dirty="0">
                <a:solidFill>
                  <a:srgbClr val="69078F"/>
                </a:solidFill>
              </a:rPr>
            </a:br>
            <a:r>
              <a:rPr lang="ru-RU" sz="2400" i="1" dirty="0">
                <a:solidFill>
                  <a:srgbClr val="69078F"/>
                </a:solidFill>
              </a:rPr>
              <a:t>(мера дифференцированности, мера иерархичности)</a:t>
            </a:r>
          </a:p>
          <a:p>
            <a:endParaRPr lang="ru-RU" i="1" dirty="0">
              <a:solidFill>
                <a:srgbClr val="69078F"/>
              </a:solidFill>
            </a:endParaRP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69078F"/>
                </a:solidFill>
              </a:rPr>
              <a:t>Визуальный портрет стресса. Оценка </a:t>
            </a:r>
            <a:r>
              <a:rPr lang="ru-RU" sz="2200" i="1" dirty="0">
                <a:solidFill>
                  <a:srgbClr val="69078F"/>
                </a:solidFill>
              </a:rPr>
              <a:t>меры иерархичности</a:t>
            </a:r>
            <a:r>
              <a:rPr lang="ru-RU" sz="2200" dirty="0">
                <a:solidFill>
                  <a:srgbClr val="69078F"/>
                </a:solidFill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4D47FE-19A1-9F81-2DA0-DC355A8C73AF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313A2A48-9BCA-962E-71C2-C5FA1F3E3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57210"/>
              </p:ext>
            </p:extLst>
          </p:nvPr>
        </p:nvGraphicFramePr>
        <p:xfrm>
          <a:off x="986117" y="2193546"/>
          <a:ext cx="996566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1643">
                  <a:extLst>
                    <a:ext uri="{9D8B030D-6E8A-4147-A177-3AD203B41FA5}">
                      <a16:colId xmlns:a16="http://schemas.microsoft.com/office/drawing/2014/main" val="2440560707"/>
                    </a:ext>
                  </a:extLst>
                </a:gridCol>
                <a:gridCol w="3218541">
                  <a:extLst>
                    <a:ext uri="{9D8B030D-6E8A-4147-A177-3AD203B41FA5}">
                      <a16:colId xmlns:a16="http://schemas.microsoft.com/office/drawing/2014/main" val="2182242176"/>
                    </a:ext>
                  </a:extLst>
                </a:gridCol>
                <a:gridCol w="3785478">
                  <a:extLst>
                    <a:ext uri="{9D8B030D-6E8A-4147-A177-3AD203B41FA5}">
                      <a16:colId xmlns:a16="http://schemas.microsoft.com/office/drawing/2014/main" val="3110185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69078F"/>
                          </a:solidFill>
                        </a:rPr>
                        <a:t>Причины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69078F"/>
                          </a:solidFill>
                        </a:rPr>
                        <a:t>Состояние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69078F"/>
                          </a:solidFill>
                        </a:rPr>
                        <a:t>Связь причины и состояния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6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7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48363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BABF32-A790-5ADF-FB18-F73BF57898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13" t="53016" r="46070" b="32381"/>
          <a:stretch/>
        </p:blipFill>
        <p:spPr>
          <a:xfrm>
            <a:off x="1680153" y="2685146"/>
            <a:ext cx="1611086" cy="10014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94D3EE1-B42E-7D1F-D82B-F063F3842D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921"/>
          <a:stretch/>
        </p:blipFill>
        <p:spPr>
          <a:xfrm>
            <a:off x="1093076" y="3908333"/>
            <a:ext cx="2785242" cy="9569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D8AD6A-988E-2A2F-0449-B9644F73A14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4" t="69076" r="49276" b="11133"/>
          <a:stretch/>
        </p:blipFill>
        <p:spPr bwMode="auto">
          <a:xfrm>
            <a:off x="1893401" y="5247615"/>
            <a:ext cx="1184591" cy="1280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B3D1CE-7FD6-9837-FFD6-1B4952E6EC8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 bwMode="auto">
          <a:xfrm>
            <a:off x="4768459" y="2638882"/>
            <a:ext cx="1822450" cy="104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6B07FA1-EDF0-A3CE-0DA1-3CC59617F4E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75" t="65013" r="29031" b="16509"/>
          <a:stretch/>
        </p:blipFill>
        <p:spPr bwMode="auto">
          <a:xfrm>
            <a:off x="4335997" y="3820177"/>
            <a:ext cx="2457296" cy="1133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B17266-D8E3-1410-664C-CB6247FB52C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9"/>
          <a:stretch/>
        </p:blipFill>
        <p:spPr bwMode="auto">
          <a:xfrm>
            <a:off x="7921064" y="5230500"/>
            <a:ext cx="2142681" cy="1280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221567-E56E-06BD-A9F2-586F6C18589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85" y="3792132"/>
            <a:ext cx="2432276" cy="13212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2BB937-5658-AC59-2C55-7AE7CAB9541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314"/>
          <a:stretch/>
        </p:blipFill>
        <p:spPr bwMode="auto">
          <a:xfrm>
            <a:off x="7398802" y="2773981"/>
            <a:ext cx="2734517" cy="902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DF7801-B62D-25A7-E447-5117C93EC78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" t="65238" r="31106" b="11079"/>
          <a:stretch/>
        </p:blipFill>
        <p:spPr bwMode="auto">
          <a:xfrm>
            <a:off x="4521183" y="5232314"/>
            <a:ext cx="2364703" cy="1180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6148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310348-DA0A-A3A2-6C43-9A81900F69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23F9F82-37F6-717A-CCB4-6ADEDA190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59084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3840C7AC-634F-AC1F-BF6C-F04BE729F7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FFB2DBD-8BBB-4A4B-C8CC-E8BE07F509AE}"/>
              </a:ext>
            </a:extLst>
          </p:cNvPr>
          <p:cNvSpPr txBox="1"/>
          <p:nvPr/>
        </p:nvSpPr>
        <p:spPr>
          <a:xfrm>
            <a:off x="986115" y="944719"/>
            <a:ext cx="1058646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Оценка организации концепта </a:t>
            </a:r>
            <a:r>
              <a:rPr lang="ru-RU" sz="2400" b="1" i="1" dirty="0">
                <a:solidFill>
                  <a:srgbClr val="69078F"/>
                </a:solidFill>
              </a:rPr>
              <a:t>Стресс </a:t>
            </a:r>
            <a:endParaRPr lang="ru-RU" sz="2400" i="1" dirty="0">
              <a:solidFill>
                <a:srgbClr val="69078F"/>
              </a:solidFill>
            </a:endParaRPr>
          </a:p>
          <a:p>
            <a:pPr marL="457200" indent="-457200">
              <a:buAutoNum type="arabicParenR"/>
            </a:pPr>
            <a:r>
              <a:rPr lang="ru-RU" sz="2200" dirty="0">
                <a:solidFill>
                  <a:srgbClr val="69078F"/>
                </a:solidFill>
              </a:rPr>
              <a:t>Визуальный портрет стресса. Оценка </a:t>
            </a:r>
            <a:r>
              <a:rPr lang="ru-RU" sz="2200" i="1" dirty="0">
                <a:solidFill>
                  <a:srgbClr val="69078F"/>
                </a:solidFill>
              </a:rPr>
              <a:t>меры дифференцированности</a:t>
            </a:r>
            <a:r>
              <a:rPr lang="ru-RU" sz="2200" dirty="0">
                <a:solidFill>
                  <a:srgbClr val="69078F"/>
                </a:solidFill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CDB560-5540-7E1B-1E15-B65B6EC1AD16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777BF629-8095-C641-192C-7D9744417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41882"/>
              </p:ext>
            </p:extLst>
          </p:nvPr>
        </p:nvGraphicFramePr>
        <p:xfrm>
          <a:off x="996188" y="1762658"/>
          <a:ext cx="10726915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5998">
                  <a:extLst>
                    <a:ext uri="{9D8B030D-6E8A-4147-A177-3AD203B41FA5}">
                      <a16:colId xmlns:a16="http://schemas.microsoft.com/office/drawing/2014/main" val="2440560707"/>
                    </a:ext>
                  </a:extLst>
                </a:gridCol>
                <a:gridCol w="2141347">
                  <a:extLst>
                    <a:ext uri="{9D8B030D-6E8A-4147-A177-3AD203B41FA5}">
                      <a16:colId xmlns:a16="http://schemas.microsoft.com/office/drawing/2014/main" val="330635842"/>
                    </a:ext>
                  </a:extLst>
                </a:gridCol>
                <a:gridCol w="2141347">
                  <a:extLst>
                    <a:ext uri="{9D8B030D-6E8A-4147-A177-3AD203B41FA5}">
                      <a16:colId xmlns:a16="http://schemas.microsoft.com/office/drawing/2014/main" val="1318406352"/>
                    </a:ext>
                  </a:extLst>
                </a:gridCol>
                <a:gridCol w="2141347">
                  <a:extLst>
                    <a:ext uri="{9D8B030D-6E8A-4147-A177-3AD203B41FA5}">
                      <a16:colId xmlns:a16="http://schemas.microsoft.com/office/drawing/2014/main" val="2182242176"/>
                    </a:ext>
                  </a:extLst>
                </a:gridCol>
                <a:gridCol w="2146876">
                  <a:extLst>
                    <a:ext uri="{9D8B030D-6E8A-4147-A177-3AD203B41FA5}">
                      <a16:colId xmlns:a16="http://schemas.microsoft.com/office/drawing/2014/main" val="3110185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69078F"/>
                          </a:solidFill>
                        </a:rPr>
                        <a:t>Причины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i="0" dirty="0">
                          <a:solidFill>
                            <a:srgbClr val="69078F"/>
                          </a:solidFill>
                        </a:rPr>
                        <a:t>Состояние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69078F"/>
                          </a:solidFill>
                        </a:rPr>
                        <a:t>Последствия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69078F"/>
                          </a:solidFill>
                        </a:rPr>
                        <a:t>Процесс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>
                          <a:solidFill>
                            <a:srgbClr val="69078F"/>
                          </a:solidFill>
                        </a:rPr>
                        <a:t>Управление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6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20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48363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047971-6EB8-38D5-0BD3-5EFB1385B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329" y="2527437"/>
            <a:ext cx="1908213" cy="10546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E538144-7911-96AB-77DB-4BD26CD94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328" y="4566573"/>
            <a:ext cx="1908213" cy="10560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150B0CB-E05F-3374-DC19-EC6ADD84F2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2"/>
          <a:stretch/>
        </p:blipFill>
        <p:spPr>
          <a:xfrm>
            <a:off x="3589020" y="4144700"/>
            <a:ext cx="1245870" cy="18769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80597EE-9236-E65A-9125-3295131471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62" b="5763"/>
          <a:stretch/>
        </p:blipFill>
        <p:spPr bwMode="auto">
          <a:xfrm>
            <a:off x="3388422" y="2233407"/>
            <a:ext cx="1823658" cy="1653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782F9F2-DC1F-90B8-B0C5-B39CD45D1C3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>
          <a:xfrm>
            <a:off x="5536254" y="4323006"/>
            <a:ext cx="1486189" cy="15340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6B0F33-57FF-0DBA-41AD-EE01C269BEE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6" r="10627"/>
          <a:stretch/>
        </p:blipFill>
        <p:spPr>
          <a:xfrm>
            <a:off x="5460961" y="2194600"/>
            <a:ext cx="1823658" cy="17275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37399A-6B45-1FD2-8956-E340C262C5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11" y="2199595"/>
            <a:ext cx="1934711" cy="165031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5DBBFAF-ED97-F336-8A8A-200CC4AFA55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5" r="6136"/>
          <a:stretch/>
        </p:blipFill>
        <p:spPr>
          <a:xfrm>
            <a:off x="7597553" y="4286842"/>
            <a:ext cx="1934711" cy="15340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AB9EC97-BF18-BBA4-9A60-BC092BB791E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53" y="2364022"/>
            <a:ext cx="1895729" cy="14277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5718703-5DE4-06A2-CD3E-AC5B5697DF5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71" y="4454835"/>
            <a:ext cx="2057425" cy="12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5B1103-00D3-BD11-3E89-98971CAC5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C5B528E-C20D-3664-3573-79C3904C1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88346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502FB71B-7FFE-9A66-F7C0-D100870C06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C94734-EA45-E873-D7FE-D76A556C2EB5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4D1B4-DBBE-3571-98EE-A11E3E67E000}"/>
              </a:ext>
            </a:extLst>
          </p:cNvPr>
          <p:cNvSpPr txBox="1"/>
          <p:nvPr/>
        </p:nvSpPr>
        <p:spPr>
          <a:xfrm>
            <a:off x="913865" y="1016062"/>
            <a:ext cx="103642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9078F"/>
                </a:solidFill>
              </a:rPr>
              <a:t>Выводы:</a:t>
            </a:r>
          </a:p>
          <a:p>
            <a:endParaRPr lang="ru-RU" sz="2400" dirty="0">
              <a:solidFill>
                <a:srgbClr val="69078F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dirty="0">
                <a:solidFill>
                  <a:srgbClr val="69078F"/>
                </a:solidFill>
              </a:rPr>
              <a:t>Результаты исследования подтвердили гипотезу о том, что представители разных возрастных групп выбирают разные стратегии </a:t>
            </a:r>
            <a:r>
              <a:rPr lang="ru-RU" sz="2400" dirty="0" err="1">
                <a:solidFill>
                  <a:srgbClr val="69078F"/>
                </a:solidFill>
              </a:rPr>
              <a:t>совладания</a:t>
            </a:r>
            <a:r>
              <a:rPr lang="ru-RU" sz="2400" dirty="0">
                <a:solidFill>
                  <a:srgbClr val="69078F"/>
                </a:solidFill>
              </a:rPr>
              <a:t> с трудностями. Установлено, что выбор продуктивных </a:t>
            </a:r>
            <a:r>
              <a:rPr lang="ru-RU" sz="2400" dirty="0" err="1">
                <a:solidFill>
                  <a:srgbClr val="69078F"/>
                </a:solidFill>
              </a:rPr>
              <a:t>копинг</a:t>
            </a:r>
            <a:r>
              <a:rPr lang="ru-RU" sz="2400" dirty="0">
                <a:solidFill>
                  <a:srgbClr val="69078F"/>
                </a:solidFill>
              </a:rPr>
              <a:t>-стратегий сильнее выражен в группе респондентов 41–50 лет. В то время как непродуктивный </a:t>
            </a:r>
            <a:r>
              <a:rPr lang="ru-RU" sz="2400" dirty="0" err="1">
                <a:solidFill>
                  <a:srgbClr val="69078F"/>
                </a:solidFill>
              </a:rPr>
              <a:t>копинг</a:t>
            </a:r>
            <a:r>
              <a:rPr lang="ru-RU" sz="2400" dirty="0">
                <a:solidFill>
                  <a:srgbClr val="69078F"/>
                </a:solidFill>
              </a:rPr>
              <a:t>  оказался более востребован в самой молодой группе респондентов 17–20 лет.</a:t>
            </a:r>
          </a:p>
          <a:p>
            <a:pPr marL="342900" indent="-342900" algn="just">
              <a:buAutoNum type="arabicPeriod"/>
            </a:pPr>
            <a:endParaRPr lang="ru-RU" sz="2400" dirty="0">
              <a:solidFill>
                <a:srgbClr val="69078F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400" dirty="0">
                <a:solidFill>
                  <a:srgbClr val="69078F"/>
                </a:solidFill>
              </a:rPr>
              <a:t>Установлено, что проявление продуктивного и социального </a:t>
            </a:r>
            <a:r>
              <a:rPr lang="ru-RU" sz="2400" dirty="0" err="1">
                <a:solidFill>
                  <a:srgbClr val="69078F"/>
                </a:solidFill>
              </a:rPr>
              <a:t>копинга</a:t>
            </a:r>
            <a:r>
              <a:rPr lang="ru-RU" sz="2400" dirty="0">
                <a:solidFill>
                  <a:srgbClr val="69078F"/>
                </a:solidFill>
              </a:rPr>
              <a:t> характерно для респондентов с выраженными свойствами общей активности и адаптивности. Полученные результаты подтверждают гипотезу о положительной связи показателя общей адаптивности с выбором продуктивных стратегий </a:t>
            </a:r>
            <a:r>
              <a:rPr lang="ru-RU" sz="2400" dirty="0" err="1">
                <a:solidFill>
                  <a:srgbClr val="69078F"/>
                </a:solidFill>
              </a:rPr>
              <a:t>совладания</a:t>
            </a:r>
            <a:r>
              <a:rPr lang="ru-RU" sz="2400" dirty="0">
                <a:solidFill>
                  <a:srgbClr val="69078F"/>
                </a:solidFill>
              </a:rPr>
              <a:t>.</a:t>
            </a:r>
            <a:endParaRPr lang="ru-RU" sz="2400" dirty="0">
              <a:solidFill>
                <a:srgbClr val="69078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897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C80C3E-8231-C22C-F3D0-C20BF3F53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ACF2FC-D9CC-22D1-2972-825C7AFB5883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59C8EFD-5B4A-7DA1-963E-E4CFD3BF37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039745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AE7B80A-EE8E-BA4A-BED3-FD9809BC71CA}"/>
              </a:ext>
            </a:extLst>
          </p:cNvPr>
          <p:cNvSpPr txBox="1"/>
          <p:nvPr/>
        </p:nvSpPr>
        <p:spPr>
          <a:xfrm>
            <a:off x="986118" y="1555355"/>
            <a:ext cx="105864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kern="0" dirty="0">
                <a:solidFill>
                  <a:srgbClr val="69078F"/>
                </a:solidFill>
                <a:effectLst/>
                <a:ea typeface="Gadugi" panose="020B0502040204020203" pitchFamily="34" charset="0"/>
                <a:cs typeface="Arial" panose="020B0604020202020204" pitchFamily="34" charset="0"/>
              </a:rPr>
              <a:t>Актуальность </a:t>
            </a:r>
            <a:r>
              <a:rPr lang="ru-RU" sz="2800" kern="0" dirty="0">
                <a:solidFill>
                  <a:srgbClr val="69078F"/>
                </a:solidFill>
                <a:effectLst/>
                <a:ea typeface="Gadugi" panose="020B0502040204020203" pitchFamily="34" charset="0"/>
                <a:cs typeface="Arial" panose="020B0604020202020204" pitchFamily="34" charset="0"/>
              </a:rPr>
              <a:t>исследования формально-динамических свойств индивидуальности и </a:t>
            </a:r>
            <a:r>
              <a:rPr lang="ru-RU" sz="2800" kern="0" dirty="0" err="1">
                <a:solidFill>
                  <a:srgbClr val="69078F"/>
                </a:solidFill>
                <a:effectLst/>
                <a:ea typeface="Gadugi" panose="020B0502040204020203" pitchFamily="34" charset="0"/>
                <a:cs typeface="Arial" panose="020B0604020202020204" pitchFamily="34" charset="0"/>
              </a:rPr>
              <a:t>совладающего</a:t>
            </a:r>
            <a:r>
              <a:rPr lang="ru-RU" sz="2800" kern="0" dirty="0">
                <a:solidFill>
                  <a:srgbClr val="69078F"/>
                </a:solidFill>
                <a:effectLst/>
                <a:ea typeface="Gadugi" panose="020B0502040204020203" pitchFamily="34" charset="0"/>
                <a:cs typeface="Arial" panose="020B0604020202020204" pitchFamily="34" charset="0"/>
              </a:rPr>
              <a:t> поведения обусловлена специфическими условиями жизни в современном мире.</a:t>
            </a:r>
          </a:p>
          <a:p>
            <a:pPr algn="just"/>
            <a:endParaRPr lang="ru-RU" sz="2800" kern="0" dirty="0">
              <a:solidFill>
                <a:srgbClr val="69078F"/>
              </a:solidFill>
              <a:ea typeface="Gadugi" panose="020B0502040204020203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XXI</a:t>
            </a:r>
            <a:r>
              <a:rPr lang="ru-RU" sz="2800" b="1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 век </a:t>
            </a: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характеризуется глобальными событиями: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Перемены в политике и экономике;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Пандемия </a:t>
            </a:r>
            <a:r>
              <a:rPr lang="en-US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COVID-19</a:t>
            </a: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Развитие информационных технологий;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Цифровизация и </a:t>
            </a:r>
            <a:r>
              <a:rPr lang="ru-RU" sz="2800" kern="0" dirty="0" err="1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кибернизация</a:t>
            </a:r>
            <a:r>
              <a:rPr lang="ru-RU" sz="2800" kern="0" dirty="0">
                <a:solidFill>
                  <a:srgbClr val="69078F"/>
                </a:solidFill>
                <a:ea typeface="Gadugi" panose="020B0502040204020203" pitchFamily="34" charset="0"/>
                <a:cs typeface="Arial" panose="020B0604020202020204" pitchFamily="34" charset="0"/>
              </a:rPr>
              <a:t> общества.</a:t>
            </a:r>
            <a:endParaRPr lang="ru-RU" sz="2800" dirty="0">
              <a:solidFill>
                <a:srgbClr val="69078F"/>
              </a:solidFill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2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7B0BD2-F466-8D90-A6B5-FD592206E1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D21323-37D5-8B1F-D815-BD083E517327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81A8162-1181-E3FA-3B11-68314D4D5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881A8162-1181-E3FA-3B11-68314D4D5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B53DDB7-C0D4-3762-097A-AB8057C22B79}"/>
              </a:ext>
            </a:extLst>
          </p:cNvPr>
          <p:cNvSpPr txBox="1"/>
          <p:nvPr/>
        </p:nvSpPr>
        <p:spPr>
          <a:xfrm>
            <a:off x="986118" y="1245361"/>
            <a:ext cx="90722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9078F"/>
                </a:solidFill>
              </a:rPr>
              <a:t>Методологические основы исследования</a:t>
            </a:r>
          </a:p>
          <a:p>
            <a:endParaRPr lang="ru-RU" sz="2800" dirty="0">
              <a:solidFill>
                <a:srgbClr val="69078F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69078F"/>
                </a:solidFill>
              </a:rPr>
              <a:t>Специальная теория индивидуальности (В. М. </a:t>
            </a:r>
            <a:r>
              <a:rPr lang="ru-RU" sz="2800" dirty="0" err="1">
                <a:solidFill>
                  <a:srgbClr val="69078F"/>
                </a:solidFill>
              </a:rPr>
              <a:t>Русалов</a:t>
            </a:r>
            <a:r>
              <a:rPr lang="ru-RU" sz="2800" dirty="0">
                <a:solidFill>
                  <a:srgbClr val="69078F"/>
                </a:solidFill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69078F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rgbClr val="69078F"/>
                </a:solidFill>
              </a:rPr>
              <a:t>Дифференционно</a:t>
            </a:r>
            <a:r>
              <a:rPr lang="ru-RU" sz="2800" dirty="0">
                <a:solidFill>
                  <a:srgbClr val="69078F"/>
                </a:solidFill>
              </a:rPr>
              <a:t>-интеграционная теория развития </a:t>
            </a:r>
            <a:br>
              <a:rPr lang="ru-RU" sz="2800" dirty="0">
                <a:solidFill>
                  <a:srgbClr val="69078F"/>
                </a:solidFill>
              </a:rPr>
            </a:br>
            <a:r>
              <a:rPr lang="ru-RU" sz="2800" dirty="0">
                <a:solidFill>
                  <a:srgbClr val="69078F"/>
                </a:solidFill>
              </a:rPr>
              <a:t>(Н.И. </a:t>
            </a:r>
            <a:r>
              <a:rPr lang="ru-RU" sz="2800" dirty="0" err="1">
                <a:solidFill>
                  <a:srgbClr val="69078F"/>
                </a:solidFill>
              </a:rPr>
              <a:t>Чуприкова</a:t>
            </a:r>
            <a:r>
              <a:rPr lang="ru-RU" sz="2800" dirty="0">
                <a:solidFill>
                  <a:srgbClr val="69078F"/>
                </a:solidFill>
              </a:rPr>
              <a:t>, Е.В. Волкова и др.).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69078F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69078F"/>
                </a:solidFill>
              </a:rPr>
              <a:t>Концепции стресса (Г. Селье, Р. Лазарус, В.А. Бодров).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800" dirty="0">
              <a:solidFill>
                <a:srgbClr val="69078F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69078F"/>
                </a:solidFill>
              </a:rPr>
              <a:t>Концепции </a:t>
            </a:r>
            <a:r>
              <a:rPr lang="ru-RU" sz="2800" dirty="0" err="1">
                <a:solidFill>
                  <a:srgbClr val="69078F"/>
                </a:solidFill>
              </a:rPr>
              <a:t>совладания</a:t>
            </a:r>
            <a:r>
              <a:rPr lang="ru-RU" sz="2800" dirty="0">
                <a:solidFill>
                  <a:srgbClr val="69078F"/>
                </a:solidFill>
              </a:rPr>
              <a:t>  (Т.Л. Крюкова, Э. </a:t>
            </a:r>
            <a:r>
              <a:rPr lang="ru-RU" sz="2800" dirty="0" err="1">
                <a:solidFill>
                  <a:srgbClr val="69078F"/>
                </a:solidFill>
              </a:rPr>
              <a:t>Фрайденберг</a:t>
            </a:r>
            <a:r>
              <a:rPr lang="ru-RU" sz="2800" dirty="0">
                <a:solidFill>
                  <a:srgbClr val="69078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1569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C763FE-AFCE-27BB-FFAE-C2AD4D6AA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F88B6E-315C-9B99-0538-164DBBE3AA6E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C92DEAF-7385-7057-107E-4931F4246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38367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C59C8EFD-5B4A-7DA1-963E-E4CFD3BF3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0AECAB-51E3-8EFA-9DAD-CC58A4CB18B1}"/>
              </a:ext>
            </a:extLst>
          </p:cNvPr>
          <p:cNvSpPr txBox="1"/>
          <p:nvPr/>
        </p:nvSpPr>
        <p:spPr>
          <a:xfrm>
            <a:off x="902740" y="559627"/>
            <a:ext cx="10753219" cy="115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kern="0" dirty="0">
                <a:solidFill>
                  <a:srgbClr val="69078F"/>
                </a:solidFill>
                <a:ea typeface="Gadugi" panose="020B0502040204020203" pitchFamily="34" charset="0"/>
              </a:rPr>
              <a:t>Теоретическое основание</a:t>
            </a:r>
          </a:p>
          <a:p>
            <a:pPr algn="just">
              <a:lnSpc>
                <a:spcPct val="150000"/>
              </a:lnSpc>
            </a:pPr>
            <a:r>
              <a:rPr lang="ru-RU" sz="2000" kern="0" dirty="0">
                <a:solidFill>
                  <a:srgbClr val="69078F"/>
                </a:solidFill>
                <a:ea typeface="Gadugi" panose="020B0502040204020203" pitchFamily="34" charset="0"/>
              </a:rPr>
              <a:t>Таблица 1 – Исследования </a:t>
            </a:r>
            <a:r>
              <a:rPr lang="ru-RU" sz="2000" kern="0" dirty="0" err="1">
                <a:solidFill>
                  <a:srgbClr val="69078F"/>
                </a:solidFill>
                <a:ea typeface="Gadugi" panose="020B0502040204020203" pitchFamily="34" charset="0"/>
              </a:rPr>
              <a:t>совладающего</a:t>
            </a:r>
            <a:r>
              <a:rPr lang="ru-RU" sz="2000" kern="0" dirty="0">
                <a:solidFill>
                  <a:srgbClr val="69078F"/>
                </a:solidFill>
                <a:ea typeface="Gadugi" panose="020B0502040204020203" pitchFamily="34" charset="0"/>
              </a:rPr>
              <a:t> поведения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CDE7B5FD-7F03-57DE-B1DC-4E6539C01A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03930"/>
              </p:ext>
            </p:extLst>
          </p:nvPr>
        </p:nvGraphicFramePr>
        <p:xfrm>
          <a:off x="902740" y="1712250"/>
          <a:ext cx="10586464" cy="49377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77418">
                  <a:extLst>
                    <a:ext uri="{9D8B030D-6E8A-4147-A177-3AD203B41FA5}">
                      <a16:colId xmlns:a16="http://schemas.microsoft.com/office/drawing/2014/main" val="1638148225"/>
                    </a:ext>
                  </a:extLst>
                </a:gridCol>
                <a:gridCol w="6191482">
                  <a:extLst>
                    <a:ext uri="{9D8B030D-6E8A-4147-A177-3AD203B41FA5}">
                      <a16:colId xmlns:a16="http://schemas.microsoft.com/office/drawing/2014/main" val="3066211890"/>
                    </a:ext>
                  </a:extLst>
                </a:gridCol>
                <a:gridCol w="2417564">
                  <a:extLst>
                    <a:ext uri="{9D8B030D-6E8A-4147-A177-3AD203B41FA5}">
                      <a16:colId xmlns:a16="http://schemas.microsoft.com/office/drawing/2014/main" val="1780998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Факторы </a:t>
                      </a:r>
                      <a:r>
                        <a:rPr lang="ru-RU" sz="1800" b="0" dirty="0" err="1">
                          <a:solidFill>
                            <a:srgbClr val="69078F"/>
                          </a:solidFill>
                        </a:rPr>
                        <a:t>совладающего</a:t>
                      </a:r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 поведения</a:t>
                      </a:r>
                      <a:endParaRPr lang="ru-RU" sz="1800" b="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  <a:latin typeface="+mn-lt"/>
                        </a:rPr>
                        <a:t>Характер влияния на </a:t>
                      </a:r>
                      <a:r>
                        <a:rPr lang="ru-RU" sz="1800" b="0" dirty="0" err="1">
                          <a:solidFill>
                            <a:srgbClr val="69078F"/>
                          </a:solidFill>
                          <a:latin typeface="+mn-lt"/>
                        </a:rPr>
                        <a:t>совладающее</a:t>
                      </a:r>
                      <a:r>
                        <a:rPr lang="ru-RU" sz="1800" b="0" dirty="0">
                          <a:solidFill>
                            <a:srgbClr val="69078F"/>
                          </a:solidFill>
                          <a:latin typeface="+mn-lt"/>
                        </a:rPr>
                        <a:t> поведение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Авторы</a:t>
                      </a:r>
                      <a:endParaRPr lang="ru-RU" sz="1800" b="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341808"/>
                  </a:ext>
                </a:extLst>
              </a:tr>
              <a:tr h="14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Пол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69078F"/>
                          </a:solidFill>
                          <a:latin typeface="+mn-lt"/>
                        </a:rPr>
                        <a:t>Мужчины чаще выбирают проблемно-ориентированные стратегии, женщины чаще используют поддержку социума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Е. Р. Исаева (2009), </a:t>
                      </a:r>
                      <a:br>
                        <a:rPr lang="ru-RU" sz="1800" dirty="0">
                          <a:solidFill>
                            <a:srgbClr val="69078F"/>
                          </a:solidFill>
                        </a:rPr>
                      </a:b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О. П. Бартош (2012),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Е. В. </a:t>
                      </a:r>
                      <a:r>
                        <a:rPr lang="ru-RU" sz="1800" dirty="0" err="1">
                          <a:solidFill>
                            <a:srgbClr val="69078F"/>
                          </a:solidFill>
                        </a:rPr>
                        <a:t>Куфтяк</a:t>
                      </a: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 (2019).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33896"/>
                  </a:ext>
                </a:extLst>
              </a:tr>
              <a:tr h="146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Возраст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  <a:latin typeface="+mn-lt"/>
                        </a:rPr>
                        <a:t>С возрастом увеличивается востребованность проблемно-ориентированных стратегий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68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Темперамент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  <a:latin typeface="+mn-lt"/>
                        </a:rPr>
                        <a:t>Выраженные показатели активности соответствуют проблемно-ориентированному </a:t>
                      </a:r>
                      <a:r>
                        <a:rPr lang="ru-RU" sz="1800" dirty="0" err="1">
                          <a:solidFill>
                            <a:srgbClr val="69078F"/>
                          </a:solidFill>
                          <a:latin typeface="+mn-lt"/>
                        </a:rPr>
                        <a:t>копингу</a:t>
                      </a:r>
                      <a:r>
                        <a:rPr lang="ru-RU" sz="1800" dirty="0">
                          <a:solidFill>
                            <a:srgbClr val="69078F"/>
                          </a:solidFill>
                          <a:latin typeface="+mn-lt"/>
                        </a:rPr>
                        <a:t>; экстраверсия соотносится с социальным стилем </a:t>
                      </a:r>
                      <a:r>
                        <a:rPr lang="ru-RU" sz="1800" dirty="0" err="1">
                          <a:solidFill>
                            <a:srgbClr val="69078F"/>
                          </a:solidFill>
                          <a:latin typeface="+mn-lt"/>
                        </a:rPr>
                        <a:t>совладания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В. А. Агаркова (2009), </a:t>
                      </a:r>
                      <a:br>
                        <a:rPr lang="ru-RU" sz="1800" dirty="0">
                          <a:solidFill>
                            <a:srgbClr val="69078F"/>
                          </a:solidFill>
                        </a:rPr>
                      </a:b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Е. В. Волкова (2022),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М. Г. Ивашкина (2021).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00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Интеллект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  <a:latin typeface="+mn-lt"/>
                        </a:rPr>
                        <a:t>Высоким показателя интеллекта соответствуют проблемно-ориентированные  </a:t>
                      </a:r>
                      <a:r>
                        <a:rPr lang="ru-RU" sz="1800" dirty="0" err="1">
                          <a:solidFill>
                            <a:srgbClr val="69078F"/>
                          </a:solidFill>
                          <a:latin typeface="+mn-lt"/>
                        </a:rPr>
                        <a:t>копинг</a:t>
                      </a:r>
                      <a:r>
                        <a:rPr lang="ru-RU" sz="1800" dirty="0">
                          <a:solidFill>
                            <a:srgbClr val="69078F"/>
                          </a:solidFill>
                          <a:latin typeface="+mn-lt"/>
                        </a:rPr>
                        <a:t>-стратегии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С. А. Хазова (2002).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0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Социокультурная принадлежность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69078F"/>
                          </a:solidFill>
                          <a:latin typeface="+mn-lt"/>
                        </a:rPr>
                        <a:t>Представители индивидуалистичеких культур выбирают индивидуальные проблемно-ориентироанные стратегии, представители коллективистических культур – стратегии социального стиля совладания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Т. Л. Крюкова (2005),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И. О. Куваева (2020).</a:t>
                      </a:r>
                      <a:endParaRPr lang="ru-RU" sz="1800" dirty="0">
                        <a:solidFill>
                          <a:srgbClr val="69078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48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32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30D5F-2E54-2E1D-2621-D868B9DB6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A35591C-7F45-652F-2EC8-78FC73D9BAD1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79BF1C3-02AF-18D9-5686-D7DF775E1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19384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C59C8EFD-5B4A-7DA1-963E-E4CFD3BF37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CA987F3-FE9F-3F88-648C-AAF6A29C8E59}"/>
              </a:ext>
            </a:extLst>
          </p:cNvPr>
          <p:cNvSpPr txBox="1"/>
          <p:nvPr/>
        </p:nvSpPr>
        <p:spPr>
          <a:xfrm>
            <a:off x="653794" y="1207732"/>
            <a:ext cx="1091878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69078F"/>
                </a:solidFill>
                <a:cs typeface="Arial" panose="020B0604020202020204" pitchFamily="34" charset="0"/>
              </a:rPr>
              <a:t>Цель исследования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: анализ формально-динамических свойств индивидуальности и </a:t>
            </a:r>
            <a:r>
              <a:rPr lang="ru-RU" sz="2400" dirty="0" err="1">
                <a:solidFill>
                  <a:srgbClr val="69078F"/>
                </a:solidFill>
                <a:cs typeface="Arial" panose="020B0604020202020204" pitchFamily="34" charset="0"/>
              </a:rPr>
              <a:t>совладающего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 поведения в разных возрастных периодах.</a:t>
            </a:r>
          </a:p>
          <a:p>
            <a:pPr algn="just"/>
            <a:endParaRPr lang="ru-RU" sz="2400" b="1" dirty="0">
              <a:solidFill>
                <a:srgbClr val="69078F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69078F"/>
                </a:solidFill>
                <a:cs typeface="Arial" panose="020B0604020202020204" pitchFamily="34" charset="0"/>
              </a:rPr>
              <a:t>Объект исследования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: формально-динамические свойства индивидуальности и стратегии </a:t>
            </a:r>
            <a:r>
              <a:rPr lang="ru-RU" sz="2400" dirty="0" err="1">
                <a:solidFill>
                  <a:srgbClr val="69078F"/>
                </a:solidFill>
                <a:cs typeface="Arial" panose="020B0604020202020204" pitchFamily="34" charset="0"/>
              </a:rPr>
              <a:t>совладания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>
              <a:solidFill>
                <a:srgbClr val="69078F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69078F"/>
                </a:solidFill>
                <a:cs typeface="Arial" panose="020B0604020202020204" pitchFamily="34" charset="0"/>
              </a:rPr>
              <a:t>Предмет исследования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: взаимосвязь формально-динамических свойств индивидуальности и стратегий </a:t>
            </a:r>
            <a:r>
              <a:rPr lang="ru-RU" sz="2400" dirty="0" err="1">
                <a:solidFill>
                  <a:srgbClr val="69078F"/>
                </a:solidFill>
                <a:cs typeface="Arial" panose="020B0604020202020204" pitchFamily="34" charset="0"/>
              </a:rPr>
              <a:t>совладания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 в разных возрастных периодах.</a:t>
            </a:r>
          </a:p>
          <a:p>
            <a:pPr algn="just"/>
            <a:endParaRPr lang="ru-RU" sz="2400" b="1" dirty="0">
              <a:solidFill>
                <a:srgbClr val="69078F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69078F"/>
                </a:solidFill>
                <a:cs typeface="Arial" panose="020B0604020202020204" pitchFamily="34" charset="0"/>
              </a:rPr>
              <a:t>Исследовательские гипотезы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Выбор </a:t>
            </a:r>
            <a:r>
              <a:rPr lang="ru-RU" sz="2400" dirty="0" err="1">
                <a:solidFill>
                  <a:srgbClr val="69078F"/>
                </a:solidFill>
                <a:cs typeface="Arial" panose="020B0604020202020204" pitchFamily="34" charset="0"/>
              </a:rPr>
              <a:t>совладающего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 поведения отличается в разных возрастных группах.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Показатель общей адаптивности положительно связан с выбором продуктивных </a:t>
            </a:r>
            <a:r>
              <a:rPr lang="ru-RU" sz="2400" dirty="0" err="1">
                <a:solidFill>
                  <a:srgbClr val="69078F"/>
                </a:solidFill>
                <a:cs typeface="Arial" panose="020B0604020202020204" pitchFamily="34" charset="0"/>
              </a:rPr>
              <a:t>копинг</a:t>
            </a:r>
            <a:r>
              <a:rPr lang="ru-RU" sz="2400" dirty="0">
                <a:solidFill>
                  <a:srgbClr val="69078F"/>
                </a:solidFill>
                <a:cs typeface="Arial" panose="020B0604020202020204" pitchFamily="34" charset="0"/>
              </a:rPr>
              <a:t>-стратегий.</a:t>
            </a:r>
          </a:p>
        </p:txBody>
      </p:sp>
    </p:spTree>
    <p:extLst>
      <p:ext uri="{BB962C8B-B14F-4D97-AF65-F5344CB8AC3E}">
        <p14:creationId xmlns:p14="http://schemas.microsoft.com/office/powerpoint/2010/main" val="76654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E26912-8531-1363-F4C2-B004E9500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3ED7E4-0439-63B6-92B6-F0E6E4558A54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B168DC3-9643-CD6B-480A-184D7DD2F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82064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79BF1C3-02AF-18D9-5686-D7DF775E1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8C0F36-6683-4117-40F6-1D53CC9C4E00}"/>
              </a:ext>
            </a:extLst>
          </p:cNvPr>
          <p:cNvSpPr txBox="1"/>
          <p:nvPr/>
        </p:nvSpPr>
        <p:spPr>
          <a:xfrm>
            <a:off x="986118" y="973839"/>
            <a:ext cx="988832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9078F"/>
                </a:solidFill>
              </a:rPr>
              <a:t>Организация исследования и описание выборки</a:t>
            </a:r>
          </a:p>
          <a:p>
            <a:endParaRPr lang="ru-RU" sz="2000" dirty="0">
              <a:solidFill>
                <a:srgbClr val="69078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9078F"/>
                </a:solidFill>
              </a:rPr>
              <a:t>Сбор данных – с октября 2022 по январь 2023 года.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9078F"/>
                </a:solidFill>
              </a:rPr>
              <a:t>Респонденты опрашивались по 1 - 2 человека. </a:t>
            </a:r>
            <a:endParaRPr lang="ru-RU" sz="2400" b="1" dirty="0">
              <a:solidFill>
                <a:srgbClr val="69078F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9078F"/>
                </a:solidFill>
              </a:rPr>
              <a:t>Число респондентов – 106 человек (69% - женщины, 31% - мужчины).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9078F"/>
                </a:solidFill>
              </a:rPr>
              <a:t>Возраст от 17 до 60 лет (средний возраст 35 лет).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9078F"/>
                </a:solidFill>
              </a:rPr>
              <a:t>Выборка разделена на возрастные группы: </a:t>
            </a:r>
          </a:p>
          <a:p>
            <a:pPr lvl="1" algn="just"/>
            <a:r>
              <a:rPr lang="ru-RU" sz="2400" dirty="0">
                <a:solidFill>
                  <a:srgbClr val="69078F"/>
                </a:solidFill>
              </a:rPr>
              <a:t>1 – от 17 до 20 лет (13 чел.);</a:t>
            </a:r>
          </a:p>
          <a:p>
            <a:pPr lvl="1" algn="just"/>
            <a:r>
              <a:rPr lang="ru-RU" sz="2400" dirty="0">
                <a:solidFill>
                  <a:srgbClr val="69078F"/>
                </a:solidFill>
              </a:rPr>
              <a:t>2 – от 21 до 30 лет (26 чел.);</a:t>
            </a:r>
          </a:p>
          <a:p>
            <a:pPr lvl="1" algn="just"/>
            <a:r>
              <a:rPr lang="ru-RU" sz="2400" dirty="0">
                <a:solidFill>
                  <a:srgbClr val="69078F"/>
                </a:solidFill>
              </a:rPr>
              <a:t>3 – от 31 до 40 лет (35 чел.);</a:t>
            </a:r>
          </a:p>
          <a:p>
            <a:pPr lvl="1" algn="just"/>
            <a:r>
              <a:rPr lang="ru-RU" sz="2400" dirty="0">
                <a:solidFill>
                  <a:srgbClr val="69078F"/>
                </a:solidFill>
              </a:rPr>
              <a:t>4 – от 41 до 50 лет (20 чел.);</a:t>
            </a:r>
          </a:p>
          <a:p>
            <a:pPr lvl="1" algn="just"/>
            <a:r>
              <a:rPr lang="ru-RU" sz="2400" dirty="0">
                <a:solidFill>
                  <a:srgbClr val="69078F"/>
                </a:solidFill>
              </a:rPr>
              <a:t>5 – от 51 до 60 лет (12 чел.).</a:t>
            </a:r>
          </a:p>
        </p:txBody>
      </p:sp>
    </p:spTree>
    <p:extLst>
      <p:ext uri="{BB962C8B-B14F-4D97-AF65-F5344CB8AC3E}">
        <p14:creationId xmlns:p14="http://schemas.microsoft.com/office/powerpoint/2010/main" val="326626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BCB7F3-F03C-DB7C-6E34-6DEF014B9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48175F-317B-0BC5-14C3-B4629AAC322B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B656582-37C1-6FA6-69FA-A1A6E1611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382064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D79BF1C3-02AF-18D9-5686-D7DF775E1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7CB354-DA8E-BD0C-8A48-6A9DC4F03493}"/>
              </a:ext>
            </a:extLst>
          </p:cNvPr>
          <p:cNvSpPr txBox="1"/>
          <p:nvPr/>
        </p:nvSpPr>
        <p:spPr>
          <a:xfrm>
            <a:off x="986118" y="973838"/>
            <a:ext cx="1021976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Методики исследования</a:t>
            </a:r>
            <a:r>
              <a:rPr lang="ru-RU" sz="2400" dirty="0">
                <a:solidFill>
                  <a:srgbClr val="69078F"/>
                </a:solidFill>
              </a:rPr>
              <a:t>:</a:t>
            </a:r>
          </a:p>
          <a:p>
            <a:endParaRPr lang="ru-RU" sz="2800" dirty="0">
              <a:solidFill>
                <a:srgbClr val="69078F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200" b="1" dirty="0">
                <a:solidFill>
                  <a:srgbClr val="69078F"/>
                </a:solidFill>
              </a:rPr>
              <a:t>Опросник формально-динамических свойств индивидуальности человека </a:t>
            </a:r>
            <a:br>
              <a:rPr lang="ru-RU" sz="2200" b="1" dirty="0">
                <a:solidFill>
                  <a:srgbClr val="69078F"/>
                </a:solidFill>
              </a:rPr>
            </a:br>
            <a:r>
              <a:rPr lang="ru-RU" sz="2200" b="1" dirty="0">
                <a:solidFill>
                  <a:srgbClr val="69078F"/>
                </a:solidFill>
              </a:rPr>
              <a:t>В. М. </a:t>
            </a:r>
            <a:r>
              <a:rPr lang="ru-RU" sz="2200" b="1" dirty="0" err="1">
                <a:solidFill>
                  <a:srgbClr val="69078F"/>
                </a:solidFill>
              </a:rPr>
              <a:t>Русалова</a:t>
            </a:r>
            <a:r>
              <a:rPr lang="ru-RU" sz="2200" b="1" dirty="0">
                <a:solidFill>
                  <a:srgbClr val="69078F"/>
                </a:solidFill>
              </a:rPr>
              <a:t> (ОФДСИ-В-26).</a:t>
            </a:r>
            <a:r>
              <a:rPr lang="ru-RU" sz="2200" dirty="0">
                <a:solidFill>
                  <a:srgbClr val="69078F"/>
                </a:solidFill>
              </a:rPr>
              <a:t> Методика позволяет определить общие интегративные показатели темперамента – активность, адаптивность и эмоциональность.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200" dirty="0">
              <a:solidFill>
                <a:srgbClr val="69078F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200" b="1" dirty="0">
                <a:solidFill>
                  <a:srgbClr val="69078F"/>
                </a:solidFill>
              </a:rPr>
              <a:t>Методика оценки организации концепта </a:t>
            </a:r>
            <a:r>
              <a:rPr lang="ru-RU" sz="2200" b="1" i="1" dirty="0">
                <a:solidFill>
                  <a:srgbClr val="69078F"/>
                </a:solidFill>
              </a:rPr>
              <a:t>Стресс </a:t>
            </a:r>
            <a:r>
              <a:rPr lang="ru-RU" sz="2200" i="1" dirty="0">
                <a:solidFill>
                  <a:srgbClr val="69078F"/>
                </a:solidFill>
              </a:rPr>
              <a:t>(ментальные репрезентации стрессовых ситуаций).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200" dirty="0">
              <a:solidFill>
                <a:srgbClr val="69078F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200" b="1" dirty="0">
                <a:solidFill>
                  <a:srgbClr val="69078F"/>
                </a:solidFill>
              </a:rPr>
              <a:t>Общая форма </a:t>
            </a:r>
            <a:r>
              <a:rPr lang="ru-RU" sz="2200" b="1" dirty="0" err="1">
                <a:solidFill>
                  <a:srgbClr val="69078F"/>
                </a:solidFill>
              </a:rPr>
              <a:t>копинг</a:t>
            </a:r>
            <a:r>
              <a:rPr lang="ru-RU" sz="2200" b="1" dirty="0">
                <a:solidFill>
                  <a:srgbClr val="69078F"/>
                </a:solidFill>
              </a:rPr>
              <a:t>-шкалы</a:t>
            </a:r>
            <a:r>
              <a:rPr lang="en-US" sz="2200" b="1" dirty="0">
                <a:solidFill>
                  <a:srgbClr val="69078F"/>
                </a:solidFill>
              </a:rPr>
              <a:t> </a:t>
            </a:r>
            <a:r>
              <a:rPr lang="ru-RU" sz="2200" b="1" dirty="0">
                <a:solidFill>
                  <a:srgbClr val="69078F"/>
                </a:solidFill>
              </a:rPr>
              <a:t>Э. </a:t>
            </a:r>
            <a:r>
              <a:rPr lang="ru-RU" sz="2200" b="1" dirty="0" err="1">
                <a:solidFill>
                  <a:srgbClr val="69078F"/>
                </a:solidFill>
              </a:rPr>
              <a:t>Фрайденберг</a:t>
            </a:r>
            <a:r>
              <a:rPr lang="ru-RU" sz="2200" b="1" dirty="0">
                <a:solidFill>
                  <a:srgbClr val="69078F"/>
                </a:solidFill>
              </a:rPr>
              <a:t> и Р. Льюиса в адаптации </a:t>
            </a:r>
            <a:br>
              <a:rPr lang="ru-RU" sz="2200" b="1" dirty="0">
                <a:solidFill>
                  <a:srgbClr val="69078F"/>
                </a:solidFill>
              </a:rPr>
            </a:br>
            <a:r>
              <a:rPr lang="ru-RU" sz="2200" b="1" dirty="0">
                <a:solidFill>
                  <a:srgbClr val="69078F"/>
                </a:solidFill>
              </a:rPr>
              <a:t>Т. Л. Крюковой. </a:t>
            </a:r>
            <a:r>
              <a:rPr lang="ru-RU" sz="2200" dirty="0">
                <a:solidFill>
                  <a:srgbClr val="69078F"/>
                </a:solidFill>
              </a:rPr>
              <a:t>Позволяет определить 18 стратегий поведения человека в трудной жизненной ситуации, объединенных в 3 стиля – продуктивный, непродуктивный и социальный.</a:t>
            </a:r>
            <a:endParaRPr lang="ru-RU" sz="2200" b="1" dirty="0">
              <a:solidFill>
                <a:srgbClr val="69078F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>
              <a:solidFill>
                <a:srgbClr val="690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02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1EEF38-3217-A93B-771A-977F3705D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384F4C-D114-E614-CF97-E3EAF8FCAEDC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FBBAD74-BA62-623B-4612-213F567D61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910989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FB168DC3-9643-CD6B-480A-184D7DD2FA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CDE3E2-0A4F-0E76-CCB3-8BF34A3F927D}"/>
              </a:ext>
            </a:extLst>
          </p:cNvPr>
          <p:cNvSpPr txBox="1"/>
          <p:nvPr/>
        </p:nvSpPr>
        <p:spPr>
          <a:xfrm>
            <a:off x="986118" y="756621"/>
            <a:ext cx="105864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Связь темперамента и </a:t>
            </a:r>
            <a:r>
              <a:rPr lang="ru-RU" sz="2400" b="1" dirty="0" err="1">
                <a:solidFill>
                  <a:srgbClr val="69078F"/>
                </a:solidFill>
              </a:rPr>
              <a:t>копинг</a:t>
            </a:r>
            <a:r>
              <a:rPr lang="ru-RU" sz="2400" b="1" dirty="0">
                <a:solidFill>
                  <a:srgbClr val="69078F"/>
                </a:solidFill>
              </a:rPr>
              <a:t>-стратегий</a:t>
            </a:r>
          </a:p>
          <a:p>
            <a:endParaRPr lang="ru-RU" sz="1200" dirty="0">
              <a:solidFill>
                <a:srgbClr val="69078F"/>
              </a:solidFill>
            </a:endParaRPr>
          </a:p>
          <a:p>
            <a:r>
              <a:rPr lang="ru-RU" sz="2000" dirty="0">
                <a:solidFill>
                  <a:srgbClr val="69078F"/>
                </a:solidFill>
              </a:rPr>
              <a:t>Таблица 2 – Значимые корреляции между свойствами темперамента и стратегиями </a:t>
            </a:r>
            <a:r>
              <a:rPr lang="ru-RU" sz="2000" dirty="0" err="1">
                <a:solidFill>
                  <a:srgbClr val="69078F"/>
                </a:solidFill>
              </a:rPr>
              <a:t>совладания</a:t>
            </a:r>
            <a:r>
              <a:rPr lang="ru-RU" sz="2000" dirty="0">
                <a:solidFill>
                  <a:srgbClr val="69078F"/>
                </a:solidFill>
              </a:rPr>
              <a:t> (р </a:t>
            </a:r>
            <a:r>
              <a:rPr lang="en-US" sz="2000" dirty="0">
                <a:solidFill>
                  <a:srgbClr val="69078F"/>
                </a:solidFill>
              </a:rPr>
              <a:t>&lt;</a:t>
            </a:r>
            <a:r>
              <a:rPr lang="ru-RU" sz="2000" dirty="0">
                <a:solidFill>
                  <a:srgbClr val="69078F"/>
                </a:solidFill>
              </a:rPr>
              <a:t> 0,05)</a:t>
            </a:r>
          </a:p>
        </p:txBody>
      </p:sp>
      <p:graphicFrame>
        <p:nvGraphicFramePr>
          <p:cNvPr id="8" name="Таблица 6">
            <a:extLst>
              <a:ext uri="{FF2B5EF4-FFF2-40B4-BE49-F238E27FC236}">
                <a16:creationId xmlns:a16="http://schemas.microsoft.com/office/drawing/2014/main" id="{CBEFDE17-7DFA-E164-B03A-55CAB85B3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86522"/>
              </p:ext>
            </p:extLst>
          </p:nvPr>
        </p:nvGraphicFramePr>
        <p:xfrm>
          <a:off x="986118" y="2138795"/>
          <a:ext cx="10586463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954">
                  <a:extLst>
                    <a:ext uri="{9D8B030D-6E8A-4147-A177-3AD203B41FA5}">
                      <a16:colId xmlns:a16="http://schemas.microsoft.com/office/drawing/2014/main" val="2065660176"/>
                    </a:ext>
                  </a:extLst>
                </a:gridCol>
                <a:gridCol w="2740700">
                  <a:extLst>
                    <a:ext uri="{9D8B030D-6E8A-4147-A177-3AD203B41FA5}">
                      <a16:colId xmlns:a16="http://schemas.microsoft.com/office/drawing/2014/main" val="1968251170"/>
                    </a:ext>
                  </a:extLst>
                </a:gridCol>
                <a:gridCol w="4865809">
                  <a:extLst>
                    <a:ext uri="{9D8B030D-6E8A-4147-A177-3AD203B41FA5}">
                      <a16:colId xmlns:a16="http://schemas.microsoft.com/office/drawing/2014/main" val="2440560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69078F"/>
                          </a:solidFill>
                        </a:rPr>
                        <a:t>Свойство темперамента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69078F"/>
                          </a:solidFill>
                        </a:rPr>
                        <a:t>Стиль </a:t>
                      </a:r>
                      <a:r>
                        <a:rPr lang="ru-RU" sz="1800" b="1" dirty="0" err="1">
                          <a:solidFill>
                            <a:srgbClr val="69078F"/>
                          </a:solidFill>
                        </a:rPr>
                        <a:t>совладания</a:t>
                      </a:r>
                      <a:endParaRPr lang="ru-RU" sz="1800" b="1" dirty="0">
                        <a:solidFill>
                          <a:srgbClr val="69078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69078F"/>
                          </a:solidFill>
                        </a:rPr>
                        <a:t>Стратегии </a:t>
                      </a:r>
                      <a:r>
                        <a:rPr lang="ru-RU" sz="1800" b="1" dirty="0" err="1">
                          <a:solidFill>
                            <a:srgbClr val="69078F"/>
                          </a:solidFill>
                        </a:rPr>
                        <a:t>совладания</a:t>
                      </a:r>
                      <a:endParaRPr lang="ru-RU" sz="1800" b="1" dirty="0">
                        <a:solidFill>
                          <a:srgbClr val="69078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26071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69078F"/>
                          </a:solidFill>
                        </a:rPr>
                        <a:t>Положительные корреляции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dirty="0">
                        <a:solidFill>
                          <a:srgbClr val="69078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09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Общая активность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Социальный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Социальная поддержка, Друзья, Общественные действия, Профессиональная помощь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72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Общая активность, </a:t>
                      </a:r>
                      <a:br>
                        <a:rPr lang="ru-RU" sz="1800" dirty="0">
                          <a:solidFill>
                            <a:srgbClr val="69078F"/>
                          </a:solidFill>
                        </a:rPr>
                      </a:b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Общая адаптивность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>
                          <a:solidFill>
                            <a:srgbClr val="69078F"/>
                          </a:solidFill>
                        </a:rPr>
                        <a:t>Продуктивный</a:t>
                      </a:r>
                      <a:endParaRPr lang="ru-RU" sz="1800" dirty="0">
                        <a:solidFill>
                          <a:srgbClr val="69078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Работа и достижения; Решение проблемы</a:t>
                      </a:r>
                      <a:br>
                        <a:rPr lang="ru-RU" sz="1800" i="1" dirty="0">
                          <a:solidFill>
                            <a:srgbClr val="69078F"/>
                          </a:solidFill>
                        </a:rPr>
                      </a:br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Позитивный фокус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335076"/>
                  </a:ext>
                </a:extLst>
              </a:tr>
              <a:tr h="5949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Общая эмоциональность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Непродуктивный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Беспокойство, Чудо, </a:t>
                      </a:r>
                      <a:r>
                        <a:rPr lang="ru-RU" sz="1800" i="1" dirty="0" err="1">
                          <a:solidFill>
                            <a:srgbClr val="69078F"/>
                          </a:solidFill>
                        </a:rPr>
                        <a:t>Несовладание</a:t>
                      </a:r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, Разрядка, Игнорирование, Самообвинение, Уход в себя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94836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Отрицательные корреляции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69078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rgbClr val="69078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5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Общая активность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Непродуктивный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err="1">
                          <a:solidFill>
                            <a:srgbClr val="69078F"/>
                          </a:solidFill>
                        </a:rPr>
                        <a:t>Несовладание</a:t>
                      </a:r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, Игнорирование, Самообвинение, Уход в себя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89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69078F"/>
                          </a:solidFill>
                        </a:rPr>
                        <a:t>Общей адаптивности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Непродуктивный</a:t>
                      </a:r>
                    </a:p>
                    <a:p>
                      <a:pPr algn="ctr"/>
                      <a:endParaRPr lang="ru-RU" sz="1800" dirty="0">
                        <a:solidFill>
                          <a:srgbClr val="69078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Чудо, </a:t>
                      </a:r>
                      <a:r>
                        <a:rPr lang="ru-RU" sz="1800" i="1" dirty="0" err="1">
                          <a:solidFill>
                            <a:srgbClr val="69078F"/>
                          </a:solidFill>
                        </a:rPr>
                        <a:t>Несовладание</a:t>
                      </a:r>
                      <a:r>
                        <a:rPr lang="ru-RU" sz="1800" i="1" dirty="0">
                          <a:solidFill>
                            <a:srgbClr val="69078F"/>
                          </a:solidFill>
                        </a:rPr>
                        <a:t>, Игнорирование, Самообвинение, Уход в себя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65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07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135861-584C-5BC6-CFE7-DD821B35B5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30615"/>
            <a:ext cx="913070" cy="43918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81E8312-25FD-97DA-A09A-54877DA8EC62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742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E37D18-328D-F70C-3010-BB79D3BEB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16719"/>
              </p:ext>
            </p:extLst>
          </p:nvPr>
        </p:nvGraphicFramePr>
        <p:xfrm>
          <a:off x="10305761" y="230615"/>
          <a:ext cx="1266822" cy="441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A5668C5D-49E9-50C9-3B30-8A9E9C25A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05761" y="230615"/>
                        <a:ext cx="1266822" cy="441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193C99F-CD8D-19FA-877C-442FD8842FD8}"/>
              </a:ext>
            </a:extLst>
          </p:cNvPr>
          <p:cNvSpPr txBox="1"/>
          <p:nvPr/>
        </p:nvSpPr>
        <p:spPr>
          <a:xfrm>
            <a:off x="986117" y="933723"/>
            <a:ext cx="105864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9078F"/>
                </a:solidFill>
              </a:rPr>
              <a:t>Особенности темперамента в разновозрастных группах</a:t>
            </a:r>
          </a:p>
          <a:p>
            <a:endParaRPr lang="ru-RU" sz="1600" dirty="0">
              <a:solidFill>
                <a:srgbClr val="69078F"/>
              </a:solidFill>
            </a:endParaRPr>
          </a:p>
          <a:p>
            <a:r>
              <a:rPr lang="ru-RU" sz="2400" dirty="0">
                <a:solidFill>
                  <a:srgbClr val="69078F"/>
                </a:solidFill>
              </a:rPr>
              <a:t>Установлены достоверные различия </a:t>
            </a:r>
            <a:r>
              <a:rPr lang="ru-RU" sz="2400" dirty="0">
                <a:solidFill>
                  <a:srgbClr val="002060"/>
                </a:solidFill>
              </a:rPr>
              <a:t>(р &lt; 0,05)</a:t>
            </a:r>
            <a:r>
              <a:rPr lang="ru-RU" sz="2400" dirty="0">
                <a:solidFill>
                  <a:srgbClr val="69078F"/>
                </a:solidFill>
              </a:rPr>
              <a:t> в выраженности определенных свойств темперамента среди разновозрастных групп.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36EDF924-FFA8-0287-FB47-442E3DAFF2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14045"/>
              </p:ext>
            </p:extLst>
          </p:nvPr>
        </p:nvGraphicFramePr>
        <p:xfrm>
          <a:off x="1090670" y="2534707"/>
          <a:ext cx="4646101" cy="35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85D7F61-96E4-0F81-7C9A-11B70586C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368841"/>
              </p:ext>
            </p:extLst>
          </p:nvPr>
        </p:nvGraphicFramePr>
        <p:xfrm>
          <a:off x="6455231" y="2546931"/>
          <a:ext cx="4969516" cy="35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66474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964</Words>
  <Application>Microsoft Office PowerPoint</Application>
  <PresentationFormat>Широкоэкранный</PresentationFormat>
  <Paragraphs>173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89827305618@ya.ru</dc:creator>
  <cp:lastModifiedBy>89827305618@ya.ru</cp:lastModifiedBy>
  <cp:revision>31</cp:revision>
  <dcterms:created xsi:type="dcterms:W3CDTF">2023-05-14T14:24:41Z</dcterms:created>
  <dcterms:modified xsi:type="dcterms:W3CDTF">2023-06-04T18:46:58Z</dcterms:modified>
</cp:coreProperties>
</file>