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4" r:id="rId11"/>
    <p:sldId id="267" r:id="rId12"/>
    <p:sldId id="275" r:id="rId13"/>
    <p:sldId id="268" r:id="rId14"/>
    <p:sldId id="269" r:id="rId15"/>
    <p:sldId id="270" r:id="rId16"/>
    <p:sldId id="277" r:id="rId17"/>
    <p:sldId id="276" r:id="rId18"/>
  </p:sldIdLst>
  <p:sldSz cx="9144000" cy="5149850"/>
  <p:notesSz cx="9144000" cy="5149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199875536603221E-2"/>
          <c:y val="3.9036761619793706E-2"/>
          <c:w val="0.92836289500312352"/>
          <c:h val="0.4251896929536554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Лист1!$B$7</c:f>
              <c:strCache>
                <c:ptCount val="1"/>
                <c:pt idx="0">
                  <c:v>Средний уровень критичности мышления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1.638864840913164E-2"/>
                  <c:y val="-3.54879651089034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964-40F1-96A3-A063B94FA585}"/>
                </c:ext>
              </c:extLst>
            </c:dLbl>
            <c:dLbl>
              <c:idx val="4"/>
              <c:layout>
                <c:manualLayout>
                  <c:x val="-2.458297261369748E-2"/>
                  <c:y val="-1.41951860435613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64-40F1-96A3-A063B94FA585}"/>
                </c:ext>
              </c:extLst>
            </c:dLbl>
            <c:dLbl>
              <c:idx val="5"/>
              <c:layout>
                <c:manualLayout>
                  <c:x val="-1.2291486306848729E-2"/>
                  <c:y val="-1.41951860435613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64-40F1-96A3-A063B94FA585}"/>
                </c:ext>
              </c:extLst>
            </c:dLbl>
            <c:dLbl>
              <c:idx val="7"/>
              <c:layout>
                <c:manualLayout>
                  <c:x val="-1.8437229460273107E-2"/>
                  <c:y val="-1.064638953267100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64-40F1-96A3-A063B94FA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Лист1!$A$8:$A$18</c:f>
              <c:strCache>
                <c:ptCount val="11"/>
                <c:pt idx="0">
                  <c:v>1.Время решения</c:v>
                </c:pt>
                <c:pt idx="1">
                  <c:v>2. Количество шагов диагностического процесса</c:v>
                </c:pt>
                <c:pt idx="2">
                  <c:v>3. Последовательность этапов</c:v>
                </c:pt>
                <c:pt idx="3">
                  <c:v>4. Анализ анамнеза</c:v>
                </c:pt>
                <c:pt idx="4">
                  <c:v>5. Количество методик</c:v>
                </c:pt>
                <c:pt idx="5">
                  <c:v>6. Адекватность методик</c:v>
                </c:pt>
                <c:pt idx="6">
                  <c:v>7. Количество гипотез</c:v>
                </c:pt>
                <c:pt idx="7">
                  <c:v>8. Адекватность гипотез</c:v>
                </c:pt>
                <c:pt idx="8">
                  <c:v>9. Проверка диагноза</c:v>
                </c:pt>
                <c:pt idx="9">
                  <c:v>10. Успешность Решения</c:v>
                </c:pt>
                <c:pt idx="10">
                  <c:v>11. Кол-во проверок диагноза</c:v>
                </c:pt>
              </c:strCache>
            </c:strRef>
          </c:cat>
          <c:val>
            <c:numRef>
              <c:f>Лист1!$B$8:$B$18</c:f>
              <c:numCache>
                <c:formatCode>General</c:formatCode>
                <c:ptCount val="11"/>
                <c:pt idx="0">
                  <c:v>30.988999999999976</c:v>
                </c:pt>
                <c:pt idx="1">
                  <c:v>25.491999999999987</c:v>
                </c:pt>
                <c:pt idx="2">
                  <c:v>0.29600000000000032</c:v>
                </c:pt>
                <c:pt idx="3">
                  <c:v>0.87300000000000055</c:v>
                </c:pt>
                <c:pt idx="4">
                  <c:v>13.132</c:v>
                </c:pt>
                <c:pt idx="5">
                  <c:v>0.46</c:v>
                </c:pt>
                <c:pt idx="6">
                  <c:v>4.1519999999999975</c:v>
                </c:pt>
                <c:pt idx="7">
                  <c:v>0.47200000000000025</c:v>
                </c:pt>
                <c:pt idx="8">
                  <c:v>0.96800000000000053</c:v>
                </c:pt>
                <c:pt idx="9">
                  <c:v>0.93600000000000005</c:v>
                </c:pt>
                <c:pt idx="10">
                  <c:v>22.207000000000001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964-40F1-96A3-A063B94FA585}"/>
            </c:ext>
          </c:extLst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Высокий уровень критичности мышления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253439156255603E-2"/>
                  <c:y val="-1.77439825544516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964-40F1-96A3-A063B94FA585}"/>
                </c:ext>
              </c:extLst>
            </c:dLbl>
            <c:dLbl>
              <c:idx val="1"/>
              <c:layout>
                <c:manualLayout>
                  <c:x val="3.6874458920546214E-2"/>
                  <c:y val="-1.77439825544516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964-40F1-96A3-A063B94FA585}"/>
                </c:ext>
              </c:extLst>
            </c:dLbl>
            <c:dLbl>
              <c:idx val="2"/>
              <c:layout>
                <c:manualLayout>
                  <c:x val="8.1944048573631273E-3"/>
                  <c:y val="-5.32318079469570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8596817150268899E-2"/>
                      <c:h val="3.54348728776380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964-40F1-96A3-A063B94FA585}"/>
                </c:ext>
              </c:extLst>
            </c:dLbl>
            <c:dLbl>
              <c:idx val="3"/>
              <c:layout>
                <c:manualLayout>
                  <c:x val="1.0242905255707296E-2"/>
                  <c:y val="-3.193916859801306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964-40F1-96A3-A063B94FA585}"/>
                </c:ext>
              </c:extLst>
            </c:dLbl>
            <c:dLbl>
              <c:idx val="5"/>
              <c:layout>
                <c:manualLayout>
                  <c:x val="1.4340067357990189E-2"/>
                  <c:y val="-1.41951860435614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964-40F1-96A3-A063B94FA585}"/>
                </c:ext>
              </c:extLst>
            </c:dLbl>
            <c:dLbl>
              <c:idx val="6"/>
              <c:layout>
                <c:manualLayout>
                  <c:x val="2.6631553664838922E-2"/>
                  <c:y val="-2.839037208712270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964-40F1-96A3-A063B94FA585}"/>
                </c:ext>
              </c:extLst>
            </c:dLbl>
            <c:dLbl>
              <c:idx val="7"/>
              <c:layout>
                <c:manualLayout>
                  <c:x val="1.2291486306848729E-2"/>
                  <c:y val="-1.41951860435614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964-40F1-96A3-A063B94FA585}"/>
                </c:ext>
              </c:extLst>
            </c:dLbl>
            <c:dLbl>
              <c:idx val="8"/>
              <c:layout>
                <c:manualLayout>
                  <c:x val="2.0485810511414612E-2"/>
                  <c:y val="-2.839037208712270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964-40F1-96A3-A063B94FA585}"/>
                </c:ext>
              </c:extLst>
            </c:dLbl>
            <c:dLbl>
              <c:idx val="9"/>
              <c:layout>
                <c:manualLayout>
                  <c:x val="2.0485810511414612E-2"/>
                  <c:y val="-1.41951860435614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964-40F1-96A3-A063B94FA585}"/>
                </c:ext>
              </c:extLst>
            </c:dLbl>
            <c:dLbl>
              <c:idx val="10"/>
              <c:layout>
                <c:manualLayout>
                  <c:x val="1.8437229460273107E-2"/>
                  <c:y val="-3.548796510890342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964-40F1-96A3-A063B94FA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Лист1!$A$8:$A$18</c:f>
              <c:strCache>
                <c:ptCount val="11"/>
                <c:pt idx="0">
                  <c:v>1.Время решения</c:v>
                </c:pt>
                <c:pt idx="1">
                  <c:v>2. Количество шагов диагностического процесса</c:v>
                </c:pt>
                <c:pt idx="2">
                  <c:v>3. Последовательность этапов</c:v>
                </c:pt>
                <c:pt idx="3">
                  <c:v>4. Анализ анамнеза</c:v>
                </c:pt>
                <c:pt idx="4">
                  <c:v>5. Количество методик</c:v>
                </c:pt>
                <c:pt idx="5">
                  <c:v>6. Адекватность методик</c:v>
                </c:pt>
                <c:pt idx="6">
                  <c:v>7. Количество гипотез</c:v>
                </c:pt>
                <c:pt idx="7">
                  <c:v>8. Адекватность гипотез</c:v>
                </c:pt>
                <c:pt idx="8">
                  <c:v>9. Проверка диагноза</c:v>
                </c:pt>
                <c:pt idx="9">
                  <c:v>10. Успешность Решения</c:v>
                </c:pt>
                <c:pt idx="10">
                  <c:v>11. Кол-во проверок диагноза</c:v>
                </c:pt>
              </c:strCache>
            </c:strRef>
          </c:cat>
          <c:val>
            <c:numRef>
              <c:f>Лист1!$C$8:$C$18</c:f>
              <c:numCache>
                <c:formatCode>General</c:formatCode>
                <c:ptCount val="11"/>
                <c:pt idx="0">
                  <c:v>23.516999999999999</c:v>
                </c:pt>
                <c:pt idx="1">
                  <c:v>22.4</c:v>
                </c:pt>
                <c:pt idx="2">
                  <c:v>0.59700000000000031</c:v>
                </c:pt>
                <c:pt idx="3">
                  <c:v>1.01</c:v>
                </c:pt>
                <c:pt idx="4">
                  <c:v>18.62</c:v>
                </c:pt>
                <c:pt idx="5">
                  <c:v>0.6500000000000008</c:v>
                </c:pt>
                <c:pt idx="6">
                  <c:v>3.832999999999998</c:v>
                </c:pt>
                <c:pt idx="7">
                  <c:v>0.65700000000000081</c:v>
                </c:pt>
                <c:pt idx="8">
                  <c:v>0.77200000000000024</c:v>
                </c:pt>
                <c:pt idx="9">
                  <c:v>0.98299999999999998</c:v>
                </c:pt>
                <c:pt idx="10">
                  <c:v>17.032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964-40F1-96A3-A063B94FA585}"/>
            </c:ext>
          </c:extLst>
        </c:ser>
        <c:gapWidth val="219"/>
        <c:overlap val="-27"/>
        <c:axId val="163191424"/>
        <c:axId val="163213696"/>
      </c:barChart>
      <c:catAx>
        <c:axId val="163191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13696"/>
        <c:crosses val="autoZero"/>
        <c:auto val="1"/>
        <c:lblAlgn val="ctr"/>
        <c:lblOffset val="100"/>
      </c:catAx>
      <c:valAx>
        <c:axId val="163213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9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Лист1!$A$5</c:f>
              <c:strCache>
                <c:ptCount val="1"/>
                <c:pt idx="0">
                  <c:v>Самооценка метакогнитивного поведения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Лист1!$B$4:$C$4</c:f>
              <c:strCache>
                <c:ptCount val="2"/>
                <c:pt idx="0">
                  <c:v>Средний уровень критичности мышления</c:v>
                </c:pt>
                <c:pt idx="1">
                  <c:v>Высокий уровень критичности мышления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41.5</c:v>
                </c:pt>
                <c:pt idx="1">
                  <c:v>42.167000000000002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91-4568-A44C-0F19474D624D}"/>
            </c:ext>
          </c:extLst>
        </c:ser>
        <c:gapWidth val="219"/>
        <c:overlap val="-27"/>
        <c:axId val="162705408"/>
        <c:axId val="162706944"/>
      </c:barChart>
      <c:catAx>
        <c:axId val="162705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706944"/>
        <c:crosses val="autoZero"/>
        <c:auto val="1"/>
        <c:lblAlgn val="ctr"/>
        <c:lblOffset val="100"/>
      </c:catAx>
      <c:valAx>
        <c:axId val="162706944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70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Опросник Рефлексивности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Средний уровень критичности мышления</c:v>
                </c:pt>
                <c:pt idx="1">
                  <c:v>Высокий уровень критичности мышления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3.75</c:v>
                </c:pt>
                <c:pt idx="1">
                  <c:v>3.832999999999998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CD-44E2-ADE3-C4CB346108E5}"/>
            </c:ext>
          </c:extLst>
        </c:ser>
        <c:gapWidth val="219"/>
        <c:overlap val="-27"/>
        <c:axId val="164042624"/>
        <c:axId val="164044160"/>
      </c:barChart>
      <c:catAx>
        <c:axId val="164042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044160"/>
        <c:crosses val="autoZero"/>
        <c:auto val="1"/>
        <c:lblAlgn val="ctr"/>
        <c:lblOffset val="100"/>
      </c:catAx>
      <c:valAx>
        <c:axId val="164044160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04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Лист1!$A$21</c:f>
              <c:strCache>
                <c:ptCount val="1"/>
                <c:pt idx="0">
                  <c:v>Интегральный показатель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1504248172025831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0E-4E5B-91D6-74EF6E953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Лист1!$B$20:$C$20</c:f>
              <c:strCache>
                <c:ptCount val="2"/>
                <c:pt idx="0">
                  <c:v>Средний уровень критичности мышления</c:v>
                </c:pt>
                <c:pt idx="1">
                  <c:v>Высокий уровень критичности мышления</c:v>
                </c:pt>
              </c:strCache>
            </c:strRef>
          </c:cat>
          <c:val>
            <c:numRef>
              <c:f>Лист1!$B$21:$C$21</c:f>
              <c:numCache>
                <c:formatCode>General</c:formatCode>
                <c:ptCount val="2"/>
                <c:pt idx="0">
                  <c:v>-0.40900000000000025</c:v>
                </c:pt>
                <c:pt idx="1">
                  <c:v>1.635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0E-4E5B-91D6-74EF6E953C9E}"/>
            </c:ext>
          </c:extLst>
        </c:ser>
        <c:gapWidth val="219"/>
        <c:overlap val="-27"/>
        <c:axId val="164413824"/>
        <c:axId val="164415360"/>
      </c:barChart>
      <c:catAx>
        <c:axId val="164413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15360"/>
        <c:crosses val="autoZero"/>
        <c:auto val="1"/>
        <c:lblAlgn val="ctr"/>
        <c:lblOffset val="100"/>
      </c:catAx>
      <c:valAx>
        <c:axId val="164415360"/>
        <c:scaling>
          <c:orientation val="minMax"/>
          <c:max val="3"/>
          <c:min val="-3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1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8902" y="184149"/>
            <a:ext cx="3346195" cy="2705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6374" y="830486"/>
            <a:ext cx="8251825" cy="3218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974725"/>
            <a:ext cx="6647815" cy="3528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R="110489" algn="ctr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latin typeface="Times New Roman"/>
                <a:cs typeface="Times New Roman"/>
              </a:rPr>
              <a:t>ОСОБЕННОСТИ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КРИТИЧЕСКОГО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МЫШЛЕНИЯ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ПРИ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РЕШЕНИИ</a:t>
            </a:r>
            <a:endParaRPr sz="1600" dirty="0">
              <a:latin typeface="Times New Roman"/>
              <a:cs typeface="Times New Roman"/>
            </a:endParaRPr>
          </a:p>
          <a:p>
            <a:pPr marR="106045" algn="ctr">
              <a:lnSpc>
                <a:spcPct val="100000"/>
              </a:lnSpc>
            </a:pPr>
            <a:r>
              <a:rPr sz="1600" b="1" spc="5" dirty="0">
                <a:latin typeface="Times New Roman"/>
                <a:cs typeface="Times New Roman"/>
              </a:rPr>
              <a:t>ПРИ</a:t>
            </a:r>
            <a:r>
              <a:rPr sz="1600" b="1" spc="-5" dirty="0">
                <a:latin typeface="Times New Roman"/>
                <a:cs typeface="Times New Roman"/>
              </a:rPr>
              <a:t>Ч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spc="-5" dirty="0">
                <a:latin typeface="Times New Roman"/>
                <a:cs typeface="Times New Roman"/>
              </a:rPr>
              <a:t>Н</a:t>
            </a:r>
            <a:r>
              <a:rPr sz="1600" b="1" spc="5" dirty="0">
                <a:latin typeface="Times New Roman"/>
                <a:cs typeface="Times New Roman"/>
              </a:rPr>
              <a:t>Н</a:t>
            </a:r>
            <a:r>
              <a:rPr sz="1600" b="1" dirty="0">
                <a:latin typeface="Times New Roman"/>
                <a:cs typeface="Times New Roman"/>
              </a:rPr>
              <a:t>О</a:t>
            </a:r>
            <a:r>
              <a:rPr sz="1600" b="1" spc="-10" dirty="0">
                <a:latin typeface="Times New Roman"/>
                <a:cs typeface="Times New Roman"/>
              </a:rPr>
              <a:t>-С</a:t>
            </a:r>
            <a:r>
              <a:rPr sz="1600" b="1" dirty="0">
                <a:latin typeface="Times New Roman"/>
                <a:cs typeface="Times New Roman"/>
              </a:rPr>
              <a:t>Л</a:t>
            </a:r>
            <a:r>
              <a:rPr sz="1600" b="1" spc="10" dirty="0">
                <a:latin typeface="Times New Roman"/>
                <a:cs typeface="Times New Roman"/>
              </a:rPr>
              <a:t>Е</a:t>
            </a:r>
            <a:r>
              <a:rPr sz="1600" b="1" spc="5" dirty="0">
                <a:latin typeface="Times New Roman"/>
                <a:cs typeface="Times New Roman"/>
              </a:rPr>
              <a:t>Д</a:t>
            </a:r>
            <a:r>
              <a:rPr sz="1600" b="1" spc="-10" dirty="0">
                <a:latin typeface="Times New Roman"/>
                <a:cs typeface="Times New Roman"/>
              </a:rPr>
              <a:t>С</a:t>
            </a:r>
            <a:r>
              <a:rPr sz="1600" b="1" spc="10" dirty="0">
                <a:latin typeface="Times New Roman"/>
                <a:cs typeface="Times New Roman"/>
              </a:rPr>
              <a:t>ТВЕ</a:t>
            </a:r>
            <a:r>
              <a:rPr sz="1600" b="1" spc="5" dirty="0">
                <a:latin typeface="Times New Roman"/>
                <a:cs typeface="Times New Roman"/>
              </a:rPr>
              <a:t>Н</a:t>
            </a:r>
            <a:r>
              <a:rPr sz="1600" b="1" spc="-5" dirty="0">
                <a:latin typeface="Times New Roman"/>
                <a:cs typeface="Times New Roman"/>
              </a:rPr>
              <a:t>Н</a:t>
            </a:r>
            <a:r>
              <a:rPr sz="1600" b="1" spc="5" dirty="0">
                <a:latin typeface="Times New Roman"/>
                <a:cs typeface="Times New Roman"/>
              </a:rPr>
              <a:t>ЫХ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ЗА</a:t>
            </a:r>
            <a:r>
              <a:rPr sz="1600" b="1" spc="5" dirty="0">
                <a:latin typeface="Times New Roman"/>
                <a:cs typeface="Times New Roman"/>
              </a:rPr>
              <a:t>Д</a:t>
            </a:r>
            <a:r>
              <a:rPr sz="1600" b="1" spc="-10" dirty="0">
                <a:latin typeface="Times New Roman"/>
                <a:cs typeface="Times New Roman"/>
              </a:rPr>
              <a:t>А</a:t>
            </a:r>
            <a:r>
              <a:rPr sz="1600" b="1" spc="5" dirty="0">
                <a:latin typeface="Times New Roman"/>
                <a:cs typeface="Times New Roman"/>
              </a:rPr>
              <a:t>Ч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4544695" marR="5080">
              <a:lnSpc>
                <a:spcPct val="100000"/>
              </a:lnSpc>
              <a:spcBef>
                <a:spcPts val="5"/>
              </a:spcBef>
            </a:pPr>
            <a:endParaRPr lang="ru-RU" sz="1600" spc="-5" dirty="0" smtClean="0">
              <a:latin typeface="Times New Roman"/>
              <a:cs typeface="Times New Roman"/>
            </a:endParaRPr>
          </a:p>
          <a:p>
            <a:pPr marL="4544695" marR="5080">
              <a:lnSpc>
                <a:spcPct val="100000"/>
              </a:lnSpc>
              <a:spcBef>
                <a:spcPts val="5"/>
              </a:spcBef>
            </a:pPr>
            <a:endParaRPr lang="ru-RU" sz="1600" spc="-5" dirty="0">
              <a:latin typeface="Times New Roman"/>
              <a:cs typeface="Times New Roman"/>
            </a:endParaRPr>
          </a:p>
          <a:p>
            <a:pPr marL="4544695" marR="5080">
              <a:lnSpc>
                <a:spcPct val="100000"/>
              </a:lnSpc>
              <a:spcBef>
                <a:spcPts val="5"/>
              </a:spcBef>
            </a:pPr>
            <a:endParaRPr lang="ru-RU" sz="1600" spc="-5" dirty="0" smtClean="0">
              <a:latin typeface="Times New Roman"/>
              <a:cs typeface="Times New Roman"/>
            </a:endParaRPr>
          </a:p>
          <a:p>
            <a:pPr marL="4544695" marR="5080">
              <a:lnSpc>
                <a:spcPct val="100000"/>
              </a:lnSpc>
              <a:spcBef>
                <a:spcPts val="5"/>
              </a:spcBef>
            </a:pPr>
            <a:endParaRPr lang="ru-RU" sz="1600" spc="-5" dirty="0">
              <a:latin typeface="Times New Roman"/>
              <a:cs typeface="Times New Roman"/>
            </a:endParaRPr>
          </a:p>
          <a:p>
            <a:pPr marL="4544695" marR="5080">
              <a:lnSpc>
                <a:spcPct val="100000"/>
              </a:lnSpc>
              <a:spcBef>
                <a:spcPts val="5"/>
              </a:spcBef>
            </a:pPr>
            <a:r>
              <a:rPr sz="1600" spc="-5" dirty="0" err="1" smtClean="0">
                <a:latin typeface="Times New Roman"/>
                <a:cs typeface="Times New Roman"/>
              </a:rPr>
              <a:t>Научный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руководитель: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д.п.н., </a:t>
            </a:r>
            <a:r>
              <a:rPr sz="1600" spc="-5" dirty="0">
                <a:latin typeface="Times New Roman"/>
                <a:cs typeface="Times New Roman"/>
              </a:rPr>
              <a:t>профессор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Ануфриев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А.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Ф.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Выполнил:</a:t>
            </a:r>
            <a:endParaRPr sz="1600" dirty="0">
              <a:latin typeface="Times New Roman"/>
              <a:cs typeface="Times New Roman"/>
            </a:endParaRPr>
          </a:p>
          <a:p>
            <a:pPr marL="454469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Times New Roman"/>
                <a:cs typeface="Times New Roman"/>
              </a:rPr>
              <a:t>Кулиев </a:t>
            </a:r>
            <a:r>
              <a:rPr sz="1600" spc="-5" dirty="0">
                <a:latin typeface="Times New Roman"/>
                <a:cs typeface="Times New Roman"/>
              </a:rPr>
              <a:t>Н.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5" dirty="0" smtClean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33400" y="94487"/>
            <a:ext cx="8305800" cy="509270"/>
          </a:xfrm>
          <a:custGeom>
            <a:avLst/>
            <a:gdLst/>
            <a:ahLst/>
            <a:cxnLst/>
            <a:rect l="l" t="t" r="r" b="b"/>
            <a:pathLst>
              <a:path w="8738870" h="509270">
                <a:moveTo>
                  <a:pt x="8738616" y="0"/>
                </a:moveTo>
                <a:lnTo>
                  <a:pt x="0" y="0"/>
                </a:lnTo>
                <a:lnTo>
                  <a:pt x="0" y="509015"/>
                </a:lnTo>
                <a:lnTo>
                  <a:pt x="8738616" y="509015"/>
                </a:lnTo>
                <a:lnTo>
                  <a:pt x="8738616" y="0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6231" y="82676"/>
            <a:ext cx="818007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9790" marR="5080" indent="-847725" algn="ctr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Результаты</a:t>
            </a:r>
            <a:r>
              <a:rPr spc="-65" dirty="0"/>
              <a:t> </a:t>
            </a:r>
            <a:r>
              <a:rPr spc="5" dirty="0"/>
              <a:t>сравнения</a:t>
            </a:r>
            <a:r>
              <a:rPr spc="-70" dirty="0"/>
              <a:t> </a:t>
            </a:r>
            <a:r>
              <a:rPr spc="5" dirty="0"/>
              <a:t>двух</a:t>
            </a:r>
            <a:r>
              <a:rPr spc="-20" dirty="0"/>
              <a:t> </a:t>
            </a:r>
            <a:r>
              <a:rPr dirty="0" err="1"/>
              <a:t>подгрупп</a:t>
            </a:r>
            <a:r>
              <a:rPr spc="-55" dirty="0"/>
              <a:t> </a:t>
            </a:r>
            <a:r>
              <a:rPr lang="ru-RU" dirty="0" smtClean="0"/>
              <a:t>испытуемых</a:t>
            </a:r>
            <a:r>
              <a:rPr spc="-65" dirty="0" smtClean="0"/>
              <a:t> </a:t>
            </a:r>
            <a:r>
              <a:rPr dirty="0" smtClean="0"/>
              <a:t>с</a:t>
            </a:r>
            <a:r>
              <a:rPr spc="-10" dirty="0" smtClean="0"/>
              <a:t> </a:t>
            </a:r>
            <a:r>
              <a:rPr dirty="0"/>
              <a:t>параметрами</a:t>
            </a:r>
            <a:r>
              <a:rPr spc="-70" dirty="0"/>
              <a:t> </a:t>
            </a:r>
            <a:r>
              <a:rPr spc="5" dirty="0" err="1"/>
              <a:t>решения</a:t>
            </a:r>
            <a:r>
              <a:rPr spc="5" dirty="0"/>
              <a:t> </a:t>
            </a:r>
            <a:r>
              <a:rPr spc="-385" dirty="0"/>
              <a:t> </a:t>
            </a:r>
            <a:r>
              <a:rPr spc="5" dirty="0" err="1" smtClean="0"/>
              <a:t>задач</a:t>
            </a:r>
            <a:endParaRPr spc="5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DB0F4A2A-D347-4A2D-A2F2-60B648DF34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7315791"/>
              </p:ext>
            </p:extLst>
          </p:nvPr>
        </p:nvGraphicFramePr>
        <p:xfrm>
          <a:off x="1447800" y="898525"/>
          <a:ext cx="6199413" cy="3578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bject 9"/>
          <p:cNvSpPr txBox="1"/>
          <p:nvPr/>
        </p:nvSpPr>
        <p:spPr>
          <a:xfrm>
            <a:off x="304800" y="2498725"/>
            <a:ext cx="4121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lang="ru-RU" sz="1200" dirty="0">
                <a:latin typeface="Times New Roman"/>
                <a:cs typeface="Times New Roman"/>
              </a:rPr>
              <a:t>4</a:t>
            </a:r>
            <a:endParaRPr sz="1200" dirty="0">
              <a:latin typeface="Times New Roman"/>
              <a:cs typeface="Times New Roman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38200" y="2574925"/>
            <a:ext cx="381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374" y="827024"/>
            <a:ext cx="2729230" cy="1288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Для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сравнения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группы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«Средний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уровень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критичности мышления» и </a:t>
            </a:r>
            <a:r>
              <a:rPr sz="1200" spc="-5" dirty="0">
                <a:latin typeface="Times New Roman"/>
                <a:cs typeface="Times New Roman"/>
              </a:rPr>
              <a:t>«Высокий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уровень </a:t>
            </a:r>
            <a:r>
              <a:rPr sz="1200" dirty="0">
                <a:latin typeface="Times New Roman"/>
                <a:cs typeface="Times New Roman"/>
              </a:rPr>
              <a:t>критичности мышления» </a:t>
            </a:r>
            <a:r>
              <a:rPr sz="1200" spc="-5" dirty="0">
                <a:latin typeface="Times New Roman"/>
                <a:cs typeface="Times New Roman"/>
              </a:rPr>
              <a:t>между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20" dirty="0">
                <a:latin typeface="Times New Roman"/>
                <a:cs typeface="Times New Roman"/>
              </a:rPr>
              <a:t>о</a:t>
            </a:r>
            <a:r>
              <a:rPr sz="1200" spc="-15" dirty="0">
                <a:latin typeface="Times New Roman"/>
                <a:cs typeface="Times New Roman"/>
              </a:rPr>
              <a:t>б</a:t>
            </a:r>
            <a:r>
              <a:rPr sz="1200" spc="2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б</a:t>
            </a:r>
            <a:r>
              <a:rPr sz="1200" spc="5" dirty="0">
                <a:latin typeface="Times New Roman"/>
                <a:cs typeface="Times New Roman"/>
              </a:rPr>
              <a:t>ы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2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льз</a:t>
            </a:r>
            <a:r>
              <a:rPr sz="1200" spc="20" dirty="0">
                <a:latin typeface="Times New Roman"/>
                <a:cs typeface="Times New Roman"/>
              </a:rPr>
              <a:t>о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ритерий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200" spc="-5" dirty="0">
                <a:latin typeface="Times New Roman"/>
                <a:cs typeface="Times New Roman"/>
              </a:rPr>
              <a:t>U-Манна-Уитни.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00" spc="-5" dirty="0">
                <a:latin typeface="Times New Roman"/>
                <a:cs typeface="Times New Roman"/>
              </a:rPr>
              <a:t>Данные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представлены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таблице.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9792" y="4194203"/>
            <a:ext cx="888365" cy="65659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10"/>
              </a:spcBef>
            </a:pPr>
            <a:r>
              <a:rPr sz="1200" dirty="0">
                <a:latin typeface="Times New Roman"/>
                <a:cs typeface="Times New Roman"/>
              </a:rPr>
              <a:t>*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p&lt;0,05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19"/>
              </a:spcBef>
            </a:pPr>
            <a:r>
              <a:rPr sz="1200" spc="-5" dirty="0">
                <a:latin typeface="Times New Roman"/>
                <a:cs typeface="Times New Roman"/>
              </a:rPr>
              <a:t>**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p&lt;0,01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15"/>
              </a:spcBef>
            </a:pPr>
            <a:r>
              <a:rPr sz="1200" dirty="0">
                <a:latin typeface="Times New Roman"/>
                <a:cs typeface="Times New Roman"/>
              </a:rPr>
              <a:t>***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p&lt;0,001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64178" y="762634"/>
          <a:ext cx="5413375" cy="4229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2675"/>
                <a:gridCol w="1082675"/>
                <a:gridCol w="1082675"/>
                <a:gridCol w="1082675"/>
                <a:gridCol w="1082675"/>
              </a:tblGrid>
              <a:tr h="508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вани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л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6200" indent="-381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Среднее</a:t>
                      </a:r>
                      <a:r>
                        <a:rPr sz="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значение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группе «Средний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уровень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критичности </a:t>
                      </a:r>
                      <a:r>
                        <a:rPr sz="8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мышления»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76200" indent="-381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Среднее</a:t>
                      </a:r>
                      <a:r>
                        <a:rPr sz="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значение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группе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«Высокий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уровень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критичности </a:t>
                      </a:r>
                      <a:r>
                        <a:rPr sz="8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мышления»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4145" marR="132080" indent="88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Эмпирическое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нач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я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Уровень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значимости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8">
                <a:tc>
                  <a:txBody>
                    <a:bodyPr/>
                    <a:lstStyle/>
                    <a:p>
                      <a:pPr marL="194945" marR="189865" indent="133985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Опросник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ивн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3,750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3,833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76,0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0,832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634">
                <a:tc>
                  <a:txBody>
                    <a:bodyPr/>
                    <a:lstStyle/>
                    <a:p>
                      <a:pPr marL="149225" marR="139065" indent="-508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Самооценка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ивн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поведения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41,500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42,167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70,0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0,917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25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1.Время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решения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0,077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9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-0,309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90,5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0,337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шагов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8115" marR="15113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иа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ич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ес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процесса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0,046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-0,183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88,5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0,392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Последовательность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этапов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-0,167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0,669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33,5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0,042*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254">
                <a:tc>
                  <a:txBody>
                    <a:bodyPr/>
                    <a:lstStyle/>
                    <a:p>
                      <a:pPr marL="124460">
                        <a:lnSpc>
                          <a:spcPts val="9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Анализ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анамнеза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-0,076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9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0,305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59,0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0,489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методик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-0,110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0,439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45,5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0,169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381">
                <a:tc>
                  <a:txBody>
                    <a:bodyPr/>
                    <a:lstStyle/>
                    <a:p>
                      <a:pPr marL="365125" marR="191770" indent="-167640">
                        <a:lnSpc>
                          <a:spcPct val="100000"/>
                        </a:lnSpc>
                      </a:pPr>
                      <a:r>
                        <a:rPr sz="800" spc="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ва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методик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-0,094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0,376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49,5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0,242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гипотез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0,014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-0,054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62,5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0,621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Адекватность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15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гипотез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-0,105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0,419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51,5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0,285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228">
                <a:tc>
                  <a:txBody>
                    <a:bodyPr/>
                    <a:lstStyle/>
                    <a:p>
                      <a:pPr marL="78740">
                        <a:lnSpc>
                          <a:spcPts val="894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Проверка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диагноза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894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0,075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94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-0,301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4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72,0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94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4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Успешность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ts val="915"/>
                        </a:lnSpc>
                        <a:spcBef>
                          <a:spcPts val="5"/>
                        </a:spcBef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Решения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-0,085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0,341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60,0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0,424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469">
                <a:tc>
                  <a:txBody>
                    <a:bodyPr/>
                    <a:lstStyle/>
                    <a:p>
                      <a:pPr marL="349885" marR="99695" indent="-243840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Кол-во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проверок </a:t>
                      </a:r>
                      <a:r>
                        <a:rPr sz="8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диагноза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0,034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-0,137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69,5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0,897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051">
                <a:tc>
                  <a:txBody>
                    <a:bodyPr/>
                    <a:lstStyle/>
                    <a:p>
                      <a:pPr marL="310515" marR="222885" indent="-793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й 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-0,409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1,635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48,5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0,223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10895" y="94487"/>
            <a:ext cx="8738870" cy="509270"/>
          </a:xfrm>
          <a:custGeom>
            <a:avLst/>
            <a:gdLst/>
            <a:ahLst/>
            <a:cxnLst/>
            <a:rect l="l" t="t" r="r" b="b"/>
            <a:pathLst>
              <a:path w="8738870" h="509270">
                <a:moveTo>
                  <a:pt x="8738616" y="0"/>
                </a:moveTo>
                <a:lnTo>
                  <a:pt x="0" y="0"/>
                </a:lnTo>
                <a:lnTo>
                  <a:pt x="0" y="509015"/>
                </a:lnTo>
                <a:lnTo>
                  <a:pt x="8738616" y="509015"/>
                </a:lnTo>
                <a:lnTo>
                  <a:pt x="8738616" y="0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6231" y="82676"/>
            <a:ext cx="81800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9790" marR="5080" indent="-847725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Результаты</a:t>
            </a:r>
            <a:r>
              <a:rPr spc="-65" dirty="0"/>
              <a:t> </a:t>
            </a:r>
            <a:r>
              <a:rPr spc="5" dirty="0"/>
              <a:t>сравнения</a:t>
            </a:r>
            <a:r>
              <a:rPr spc="-70" dirty="0"/>
              <a:t> </a:t>
            </a:r>
            <a:r>
              <a:rPr spc="5" dirty="0"/>
              <a:t>двух</a:t>
            </a:r>
            <a:r>
              <a:rPr spc="-20" dirty="0"/>
              <a:t> </a:t>
            </a:r>
            <a:r>
              <a:rPr dirty="0" err="1"/>
              <a:t>подгрупп</a:t>
            </a:r>
            <a:r>
              <a:rPr spc="-55" dirty="0"/>
              <a:t> </a:t>
            </a:r>
            <a:r>
              <a:rPr lang="ru-RU" dirty="0" smtClean="0"/>
              <a:t>испытуемых</a:t>
            </a:r>
            <a:r>
              <a:rPr spc="-65" dirty="0" smtClean="0"/>
              <a:t> </a:t>
            </a:r>
            <a:r>
              <a:rPr dirty="0"/>
              <a:t>с</a:t>
            </a:r>
            <a:r>
              <a:rPr spc="-10" dirty="0"/>
              <a:t> </a:t>
            </a:r>
            <a:r>
              <a:rPr dirty="0"/>
              <a:t>параметрами</a:t>
            </a:r>
            <a:r>
              <a:rPr spc="-70" dirty="0"/>
              <a:t> </a:t>
            </a:r>
            <a:r>
              <a:rPr spc="5" dirty="0"/>
              <a:t>решения </a:t>
            </a:r>
            <a:r>
              <a:rPr spc="-385" dirty="0"/>
              <a:t> </a:t>
            </a:r>
            <a:r>
              <a:rPr spc="5" dirty="0"/>
              <a:t>задач</a:t>
            </a:r>
            <a:r>
              <a:rPr spc="-65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lang="ru-RU" spc="5" dirty="0" smtClean="0"/>
              <a:t>уровнем</a:t>
            </a:r>
            <a:r>
              <a:rPr spc="-80" dirty="0" smtClean="0"/>
              <a:t> </a:t>
            </a:r>
            <a:r>
              <a:rPr dirty="0"/>
              <a:t>рефлексивности</a:t>
            </a:r>
            <a:r>
              <a:rPr spc="-80" dirty="0"/>
              <a:t> </a:t>
            </a:r>
            <a:r>
              <a:rPr dirty="0"/>
              <a:t>и</a:t>
            </a:r>
            <a:r>
              <a:rPr spc="10" dirty="0"/>
              <a:t> </a:t>
            </a:r>
            <a:r>
              <a:rPr dirty="0"/>
              <a:t>метакогнитивного</a:t>
            </a:r>
            <a:r>
              <a:rPr spc="-80" dirty="0"/>
              <a:t> </a:t>
            </a:r>
            <a:r>
              <a:rPr spc="5" dirty="0"/>
              <a:t>поведения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E7D5DA8B-4842-418F-B57D-A38920246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7063225"/>
              </p:ext>
            </p:extLst>
          </p:nvPr>
        </p:nvGraphicFramePr>
        <p:xfrm>
          <a:off x="280525" y="825188"/>
          <a:ext cx="2930265" cy="211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B4D4DFD2-7473-408C-B34C-F6476438FB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9111997"/>
              </p:ext>
            </p:extLst>
          </p:nvPr>
        </p:nvGraphicFramePr>
        <p:xfrm>
          <a:off x="5465618" y="750299"/>
          <a:ext cx="3502699" cy="226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BEBEF5E0-1C20-4897-BA34-36A2430C63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0802980"/>
              </p:ext>
            </p:extLst>
          </p:nvPr>
        </p:nvGraphicFramePr>
        <p:xfrm>
          <a:off x="2888674" y="2867892"/>
          <a:ext cx="3230458" cy="214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object 9"/>
          <p:cNvSpPr txBox="1"/>
          <p:nvPr/>
        </p:nvSpPr>
        <p:spPr>
          <a:xfrm>
            <a:off x="1219200" y="3336925"/>
            <a:ext cx="4121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lang="ru-RU" sz="1200" dirty="0">
                <a:latin typeface="Times New Roman"/>
                <a:cs typeface="Times New Roman"/>
              </a:rPr>
              <a:t>5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4191000" y="2117725"/>
            <a:ext cx="4121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lang="ru-RU" sz="1200" dirty="0">
                <a:latin typeface="Times New Roman"/>
                <a:cs typeface="Times New Roman"/>
              </a:rPr>
              <a:t>6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3" name="object 9"/>
          <p:cNvSpPr txBox="1"/>
          <p:nvPr/>
        </p:nvSpPr>
        <p:spPr>
          <a:xfrm>
            <a:off x="7543800" y="3336925"/>
            <a:ext cx="4121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lang="ru-RU" sz="1200" dirty="0">
                <a:latin typeface="Times New Roman"/>
                <a:cs typeface="Times New Roman"/>
              </a:rPr>
              <a:t>7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1447800" y="2879725"/>
            <a:ext cx="0" cy="396875"/>
          </a:xfrm>
          <a:custGeom>
            <a:avLst/>
            <a:gdLst/>
            <a:ahLst/>
            <a:cxnLst/>
            <a:rect l="l" t="t" r="r" b="b"/>
            <a:pathLst>
              <a:path h="396875">
                <a:moveTo>
                  <a:pt x="0" y="0"/>
                </a:moveTo>
                <a:lnTo>
                  <a:pt x="0" y="396430"/>
                </a:lnTo>
              </a:path>
            </a:pathLst>
          </a:custGeom>
          <a:ln w="9144">
            <a:solidFill>
              <a:srgbClr val="FDA8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/>
          <p:cNvSpPr/>
          <p:nvPr/>
        </p:nvSpPr>
        <p:spPr>
          <a:xfrm>
            <a:off x="7696200" y="2955925"/>
            <a:ext cx="0" cy="396875"/>
          </a:xfrm>
          <a:custGeom>
            <a:avLst/>
            <a:gdLst/>
            <a:ahLst/>
            <a:cxnLst/>
            <a:rect l="l" t="t" r="r" b="b"/>
            <a:pathLst>
              <a:path h="396875">
                <a:moveTo>
                  <a:pt x="0" y="0"/>
                </a:moveTo>
                <a:lnTo>
                  <a:pt x="0" y="396430"/>
                </a:lnTo>
              </a:path>
            </a:pathLst>
          </a:custGeom>
          <a:ln w="9144">
            <a:solidFill>
              <a:srgbClr val="FDA8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8"/>
          <p:cNvSpPr/>
          <p:nvPr/>
        </p:nvSpPr>
        <p:spPr>
          <a:xfrm>
            <a:off x="4343400" y="2422525"/>
            <a:ext cx="0" cy="396875"/>
          </a:xfrm>
          <a:custGeom>
            <a:avLst/>
            <a:gdLst/>
            <a:ahLst/>
            <a:cxnLst/>
            <a:rect l="l" t="t" r="r" b="b"/>
            <a:pathLst>
              <a:path h="396875">
                <a:moveTo>
                  <a:pt x="0" y="0"/>
                </a:moveTo>
                <a:lnTo>
                  <a:pt x="0" y="396430"/>
                </a:lnTo>
              </a:path>
            </a:pathLst>
          </a:custGeom>
          <a:ln w="9144">
            <a:solidFill>
              <a:srgbClr val="FDA8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"/>
          <p:cNvSpPr txBox="1">
            <a:spLocks/>
          </p:cNvSpPr>
          <p:nvPr/>
        </p:nvSpPr>
        <p:spPr>
          <a:xfrm>
            <a:off x="533400" y="136525"/>
            <a:ext cx="8180070" cy="514350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0" tIns="13335" rIns="0" bIns="0" rtlCol="0">
            <a:spAutoFit/>
          </a:bodyPr>
          <a:lstStyle/>
          <a:p>
            <a:pPr marL="859790" marR="5080" lvl="0" indent="-847725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Результаты</a:t>
            </a:r>
            <a:r>
              <a:rPr kumimoji="0" lang="ru-RU" sz="1600" b="1" i="0" u="none" strike="noStrike" kern="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сравнения</a:t>
            </a:r>
            <a:r>
              <a:rPr kumimoji="0" lang="ru-RU" sz="1600" b="1" i="0" u="none" strike="noStrike" kern="0" cap="none" spc="-7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двух</a:t>
            </a:r>
            <a:r>
              <a:rPr kumimoji="0" lang="ru-RU" sz="1600" b="1" i="0" u="none" strike="noStrike" kern="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подгрупп</a:t>
            </a:r>
            <a:r>
              <a:rPr kumimoji="0" lang="ru-RU" sz="1600" b="1" i="0" u="none" strike="noStrike" kern="0" cap="none" spc="-5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lang="ru-RU" sz="1600" b="1" kern="0" dirty="0" smtClean="0">
                <a:latin typeface="Times New Roman"/>
                <a:ea typeface="+mj-ea"/>
                <a:cs typeface="Times New Roman"/>
              </a:rPr>
              <a:t>испытуемых</a:t>
            </a:r>
            <a:r>
              <a:rPr kumimoji="0" lang="ru-RU" sz="1600" b="1" i="0" u="none" strike="noStrike" kern="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с</a:t>
            </a:r>
            <a:r>
              <a:rPr kumimoji="0" lang="ru-RU" sz="16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параметрами</a:t>
            </a:r>
            <a:r>
              <a:rPr kumimoji="0" lang="ru-RU" sz="1600" b="1" i="0" u="none" strike="noStrike" kern="0" cap="none" spc="-7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решения </a:t>
            </a:r>
            <a:r>
              <a:rPr kumimoji="0" lang="ru-RU" sz="1600" b="1" i="0" u="none" strike="noStrike" kern="0" cap="none" spc="-3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задач</a:t>
            </a:r>
            <a:r>
              <a:rPr kumimoji="0" lang="ru-RU" sz="1600" b="1" i="0" u="none" strike="noStrike" kern="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и</a:t>
            </a:r>
            <a:r>
              <a:rPr kumimoji="0" lang="ru-RU" sz="16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    </a:t>
            </a:r>
            <a:r>
              <a:rPr lang="ru-RU" sz="1600" b="1" kern="0" spc="5" dirty="0" smtClean="0">
                <a:latin typeface="Times New Roman"/>
                <a:ea typeface="+mj-ea"/>
                <a:cs typeface="Times New Roman"/>
              </a:rPr>
              <a:t>уровнем</a:t>
            </a:r>
            <a:r>
              <a:rPr kumimoji="0" lang="ru-RU" sz="1600" b="1" i="0" u="none" strike="noStrike" kern="0" cap="none" spc="-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рефлексивности</a:t>
            </a:r>
            <a:r>
              <a:rPr kumimoji="0" lang="ru-RU" sz="1600" b="1" i="0" u="none" strike="noStrike" kern="0" cap="none" spc="-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и</a:t>
            </a:r>
            <a:r>
              <a:rPr kumimoji="0" lang="ru-RU" sz="1600" b="1" i="0" u="none" strike="noStrike" kern="0" cap="none" spc="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метакогнитивного</a:t>
            </a:r>
            <a:r>
              <a:rPr kumimoji="0" lang="ru-RU" sz="1600" b="1" i="0" u="none" strike="noStrike" kern="0" cap="none" spc="-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16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поведения</a:t>
            </a:r>
            <a:endParaRPr kumimoji="0" lang="ru-RU" sz="1600" b="1" i="0" u="none" strike="noStrike" kern="0" cap="none" spc="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55565" y="1571087"/>
            <a:ext cx="4640580" cy="2526030"/>
            <a:chOff x="4055565" y="1571087"/>
            <a:chExt cx="4640580" cy="25260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55565" y="1571087"/>
              <a:ext cx="4254199" cy="25254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26936" y="3685032"/>
              <a:ext cx="1969007" cy="335280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524255" y="88391"/>
            <a:ext cx="7983220" cy="536575"/>
          </a:xfrm>
          <a:custGeom>
            <a:avLst/>
            <a:gdLst/>
            <a:ahLst/>
            <a:cxnLst/>
            <a:rect l="l" t="t" r="r" b="b"/>
            <a:pathLst>
              <a:path w="7983220" h="536575">
                <a:moveTo>
                  <a:pt x="7982711" y="0"/>
                </a:moveTo>
                <a:lnTo>
                  <a:pt x="0" y="0"/>
                </a:lnTo>
                <a:lnTo>
                  <a:pt x="0" y="536448"/>
                </a:lnTo>
                <a:lnTo>
                  <a:pt x="7982711" y="536448"/>
                </a:lnTo>
                <a:lnTo>
                  <a:pt x="7982711" y="0"/>
                </a:lnTo>
                <a:close/>
              </a:path>
            </a:pathLst>
          </a:custGeom>
          <a:solidFill>
            <a:srgbClr val="FFAB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64817" y="90678"/>
            <a:ext cx="509651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Значимые</a:t>
            </a:r>
            <a:r>
              <a:rPr spc="-55" dirty="0"/>
              <a:t> </a:t>
            </a:r>
            <a:r>
              <a:rPr spc="5" dirty="0"/>
              <a:t>различия</a:t>
            </a:r>
            <a:r>
              <a:rPr spc="-70" dirty="0"/>
              <a:t> </a:t>
            </a:r>
            <a:r>
              <a:rPr dirty="0"/>
              <a:t>между</a:t>
            </a:r>
            <a:r>
              <a:rPr spc="-20" dirty="0"/>
              <a:t> </a:t>
            </a:r>
            <a:r>
              <a:rPr dirty="0"/>
              <a:t>подгруппами</a:t>
            </a:r>
            <a:r>
              <a:rPr spc="-75" dirty="0"/>
              <a:t> </a:t>
            </a:r>
            <a:r>
              <a:rPr spc="5" dirty="0"/>
              <a:t>по</a:t>
            </a:r>
            <a:r>
              <a:rPr dirty="0"/>
              <a:t> параметру</a:t>
            </a:r>
          </a:p>
          <a:p>
            <a:pPr algn="ctr">
              <a:lnSpc>
                <a:spcPct val="100000"/>
              </a:lnSpc>
            </a:pPr>
            <a:r>
              <a:rPr dirty="0"/>
              <a:t>«Последовательность</a:t>
            </a:r>
            <a:r>
              <a:rPr spc="-85" dirty="0"/>
              <a:t> </a:t>
            </a:r>
            <a:r>
              <a:rPr spc="5" dirty="0"/>
              <a:t>этапов»</a:t>
            </a:r>
            <a:r>
              <a:rPr spc="-60" dirty="0"/>
              <a:t> </a:t>
            </a:r>
            <a:r>
              <a:rPr spc="5" dirty="0"/>
              <a:t>решения</a:t>
            </a:r>
            <a:r>
              <a:rPr spc="-75" dirty="0"/>
              <a:t> </a:t>
            </a:r>
            <a:r>
              <a:rPr spc="5" dirty="0"/>
              <a:t>задачи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73700" y="4399279"/>
            <a:ext cx="2781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dirty="0" err="1" smtClean="0">
                <a:latin typeface="Times New Roman"/>
                <a:cs typeface="Times New Roman"/>
              </a:rPr>
              <a:t>Рис</a:t>
            </a:r>
            <a:r>
              <a:rPr sz="1200" dirty="0" smtClean="0">
                <a:latin typeface="Times New Roman"/>
                <a:cs typeface="Times New Roman"/>
              </a:rPr>
              <a:t>.</a:t>
            </a:r>
            <a:r>
              <a:rPr lang="ru-RU" sz="1200" dirty="0" smtClean="0">
                <a:latin typeface="Times New Roman"/>
                <a:cs typeface="Times New Roman"/>
              </a:rPr>
              <a:t>8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Диаграмма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размаха</a:t>
            </a:r>
            <a:endParaRPr sz="1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подгрупп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критического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мышления</a:t>
            </a:r>
          </a:p>
          <a:p>
            <a:pPr algn="ct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параметра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«последовательность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этапов»</a:t>
            </a:r>
          </a:p>
        </p:txBody>
      </p:sp>
      <p:sp>
        <p:nvSpPr>
          <p:cNvPr id="8" name="object 8"/>
          <p:cNvSpPr/>
          <p:nvPr/>
        </p:nvSpPr>
        <p:spPr>
          <a:xfrm>
            <a:off x="6832092" y="3918203"/>
            <a:ext cx="0" cy="396875"/>
          </a:xfrm>
          <a:custGeom>
            <a:avLst/>
            <a:gdLst/>
            <a:ahLst/>
            <a:cxnLst/>
            <a:rect l="l" t="t" r="r" b="b"/>
            <a:pathLst>
              <a:path h="396875">
                <a:moveTo>
                  <a:pt x="0" y="0"/>
                </a:moveTo>
                <a:lnTo>
                  <a:pt x="0" y="396430"/>
                </a:lnTo>
              </a:path>
            </a:pathLst>
          </a:custGeom>
          <a:ln w="9144">
            <a:solidFill>
              <a:srgbClr val="FDA8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8783" y="1566671"/>
            <a:ext cx="2889504" cy="223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" cy="10363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99688" y="902207"/>
            <a:ext cx="5016558" cy="349959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0415" y="103631"/>
            <a:ext cx="8677910" cy="516167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23495" rIns="0" bIns="0" rtlCol="0">
            <a:spAutoFit/>
          </a:bodyPr>
          <a:lstStyle/>
          <a:p>
            <a:pPr marL="3079750" marR="555625" indent="-2519045" algn="l">
              <a:lnSpc>
                <a:spcPct val="100000"/>
              </a:lnSpc>
              <a:spcBef>
                <a:spcPts val="185"/>
              </a:spcBef>
            </a:pPr>
            <a:r>
              <a:rPr spc="5" dirty="0"/>
              <a:t>Анализ</a:t>
            </a:r>
            <a:r>
              <a:rPr spc="-60" dirty="0"/>
              <a:t> </a:t>
            </a:r>
            <a:r>
              <a:rPr dirty="0"/>
              <a:t>взаимосвязей</a:t>
            </a:r>
            <a:r>
              <a:rPr spc="-50" dirty="0"/>
              <a:t> </a:t>
            </a:r>
            <a:r>
              <a:rPr dirty="0"/>
              <a:t>между</a:t>
            </a:r>
            <a:r>
              <a:rPr spc="-15" dirty="0"/>
              <a:t> </a:t>
            </a:r>
            <a:r>
              <a:rPr dirty="0"/>
              <a:t>параметрами</a:t>
            </a:r>
            <a:r>
              <a:rPr spc="-65" dirty="0"/>
              <a:t> </a:t>
            </a:r>
            <a:r>
              <a:rPr spc="5" dirty="0"/>
              <a:t>решения</a:t>
            </a:r>
            <a:r>
              <a:rPr spc="-40" dirty="0"/>
              <a:t> </a:t>
            </a:r>
            <a:r>
              <a:rPr dirty="0"/>
              <a:t>и</a:t>
            </a:r>
            <a:r>
              <a:rPr spc="10" dirty="0"/>
              <a:t> </a:t>
            </a:r>
            <a:r>
              <a:rPr dirty="0" err="1"/>
              <a:t>интегральным</a:t>
            </a:r>
            <a:r>
              <a:rPr spc="-80" dirty="0"/>
              <a:t> </a:t>
            </a:r>
            <a:r>
              <a:rPr spc="5" dirty="0" err="1" smtClean="0"/>
              <a:t>показателем</a:t>
            </a:r>
            <a:r>
              <a:rPr lang="ru-RU" spc="5" dirty="0" smtClean="0"/>
              <a:t> </a:t>
            </a:r>
            <a:r>
              <a:rPr spc="5" dirty="0" err="1" smtClean="0"/>
              <a:t>успешности</a:t>
            </a:r>
            <a:r>
              <a:rPr spc="-70" dirty="0" smtClean="0"/>
              <a:t> </a:t>
            </a:r>
            <a:r>
              <a:rPr spc="5" dirty="0"/>
              <a:t>решения</a:t>
            </a:r>
            <a:r>
              <a:rPr spc="-60" dirty="0"/>
              <a:t> </a:t>
            </a:r>
            <a:r>
              <a:rPr spc="5" dirty="0"/>
              <a:t>задач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23486" y="4630927"/>
            <a:ext cx="41363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 </a:t>
            </a:r>
            <a:r>
              <a:rPr lang="ru-RU" sz="1200" dirty="0">
                <a:latin typeface="Times New Roman"/>
                <a:cs typeface="Times New Roman"/>
              </a:rPr>
              <a:t>9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 Корреляционная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плеяда 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всех</a:t>
            </a:r>
            <a:r>
              <a:rPr sz="1200" spc="-10" dirty="0">
                <a:latin typeface="Times New Roman"/>
                <a:cs typeface="Times New Roman"/>
              </a:rPr>
              <a:t> исследуемых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параметров</a:t>
            </a:r>
          </a:p>
          <a:p>
            <a:pPr marR="11430" algn="ct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диагностического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процесса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12764" y="4439411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7822"/>
                </a:lnTo>
              </a:path>
            </a:pathLst>
          </a:custGeom>
          <a:ln w="9144">
            <a:solidFill>
              <a:srgbClr val="FDA8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9460" y="1629536"/>
            <a:ext cx="294957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Times New Roman"/>
                <a:cs typeface="Times New Roman"/>
              </a:rPr>
              <a:t>Существуют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значимые сильные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положительные взаимосвязи </a:t>
            </a:r>
            <a:r>
              <a:rPr sz="1200" spc="-5" dirty="0">
                <a:latin typeface="Times New Roman"/>
                <a:cs typeface="Times New Roman"/>
              </a:rPr>
              <a:t>между </a:t>
            </a:r>
            <a:r>
              <a:rPr sz="1200" dirty="0">
                <a:latin typeface="Times New Roman"/>
                <a:cs typeface="Times New Roman"/>
              </a:rPr>
              <a:t> параметром </a:t>
            </a:r>
            <a:r>
              <a:rPr sz="1200" spc="-10" dirty="0">
                <a:latin typeface="Times New Roman"/>
                <a:cs typeface="Times New Roman"/>
              </a:rPr>
              <a:t>«3. </a:t>
            </a:r>
            <a:r>
              <a:rPr sz="1200" dirty="0">
                <a:latin typeface="Times New Roman"/>
                <a:cs typeface="Times New Roman"/>
              </a:rPr>
              <a:t>Последовательность этапов»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 параметром </a:t>
            </a:r>
            <a:r>
              <a:rPr sz="1200" spc="-5" dirty="0">
                <a:latin typeface="Times New Roman"/>
                <a:cs typeface="Times New Roman"/>
              </a:rPr>
              <a:t>«Интегральный </a:t>
            </a:r>
            <a:r>
              <a:rPr sz="1200" dirty="0">
                <a:latin typeface="Times New Roman"/>
                <a:cs typeface="Times New Roman"/>
              </a:rPr>
              <a:t>показатель»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(r=0,774***,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p&lt;0,001).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Чем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большей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степени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выражены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показатели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по 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параметру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Times New Roman"/>
                <a:cs typeface="Times New Roman"/>
              </a:rPr>
              <a:t>«3.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Последовательность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этапов»,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тем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больше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выражены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показатели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параметру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«Интегральный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показатель».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669925"/>
            <a:ext cx="5297424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pc="5" dirty="0" smtClean="0"/>
              <a:t>ОБСУЖДЕНИЕ</a:t>
            </a:r>
            <a:r>
              <a:rPr spc="-15" dirty="0" smtClean="0"/>
              <a:t> </a:t>
            </a:r>
            <a:r>
              <a:rPr dirty="0" smtClean="0"/>
              <a:t>РЕЗУЛЬТАТ</a:t>
            </a:r>
            <a:r>
              <a:rPr lang="ru-RU" dirty="0" smtClean="0"/>
              <a:t>ОВ</a:t>
            </a:r>
            <a:r>
              <a:rPr spc="-85" dirty="0" smtClean="0"/>
              <a:t> </a:t>
            </a:r>
            <a:r>
              <a:rPr dirty="0"/>
              <a:t>ИССЛЕДОВАНИЯ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208" y="128015"/>
            <a:ext cx="7071359" cy="45110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46684" y="1152905"/>
            <a:ext cx="8616315" cy="3867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354330" algn="l"/>
              </a:tabLst>
            </a:pPr>
            <a:r>
              <a:rPr sz="1400" spc="-10" dirty="0">
                <a:latin typeface="Times New Roman"/>
                <a:cs typeface="Times New Roman"/>
              </a:rPr>
              <a:t>В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результате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диагностики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критического 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студентов-психологов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было 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выделено 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испытуемых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 </a:t>
            </a:r>
            <a:r>
              <a:rPr sz="1400" spc="-10" dirty="0">
                <a:latin typeface="Times New Roman"/>
                <a:cs typeface="Times New Roman"/>
              </a:rPr>
              <a:t>низким уровнем </a:t>
            </a:r>
            <a:r>
              <a:rPr sz="1400" spc="-5" dirty="0">
                <a:latin typeface="Times New Roman"/>
                <a:cs typeface="Times New Roman"/>
              </a:rPr>
              <a:t>критического  мышления и </a:t>
            </a:r>
            <a:r>
              <a:rPr sz="1400" spc="-10" dirty="0">
                <a:latin typeface="Times New Roman"/>
                <a:cs typeface="Times New Roman"/>
              </a:rPr>
              <a:t>повышенным уровнем </a:t>
            </a:r>
            <a:r>
              <a:rPr sz="1400" spc="-5" dirty="0">
                <a:latin typeface="Times New Roman"/>
                <a:cs typeface="Times New Roman"/>
              </a:rPr>
              <a:t>критического мышления.  Выявлено  две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группы</a:t>
            </a:r>
            <a:r>
              <a:rPr sz="1400" dirty="0">
                <a:latin typeface="Times New Roman"/>
                <a:cs typeface="Times New Roman"/>
              </a:rPr>
              <a:t> испытуемых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со средним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(80%)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высоким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уровнем</a:t>
            </a:r>
            <a:r>
              <a:rPr sz="1400" spc="-5" dirty="0">
                <a:latin typeface="Times New Roman"/>
                <a:cs typeface="Times New Roman"/>
              </a:rPr>
              <a:t> (20%)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критического 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рефлексивности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большинство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испытуемых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на 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среднем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уровне</a:t>
            </a:r>
            <a:r>
              <a:rPr sz="1400" spc="-5" dirty="0">
                <a:latin typeface="Times New Roman"/>
                <a:cs typeface="Times New Roman"/>
              </a:rPr>
              <a:t> (60%).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Метакогнитивное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поведение,</a:t>
            </a:r>
            <a:r>
              <a:rPr sz="1400" spc="-5" dirty="0">
                <a:latin typeface="Times New Roman"/>
                <a:cs typeface="Times New Roman"/>
              </a:rPr>
              <a:t> склонность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применять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мыслительные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стратегии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испытуемые,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также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оценивают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большинстве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своем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среднем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уровне;</a:t>
            </a:r>
            <a:endParaRPr sz="1400"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4330" algn="l"/>
              </a:tabLst>
            </a:pPr>
            <a:r>
              <a:rPr sz="1400" spc="-5" dirty="0">
                <a:latin typeface="Times New Roman"/>
                <a:cs typeface="Times New Roman"/>
              </a:rPr>
              <a:t>Анализ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между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группами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«Высоким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уровнем</a:t>
            </a:r>
            <a:r>
              <a:rPr sz="1400" spc="-5" dirty="0">
                <a:latin typeface="Times New Roman"/>
                <a:cs typeface="Times New Roman"/>
              </a:rPr>
              <a:t> критического 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«Средним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уровнем </a:t>
            </a:r>
            <a:r>
              <a:rPr sz="1400" spc="-5" dirty="0">
                <a:latin typeface="Times New Roman"/>
                <a:cs typeface="Times New Roman"/>
              </a:rPr>
              <a:t> критического мышления» и интегральным </a:t>
            </a:r>
            <a:r>
              <a:rPr sz="1400" spc="-10" dirty="0">
                <a:latin typeface="Times New Roman"/>
                <a:cs typeface="Times New Roman"/>
              </a:rPr>
              <a:t>показателем успешности </a:t>
            </a:r>
            <a:r>
              <a:rPr sz="1400" spc="-5" dirty="0">
                <a:latin typeface="Times New Roman"/>
                <a:cs typeface="Times New Roman"/>
              </a:rPr>
              <a:t>решения диагностических задач </a:t>
            </a:r>
            <a:r>
              <a:rPr sz="1400" spc="-10" dirty="0">
                <a:latin typeface="Times New Roman"/>
                <a:cs typeface="Times New Roman"/>
              </a:rPr>
              <a:t>не </a:t>
            </a:r>
            <a:r>
              <a:rPr sz="1400" spc="-5" dirty="0">
                <a:latin typeface="Times New Roman"/>
                <a:cs typeface="Times New Roman"/>
              </a:rPr>
              <a:t>выявил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статистически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значимых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различий.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354330" algn="l"/>
              </a:tabLst>
            </a:pPr>
            <a:r>
              <a:rPr sz="1400" spc="-5" dirty="0">
                <a:latin typeface="Times New Roman"/>
                <a:cs typeface="Times New Roman"/>
              </a:rPr>
              <a:t>Между группой «Средний </a:t>
            </a:r>
            <a:r>
              <a:rPr sz="1400" spc="-10" dirty="0">
                <a:latin typeface="Times New Roman"/>
                <a:cs typeface="Times New Roman"/>
              </a:rPr>
              <a:t>уровень </a:t>
            </a:r>
            <a:r>
              <a:rPr sz="1400" spc="-5" dirty="0">
                <a:latin typeface="Times New Roman"/>
                <a:cs typeface="Times New Roman"/>
              </a:rPr>
              <a:t>критичности </a:t>
            </a:r>
            <a:r>
              <a:rPr sz="1400" dirty="0">
                <a:latin typeface="Times New Roman"/>
                <a:cs typeface="Times New Roman"/>
              </a:rPr>
              <a:t>мышления» </a:t>
            </a:r>
            <a:r>
              <a:rPr sz="1400" spc="-5" dirty="0">
                <a:latin typeface="Times New Roman"/>
                <a:cs typeface="Times New Roman"/>
              </a:rPr>
              <a:t>и группой «Высокий уровень критичности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мышления» существуют значимые различия </a:t>
            </a:r>
            <a:r>
              <a:rPr sz="1400" spc="-10" dirty="0">
                <a:latin typeface="Times New Roman"/>
                <a:cs typeface="Times New Roman"/>
              </a:rPr>
              <a:t>по  </a:t>
            </a:r>
            <a:r>
              <a:rPr sz="1400" spc="-5" dirty="0">
                <a:latin typeface="Times New Roman"/>
                <a:cs typeface="Times New Roman"/>
              </a:rPr>
              <a:t>параметру </a:t>
            </a:r>
            <a:r>
              <a:rPr sz="1400" spc="-15" dirty="0">
                <a:latin typeface="Times New Roman"/>
                <a:cs typeface="Times New Roman"/>
              </a:rPr>
              <a:t>«3. </a:t>
            </a:r>
            <a:r>
              <a:rPr sz="1400" spc="-5" dirty="0">
                <a:latin typeface="Times New Roman"/>
                <a:cs typeface="Times New Roman"/>
              </a:rPr>
              <a:t>Последовательность этапов» (U=33,5, p&lt;0,05).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Среднее значение в группе </a:t>
            </a:r>
            <a:r>
              <a:rPr sz="1400" spc="-10" dirty="0">
                <a:latin typeface="Times New Roman"/>
                <a:cs typeface="Times New Roman"/>
              </a:rPr>
              <a:t>«Средний </a:t>
            </a:r>
            <a:r>
              <a:rPr sz="1400" spc="-5" dirty="0">
                <a:latin typeface="Times New Roman"/>
                <a:cs typeface="Times New Roman"/>
              </a:rPr>
              <a:t>уровень критичности мышления» </a:t>
            </a:r>
            <a:r>
              <a:rPr sz="1400" spc="-10" dirty="0">
                <a:latin typeface="Times New Roman"/>
                <a:cs typeface="Times New Roman"/>
              </a:rPr>
              <a:t>(X= </a:t>
            </a:r>
            <a:r>
              <a:rPr sz="1400" spc="-5" dirty="0">
                <a:latin typeface="Times New Roman"/>
                <a:cs typeface="Times New Roman"/>
              </a:rPr>
              <a:t>- 0,167) </a:t>
            </a:r>
            <a:r>
              <a:rPr sz="1400" spc="-10" dirty="0">
                <a:latin typeface="Times New Roman"/>
                <a:cs typeface="Times New Roman"/>
              </a:rPr>
              <a:t>меньше </a:t>
            </a:r>
            <a:r>
              <a:rPr sz="1400" spc="-5" dirty="0">
                <a:latin typeface="Times New Roman"/>
                <a:cs typeface="Times New Roman"/>
              </a:rPr>
              <a:t>среднего  значения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группы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«Высокий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уровень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критичности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мышления»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(X=0,669).</a:t>
            </a:r>
            <a:endParaRPr sz="1400" dirty="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00000"/>
              </a:lnSpc>
              <a:buAutoNum type="arabicPeriod"/>
              <a:tabLst>
                <a:tab pos="354330" algn="l"/>
              </a:tabLst>
            </a:pP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ходе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исследования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обнаружена 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статистически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значимая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зависимость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уровня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критического 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10" dirty="0">
                <a:latin typeface="Times New Roman"/>
                <a:cs typeface="Times New Roman"/>
              </a:rPr>
              <a:t>успешности </a:t>
            </a:r>
            <a:r>
              <a:rPr sz="1400" spc="-5" dirty="0">
                <a:latin typeface="Times New Roman"/>
                <a:cs typeface="Times New Roman"/>
              </a:rPr>
              <a:t>решения диагностических задач с самооценкой испытуемых рефлексивности и метакогнитивного 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поведения.</a:t>
            </a:r>
            <a:endParaRPr sz="1400" dirty="0">
              <a:latin typeface="Times New Roman"/>
              <a:cs typeface="Times New Roman"/>
            </a:endParaRPr>
          </a:p>
          <a:p>
            <a:pPr marL="12700" marR="1079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330" algn="l"/>
              </a:tabLst>
            </a:pPr>
            <a:r>
              <a:rPr sz="1400" spc="-5" dirty="0">
                <a:latin typeface="Times New Roman"/>
                <a:cs typeface="Times New Roman"/>
              </a:rPr>
              <a:t>Существуют значимые сильные </a:t>
            </a:r>
            <a:r>
              <a:rPr sz="1400" spc="-10" dirty="0">
                <a:latin typeface="Times New Roman"/>
                <a:cs typeface="Times New Roman"/>
              </a:rPr>
              <a:t>положительные </a:t>
            </a:r>
            <a:r>
              <a:rPr sz="1400" spc="-5" dirty="0">
                <a:latin typeface="Times New Roman"/>
                <a:cs typeface="Times New Roman"/>
              </a:rPr>
              <a:t>взаимосвязи </a:t>
            </a:r>
            <a:r>
              <a:rPr sz="1400" dirty="0">
                <a:latin typeface="Times New Roman"/>
                <a:cs typeface="Times New Roman"/>
              </a:rPr>
              <a:t>между </a:t>
            </a:r>
            <a:r>
              <a:rPr sz="1400" spc="-5" dirty="0">
                <a:latin typeface="Times New Roman"/>
                <a:cs typeface="Times New Roman"/>
              </a:rPr>
              <a:t>параметром </a:t>
            </a:r>
            <a:r>
              <a:rPr sz="1400" spc="-15" dirty="0">
                <a:latin typeface="Times New Roman"/>
                <a:cs typeface="Times New Roman"/>
              </a:rPr>
              <a:t>«3. </a:t>
            </a:r>
            <a:r>
              <a:rPr sz="1400" spc="-5" dirty="0">
                <a:latin typeface="Times New Roman"/>
                <a:cs typeface="Times New Roman"/>
              </a:rPr>
              <a:t>Последовательность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этапов»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параметром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«Интегральный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показатель»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(r=0,774***,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p&lt;0,001).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746125"/>
            <a:ext cx="108039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dirty="0" smtClean="0"/>
              <a:t>ВЫВОДЫ</a:t>
            </a:r>
            <a:endParaRPr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6319" y="82295"/>
            <a:ext cx="7071359" cy="496824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1089331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Содержательная гипотеза  о  существование взаимосвязи между успешностью решения  причинно - следственных диагностических задач и уровнем критического  мышления в исследования  не подтверждена;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Частная гипотеза о существование значимого различия в процессе решения диагностических задач у  студентов-психологов с разным уровнем развития критического мышления подтверждена.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Частная гипотеза о зависимости между уровнем критического  мышления и успешностью решения  диагностических задач с самооценкой испытуемыми способности к рефлексии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метакогнитивному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поведению не подтверждена.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Таким образом, содержательная гипотеза не подтверждена. Однако подтверждена частная гипотеза о существование статистически значимых различий в диагностическом процессе у группы с «Высоким  уровнем критического мышления» по параметру «Последовательность этапов». Так как существуют  значимые сильные положительные взаимосвязи между параметром «Последовательность этапов» и  параметром «Интегральный показатель», т. е. есть взаимосвязь с соблюдением последовательного прохождение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этапов диагностического 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процесса 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успешным решением задач. Перспектива  дальнейших исследований: в случае  увеличения выборки,  данные тенденции могут превратиться в  реальные  различия успешности решения диагностических задач студентами-психологами с разным уровнем критического мышления.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1889125"/>
            <a:ext cx="2971800" cy="380873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spc="-5" dirty="0"/>
              <a:t>Спасибо</a:t>
            </a:r>
            <a:r>
              <a:rPr sz="2400" spc="-35" dirty="0"/>
              <a:t> </a:t>
            </a:r>
            <a:r>
              <a:rPr sz="2400" spc="-10" dirty="0" err="1"/>
              <a:t>за</a:t>
            </a:r>
            <a:r>
              <a:rPr sz="2400" spc="-15" dirty="0"/>
              <a:t> </a:t>
            </a:r>
            <a:r>
              <a:rPr sz="2400" spc="-5" dirty="0" err="1" smtClean="0"/>
              <a:t>внимание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550" y="860858"/>
            <a:ext cx="8369934" cy="37340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5100"/>
              </a:lnSpc>
              <a:spcBef>
                <a:spcPts val="90"/>
              </a:spcBef>
            </a:pPr>
            <a:r>
              <a:rPr sz="1600" b="1" spc="-5" dirty="0">
                <a:latin typeface="Times New Roman"/>
                <a:cs typeface="Times New Roman"/>
              </a:rPr>
              <a:t>Актуальность </a:t>
            </a:r>
            <a:r>
              <a:rPr sz="1600" b="1" dirty="0">
                <a:latin typeface="Times New Roman"/>
                <a:cs typeface="Times New Roman"/>
              </a:rPr>
              <a:t>исследования: </a:t>
            </a:r>
            <a:r>
              <a:rPr sz="1600" spc="5" dirty="0">
                <a:latin typeface="Times New Roman"/>
                <a:cs typeface="Times New Roman"/>
              </a:rPr>
              <a:t>В </a:t>
            </a:r>
            <a:r>
              <a:rPr sz="1600" spc="-5" dirty="0">
                <a:latin typeface="Times New Roman"/>
                <a:cs typeface="Times New Roman"/>
              </a:rPr>
              <a:t>настоящее </a:t>
            </a:r>
            <a:r>
              <a:rPr sz="1600" dirty="0">
                <a:latin typeface="Times New Roman"/>
                <a:cs typeface="Times New Roman"/>
              </a:rPr>
              <a:t>время </a:t>
            </a:r>
            <a:r>
              <a:rPr sz="1600" spc="-5" dirty="0">
                <a:latin typeface="Times New Roman"/>
                <a:cs typeface="Times New Roman"/>
              </a:rPr>
              <a:t>критическое </a:t>
            </a:r>
            <a:r>
              <a:rPr sz="1600" dirty="0">
                <a:latin typeface="Times New Roman"/>
                <a:cs typeface="Times New Roman"/>
              </a:rPr>
              <a:t>мышление </a:t>
            </a:r>
            <a:r>
              <a:rPr sz="1600" spc="-5" dirty="0">
                <a:latin typeface="Times New Roman"/>
                <a:cs typeface="Times New Roman"/>
              </a:rPr>
              <a:t>остается одной </a:t>
            </a:r>
            <a:r>
              <a:rPr sz="1600" spc="25" dirty="0">
                <a:latin typeface="Times New Roman"/>
                <a:cs typeface="Times New Roman"/>
              </a:rPr>
              <a:t>из 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востребаванной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универсальной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компетенции</a:t>
            </a:r>
            <a:r>
              <a:rPr sz="1600" dirty="0">
                <a:latin typeface="Times New Roman"/>
                <a:cs typeface="Times New Roman"/>
              </a:rPr>
              <a:t> 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различных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профессиональных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областях. </a:t>
            </a:r>
            <a:r>
              <a:rPr sz="1600" dirty="0">
                <a:latin typeface="Times New Roman"/>
                <a:cs typeface="Times New Roman"/>
              </a:rPr>
              <a:t> Неоднакратно </a:t>
            </a:r>
            <a:r>
              <a:rPr sz="1600" spc="-5" dirty="0">
                <a:latin typeface="Times New Roman"/>
                <a:cs typeface="Times New Roman"/>
              </a:rPr>
              <a:t>отмечалось роль критического </a:t>
            </a:r>
            <a:r>
              <a:rPr sz="1600" dirty="0">
                <a:latin typeface="Times New Roman"/>
                <a:cs typeface="Times New Roman"/>
              </a:rPr>
              <a:t>мышления в </a:t>
            </a:r>
            <a:r>
              <a:rPr sz="1600" spc="-5" dirty="0">
                <a:latin typeface="Times New Roman"/>
                <a:cs typeface="Times New Roman"/>
              </a:rPr>
              <a:t>решение </a:t>
            </a:r>
            <a:r>
              <a:rPr sz="1600" dirty="0">
                <a:latin typeface="Times New Roman"/>
                <a:cs typeface="Times New Roman"/>
              </a:rPr>
              <a:t>профессиональных задач, в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том </a:t>
            </a:r>
            <a:r>
              <a:rPr sz="1600" spc="5" dirty="0">
                <a:latin typeface="Times New Roman"/>
                <a:cs typeface="Times New Roman"/>
              </a:rPr>
              <a:t>числе 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 диагностической </a:t>
            </a:r>
            <a:r>
              <a:rPr sz="1600" spc="-5" dirty="0">
                <a:latin typeface="Times New Roman"/>
                <a:cs typeface="Times New Roman"/>
              </a:rPr>
              <a:t>деятельности. Так как диагностика понимается как особый вид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познавательной деятельности </a:t>
            </a:r>
            <a:r>
              <a:rPr sz="1600" dirty="0">
                <a:latin typeface="Times New Roman"/>
                <a:cs typeface="Times New Roman"/>
              </a:rPr>
              <a:t>существенным </a:t>
            </a:r>
            <a:r>
              <a:rPr sz="1600" spc="-5" dirty="0">
                <a:latin typeface="Times New Roman"/>
                <a:cs typeface="Times New Roman"/>
              </a:rPr>
              <a:t>остается вопрос специфики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5" dirty="0">
                <a:latin typeface="Times New Roman"/>
                <a:cs typeface="Times New Roman"/>
              </a:rPr>
              <a:t>роли критического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мышления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на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всех этапах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диагностического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процесса.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22300" algn="l"/>
                <a:tab pos="1500505" algn="l"/>
                <a:tab pos="2348230" algn="l"/>
                <a:tab pos="3543300" algn="l"/>
                <a:tab pos="4238625" algn="l"/>
                <a:tab pos="5506720" algn="l"/>
                <a:tab pos="6689725" algn="l"/>
                <a:tab pos="6936740" algn="l"/>
                <a:tab pos="8256905" algn="l"/>
              </a:tabLst>
            </a:pPr>
            <a:r>
              <a:rPr sz="1600" b="1" dirty="0">
                <a:latin typeface="Times New Roman"/>
                <a:cs typeface="Times New Roman"/>
              </a:rPr>
              <a:t>Це</a:t>
            </a:r>
            <a:r>
              <a:rPr sz="1600" b="1" spc="10" dirty="0">
                <a:latin typeface="Times New Roman"/>
                <a:cs typeface="Times New Roman"/>
              </a:rPr>
              <a:t>л</a:t>
            </a:r>
            <a:r>
              <a:rPr sz="1600" b="1" spc="5" dirty="0">
                <a:latin typeface="Times New Roman"/>
                <a:cs typeface="Times New Roman"/>
              </a:rPr>
              <a:t>ь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-30" dirty="0">
                <a:latin typeface="Times New Roman"/>
                <a:cs typeface="Times New Roman"/>
              </a:rPr>
              <a:t>р</a:t>
            </a:r>
            <a:r>
              <a:rPr sz="1600" b="1" spc="10" dirty="0">
                <a:latin typeface="Times New Roman"/>
                <a:cs typeface="Times New Roman"/>
              </a:rPr>
              <a:t>а</a:t>
            </a:r>
            <a:r>
              <a:rPr sz="1600" b="1" spc="-10" dirty="0">
                <a:latin typeface="Times New Roman"/>
                <a:cs typeface="Times New Roman"/>
              </a:rPr>
              <a:t>б</a:t>
            </a:r>
            <a:r>
              <a:rPr sz="1600" b="1" spc="10" dirty="0">
                <a:latin typeface="Times New Roman"/>
                <a:cs typeface="Times New Roman"/>
              </a:rPr>
              <a:t>о</a:t>
            </a:r>
            <a:r>
              <a:rPr sz="1600" b="1" dirty="0">
                <a:latin typeface="Times New Roman"/>
                <a:cs typeface="Times New Roman"/>
              </a:rPr>
              <a:t>т</a:t>
            </a:r>
            <a:r>
              <a:rPr sz="1600" b="1" spc="-5" dirty="0">
                <a:latin typeface="Times New Roman"/>
                <a:cs typeface="Times New Roman"/>
              </a:rPr>
              <a:t>ы</a:t>
            </a:r>
            <a:r>
              <a:rPr sz="1600" b="1" dirty="0">
                <a:latin typeface="Times New Roman"/>
                <a:cs typeface="Times New Roman"/>
              </a:rPr>
              <a:t>:	</a:t>
            </a:r>
            <a:r>
              <a:rPr sz="1600" spc="5" dirty="0">
                <a:latin typeface="Times New Roman"/>
                <a:cs typeface="Times New Roman"/>
              </a:rPr>
              <a:t>вы</a:t>
            </a:r>
            <a:r>
              <a:rPr sz="1600" spc="-25" dirty="0">
                <a:latin typeface="Times New Roman"/>
                <a:cs typeface="Times New Roman"/>
              </a:rPr>
              <a:t>я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3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ь	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з</a:t>
            </a:r>
            <a:r>
              <a:rPr sz="1600" dirty="0">
                <a:latin typeface="Times New Roman"/>
                <a:cs typeface="Times New Roman"/>
              </a:rPr>
              <a:t>аи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20" dirty="0">
                <a:latin typeface="Times New Roman"/>
                <a:cs typeface="Times New Roman"/>
              </a:rPr>
              <a:t>с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я</a:t>
            </a:r>
            <a:r>
              <a:rPr sz="1600" spc="-10" dirty="0">
                <a:latin typeface="Times New Roman"/>
                <a:cs typeface="Times New Roman"/>
              </a:rPr>
              <a:t>з</a:t>
            </a:r>
            <a:r>
              <a:rPr sz="1600" dirty="0">
                <a:latin typeface="Times New Roman"/>
                <a:cs typeface="Times New Roman"/>
              </a:rPr>
              <a:t>ь	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ж</a:t>
            </a:r>
            <a:r>
              <a:rPr sz="1600" spc="5" dirty="0">
                <a:latin typeface="Times New Roman"/>
                <a:cs typeface="Times New Roman"/>
              </a:rPr>
              <a:t>ду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Times New Roman"/>
                <a:cs typeface="Times New Roman"/>
              </a:rPr>
              <a:t>кр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ес</a:t>
            </a:r>
            <a:r>
              <a:rPr sz="1600" spc="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spc="-25" dirty="0">
                <a:latin typeface="Times New Roman"/>
                <a:cs typeface="Times New Roman"/>
              </a:rPr>
              <a:t>ы</a:t>
            </a:r>
            <a:r>
              <a:rPr sz="1600" spc="10" dirty="0">
                <a:latin typeface="Times New Roman"/>
                <a:cs typeface="Times New Roman"/>
              </a:rPr>
              <a:t>ш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35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сп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10" dirty="0">
                <a:latin typeface="Times New Roman"/>
                <a:cs typeface="Times New Roman"/>
              </a:rPr>
              <a:t>ш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5" dirty="0">
                <a:latin typeface="Times New Roman"/>
                <a:cs typeface="Times New Roman"/>
              </a:rPr>
              <a:t>ью</a:t>
            </a:r>
            <a:r>
              <a:rPr sz="1600" dirty="0">
                <a:latin typeface="Times New Roman"/>
                <a:cs typeface="Times New Roman"/>
              </a:rPr>
              <a:t>	в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решении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причинно-следственных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z="1600" b="1" spc="5" dirty="0" err="1">
                <a:latin typeface="Times New Roman"/>
                <a:cs typeface="Times New Roman"/>
              </a:rPr>
              <a:t>Oбъект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 err="1" smtClean="0">
                <a:latin typeface="Times New Roman"/>
                <a:cs typeface="Times New Roman"/>
              </a:rPr>
              <a:t>исследования</a:t>
            </a:r>
            <a:r>
              <a:rPr sz="1600" b="1" spc="5" dirty="0" smtClean="0">
                <a:latin typeface="Times New Roman"/>
                <a:cs typeface="Times New Roman"/>
              </a:rPr>
              <a:t>:</a:t>
            </a:r>
            <a:r>
              <a:rPr lang="ru-RU" sz="1600" b="1" spc="5" dirty="0" smtClean="0">
                <a:latin typeface="Times New Roman"/>
                <a:cs typeface="Times New Roman"/>
              </a:rPr>
              <a:t> </a:t>
            </a:r>
            <a:r>
              <a:rPr lang="ru-RU" sz="1600" spc="5" dirty="0" smtClean="0">
                <a:latin typeface="Times New Roman"/>
                <a:cs typeface="Times New Roman"/>
              </a:rPr>
              <a:t>процесс постановки диагноза студентами – психологами.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Предмет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исследования: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особенности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критического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мышление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процессе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решения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lang="ru-RU" sz="1600" spc="75" dirty="0" smtClean="0">
                <a:latin typeface="Times New Roman"/>
                <a:cs typeface="Times New Roman"/>
              </a:rPr>
              <a:t/>
            </a:r>
            <a:br>
              <a:rPr lang="ru-RU" sz="1600" spc="75" dirty="0" smtClean="0">
                <a:latin typeface="Times New Roman"/>
                <a:cs typeface="Times New Roman"/>
              </a:rPr>
            </a:br>
            <a:r>
              <a:rPr sz="1600" dirty="0" err="1" smtClean="0">
                <a:latin typeface="Times New Roman"/>
                <a:cs typeface="Times New Roman"/>
              </a:rPr>
              <a:t>причинно-</a:t>
            </a:r>
            <a:r>
              <a:rPr sz="1600" spc="-5" dirty="0" err="1" smtClean="0">
                <a:latin typeface="Times New Roman"/>
                <a:cs typeface="Times New Roman"/>
              </a:rPr>
              <a:t>следственных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5463" y="103631"/>
            <a:ext cx="7053580" cy="42672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9969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785"/>
              </a:spcBef>
            </a:pPr>
            <a:r>
              <a:rPr sz="1400" b="1" spc="-10" dirty="0">
                <a:latin typeface="Times New Roman"/>
                <a:cs typeface="Times New Roman"/>
              </a:rPr>
              <a:t>Особенности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критического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мышления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при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решении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причинно-следственных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задач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550" y="862330"/>
            <a:ext cx="8368665" cy="39408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0815" algn="ctr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Times New Roman"/>
                <a:cs typeface="Times New Roman"/>
              </a:rPr>
              <a:t>ЗАДАЧИ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ИССЛЕДОВАНИЯ</a:t>
            </a:r>
            <a:endParaRPr lang="ru-RU" sz="1400" b="1" spc="-10" dirty="0" smtClean="0">
              <a:latin typeface="Times New Roman"/>
              <a:cs typeface="Times New Roman"/>
            </a:endParaRPr>
          </a:p>
          <a:p>
            <a:pPr marL="170815" algn="ctr">
              <a:lnSpc>
                <a:spcPct val="100000"/>
              </a:lnSpc>
              <a:spcBef>
                <a:spcPts val="9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3695" algn="l"/>
                <a:tab pos="354330" algn="l"/>
                <a:tab pos="777875" algn="l"/>
                <a:tab pos="1549400" algn="l"/>
                <a:tab pos="2531110" algn="l"/>
                <a:tab pos="3985260" algn="l"/>
                <a:tab pos="5232400" algn="l"/>
                <a:tab pos="6235700" algn="l"/>
                <a:tab pos="6530975" algn="l"/>
                <a:tab pos="7402830" algn="l"/>
              </a:tabLst>
            </a:pPr>
            <a:r>
              <a:rPr sz="1600" spc="-5" dirty="0">
                <a:latin typeface="Times New Roman"/>
                <a:cs typeface="Times New Roman"/>
              </a:rPr>
              <a:t>На	основе	изучения	</a:t>
            </a:r>
            <a:r>
              <a:rPr sz="1600" dirty="0">
                <a:latin typeface="Times New Roman"/>
                <a:cs typeface="Times New Roman"/>
              </a:rPr>
              <a:t>теоретической	</a:t>
            </a:r>
            <a:r>
              <a:rPr sz="1600" spc="-5" dirty="0">
                <a:latin typeface="Times New Roman"/>
                <a:cs typeface="Times New Roman"/>
              </a:rPr>
              <a:t>литературы,	выделить	</a:t>
            </a:r>
            <a:r>
              <a:rPr sz="1600" dirty="0">
                <a:latin typeface="Times New Roman"/>
                <a:cs typeface="Times New Roman"/>
              </a:rPr>
              <a:t>и	описать	специфику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dirty="0">
                <a:latin typeface="Times New Roman"/>
                <a:cs typeface="Times New Roman"/>
              </a:rPr>
              <a:t>критического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мышления;</a:t>
            </a: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AutoNum type="arabicPeriod" startAt="2"/>
              <a:tabLst>
                <a:tab pos="269240" algn="l"/>
              </a:tabLst>
            </a:pPr>
            <a:r>
              <a:rPr sz="1600" dirty="0">
                <a:latin typeface="Times New Roman"/>
                <a:cs typeface="Times New Roman"/>
              </a:rPr>
              <a:t>Описать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характеристику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причинно-следственных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задач;</a:t>
            </a:r>
          </a:p>
          <a:p>
            <a:pPr marL="292735" indent="-280670">
              <a:lnSpc>
                <a:spcPct val="100000"/>
              </a:lnSpc>
              <a:spcBef>
                <a:spcPts val="290"/>
              </a:spcBef>
              <a:buAutoNum type="arabicPeriod" startAt="2"/>
              <a:tabLst>
                <a:tab pos="293370" algn="l"/>
                <a:tab pos="1939289" algn="l"/>
                <a:tab pos="2159000" algn="l"/>
                <a:tab pos="2933065" algn="l"/>
                <a:tab pos="3790315" algn="l"/>
                <a:tab pos="5988050" algn="l"/>
                <a:tab pos="7043420" algn="l"/>
              </a:tabLst>
            </a:pPr>
            <a:r>
              <a:rPr sz="1600" spc="-5" dirty="0">
                <a:latin typeface="Times New Roman"/>
                <a:cs typeface="Times New Roman"/>
              </a:rPr>
              <a:t>Выявить</a:t>
            </a:r>
            <a:r>
              <a:rPr sz="1600" spc="6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группы	</a:t>
            </a:r>
            <a:r>
              <a:rPr sz="1600" dirty="0">
                <a:latin typeface="Times New Roman"/>
                <a:cs typeface="Times New Roman"/>
              </a:rPr>
              <a:t>с	</a:t>
            </a:r>
            <a:r>
              <a:rPr sz="1600" spc="-5" dirty="0">
                <a:latin typeface="Times New Roman"/>
                <a:cs typeface="Times New Roman"/>
              </a:rPr>
              <a:t>разным	уровнем	развития</a:t>
            </a:r>
            <a:r>
              <a:rPr sz="1600" spc="6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критического	</a:t>
            </a:r>
            <a:r>
              <a:rPr sz="1600" dirty="0">
                <a:latin typeface="Times New Roman"/>
                <a:cs typeface="Times New Roman"/>
              </a:rPr>
              <a:t>мышления	</a:t>
            </a:r>
            <a:r>
              <a:rPr sz="1600" spc="-5" dirty="0">
                <a:latin typeface="Times New Roman"/>
                <a:cs typeface="Times New Roman"/>
              </a:rPr>
              <a:t>испытуемых</a:t>
            </a:r>
            <a:r>
              <a:rPr sz="1600" spc="5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помощью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комплекса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методик;</a:t>
            </a:r>
            <a:endParaRPr sz="1600" dirty="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AutoNum type="arabicPeriod" startAt="4"/>
              <a:tabLst>
                <a:tab pos="269240" algn="l"/>
              </a:tabLst>
            </a:pPr>
            <a:r>
              <a:rPr sz="1600" spc="-5" dirty="0">
                <a:latin typeface="Times New Roman"/>
                <a:cs typeface="Times New Roman"/>
              </a:rPr>
              <a:t>Провести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исследование процесса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решения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испытуемыми;</a:t>
            </a:r>
            <a:endParaRPr sz="1600" dirty="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290"/>
              </a:spcBef>
              <a:buAutoNum type="arabicPeriod" startAt="4"/>
              <a:tabLst>
                <a:tab pos="271780" algn="l"/>
              </a:tabLst>
            </a:pPr>
            <a:r>
              <a:rPr sz="1600" spc="-5" dirty="0">
                <a:latin typeface="Times New Roman"/>
                <a:cs typeface="Times New Roman"/>
              </a:rPr>
              <a:t>Выявить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особенности</a:t>
            </a:r>
            <a:r>
              <a:rPr sz="1600" spc="459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решения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диагностических</a:t>
            </a:r>
            <a:r>
              <a:rPr sz="1600" spc="4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задач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испытуемыми</a:t>
            </a:r>
            <a:r>
              <a:rPr sz="1600" spc="45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43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разным</a:t>
            </a:r>
            <a:r>
              <a:rPr sz="1600" spc="4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уровнем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dirty="0">
                <a:latin typeface="Times New Roman"/>
                <a:cs typeface="Times New Roman"/>
              </a:rPr>
              <a:t>критического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мышления.</a:t>
            </a: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AutoNum type="arabicPeriod" startAt="6"/>
              <a:tabLst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Исследовать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связь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успешности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решения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студентами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психологами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различным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уровнем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критического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мышления;</a:t>
            </a:r>
          </a:p>
          <a:p>
            <a:pPr marL="228600" indent="-216535">
              <a:lnSpc>
                <a:spcPct val="100000"/>
              </a:lnSpc>
              <a:spcBef>
                <a:spcPts val="290"/>
              </a:spcBef>
              <a:buAutoNum type="arabicPeriod" startAt="7"/>
              <a:tabLst>
                <a:tab pos="229235" algn="l"/>
              </a:tabLst>
            </a:pPr>
            <a:r>
              <a:rPr sz="1600" spc="-5" dirty="0">
                <a:latin typeface="Times New Roman"/>
                <a:cs typeface="Times New Roman"/>
              </a:rPr>
              <a:t>Исследовать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связь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уровня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критического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мышления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успешности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решения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задач с</a:t>
            </a:r>
            <a:r>
              <a:rPr sz="1600" spc="-5" dirty="0">
                <a:latin typeface="Times New Roman"/>
                <a:cs typeface="Times New Roman"/>
              </a:rPr>
              <a:t> самооценкой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испытуемых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рефлексивности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 метакогнитивного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поведения.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463" y="103631"/>
            <a:ext cx="7053580" cy="42672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9969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785"/>
              </a:spcBef>
            </a:pPr>
            <a:r>
              <a:rPr sz="1400" b="1" spc="-10" dirty="0">
                <a:latin typeface="Times New Roman"/>
                <a:cs typeface="Times New Roman"/>
              </a:rPr>
              <a:t>Особенности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критического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мышления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при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решении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причинно-следственных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задач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550" y="943559"/>
            <a:ext cx="8296250" cy="5784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95"/>
              </a:spcBef>
              <a:tabLst>
                <a:tab pos="1122045" algn="l"/>
                <a:tab pos="2722880" algn="l"/>
                <a:tab pos="3985260" algn="l"/>
                <a:tab pos="5317490" algn="l"/>
                <a:tab pos="614680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Гипотеза	</a:t>
            </a:r>
            <a:r>
              <a:rPr sz="1600" b="1" dirty="0">
                <a:latin typeface="Times New Roman"/>
                <a:cs typeface="Times New Roman"/>
              </a:rPr>
              <a:t>исследования:	</a:t>
            </a:r>
            <a:r>
              <a:rPr sz="1600" spc="-5" dirty="0">
                <a:latin typeface="Times New Roman"/>
                <a:cs typeface="Times New Roman"/>
              </a:rPr>
              <a:t>существует	</a:t>
            </a:r>
            <a:r>
              <a:rPr sz="1600" dirty="0">
                <a:latin typeface="Times New Roman"/>
                <a:cs typeface="Times New Roman"/>
              </a:rPr>
              <a:t>взаимосвязь	</a:t>
            </a:r>
            <a:r>
              <a:rPr sz="1600" spc="-5" dirty="0">
                <a:latin typeface="Times New Roman"/>
                <a:cs typeface="Times New Roman"/>
              </a:rPr>
              <a:t>между	</a:t>
            </a:r>
            <a:r>
              <a:rPr sz="1600" dirty="0" err="1" smtClean="0">
                <a:latin typeface="Times New Roman"/>
                <a:cs typeface="Times New Roman"/>
              </a:rPr>
              <a:t>успешностью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cs typeface="Times New Roman"/>
              </a:rPr>
              <a:t> решения</a:t>
            </a:r>
            <a:r>
              <a:rPr sz="1600" dirty="0" smtClean="0">
                <a:latin typeface="Times New Roman"/>
                <a:cs typeface="Times New Roman"/>
              </a:rPr>
              <a:t> </a:t>
            </a:r>
            <a:r>
              <a:rPr sz="1600" spc="-385" dirty="0" smtClean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причинно-следственных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диагностических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уровнем</a:t>
            </a:r>
            <a:r>
              <a:rPr sz="1600" dirty="0">
                <a:latin typeface="Times New Roman"/>
                <a:cs typeface="Times New Roman"/>
              </a:rPr>
              <a:t> критического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мышления.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0550" y="1780082"/>
            <a:ext cx="8366125" cy="277050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40"/>
              </a:spcBef>
            </a:pPr>
            <a:r>
              <a:rPr sz="1600" b="1" spc="-5" dirty="0">
                <a:latin typeface="Times New Roman"/>
                <a:cs typeface="Times New Roman"/>
              </a:rPr>
              <a:t>Обоснование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гипотезы: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Довольно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большое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количество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критического</a:t>
            </a:r>
            <a:r>
              <a:rPr sz="1400" spc="-5" dirty="0">
                <a:latin typeface="Times New Roman"/>
                <a:cs typeface="Times New Roman"/>
              </a:rPr>
              <a:t> мышления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медицинской </a:t>
            </a:r>
            <a:r>
              <a:rPr sz="1400" spc="-5" dirty="0">
                <a:latin typeface="Times New Roman"/>
                <a:cs typeface="Times New Roman"/>
              </a:rPr>
              <a:t>диагностике. </a:t>
            </a:r>
            <a:r>
              <a:rPr sz="1400" spc="-10" dirty="0">
                <a:latin typeface="Times New Roman"/>
                <a:cs typeface="Times New Roman"/>
              </a:rPr>
              <a:t>В тоже </a:t>
            </a:r>
            <a:r>
              <a:rPr sz="1400" dirty="0">
                <a:latin typeface="Times New Roman"/>
                <a:cs typeface="Times New Roman"/>
              </a:rPr>
              <a:t>время </a:t>
            </a:r>
            <a:r>
              <a:rPr sz="1400" spc="-5" dirty="0">
                <a:latin typeface="Times New Roman"/>
                <a:cs typeface="Times New Roman"/>
              </a:rPr>
              <a:t>критическое мышление психологов в </a:t>
            </a:r>
            <a:r>
              <a:rPr sz="1400" spc="-10" dirty="0">
                <a:latin typeface="Times New Roman"/>
                <a:cs typeface="Times New Roman"/>
              </a:rPr>
              <a:t>диагностическом процессе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изучено </a:t>
            </a:r>
            <a:r>
              <a:rPr sz="1400" spc="-5" dirty="0">
                <a:latin typeface="Times New Roman"/>
                <a:cs typeface="Times New Roman"/>
              </a:rPr>
              <a:t>недостаточно. Исследование особенностей профессиональной готовности студентов-психологов с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разными стилями мышления к психодиагностической деятельности </a:t>
            </a:r>
            <a:r>
              <a:rPr sz="1400" spc="-10" dirty="0">
                <a:latin typeface="Times New Roman"/>
                <a:cs typeface="Times New Roman"/>
              </a:rPr>
              <a:t>Ачиной </a:t>
            </a:r>
            <a:r>
              <a:rPr sz="1400" spc="-20" dirty="0">
                <a:latin typeface="Times New Roman"/>
                <a:cs typeface="Times New Roman"/>
              </a:rPr>
              <a:t>А. </a:t>
            </a:r>
            <a:r>
              <a:rPr sz="1400" spc="-15" dirty="0">
                <a:latin typeface="Times New Roman"/>
                <a:cs typeface="Times New Roman"/>
              </a:rPr>
              <a:t>В. </a:t>
            </a:r>
            <a:r>
              <a:rPr sz="1400" spc="-5" dirty="0">
                <a:latin typeface="Times New Roman"/>
                <a:cs typeface="Times New Roman"/>
              </a:rPr>
              <a:t>продемонстрировало, </a:t>
            </a:r>
            <a:r>
              <a:rPr sz="1400" spc="-10" dirty="0">
                <a:latin typeface="Times New Roman"/>
                <a:cs typeface="Times New Roman"/>
              </a:rPr>
              <a:t>что </a:t>
            </a:r>
            <a:r>
              <a:rPr sz="1400" spc="-5" dirty="0">
                <a:latin typeface="Times New Roman"/>
                <a:cs typeface="Times New Roman"/>
              </a:rPr>
              <a:t> обладатели </a:t>
            </a:r>
            <a:r>
              <a:rPr sz="1400" spc="-10" dirty="0">
                <a:latin typeface="Times New Roman"/>
                <a:cs typeface="Times New Roman"/>
              </a:rPr>
              <a:t>критического </a:t>
            </a:r>
            <a:r>
              <a:rPr sz="1400" spc="-5" dirty="0">
                <a:latin typeface="Times New Roman"/>
                <a:cs typeface="Times New Roman"/>
              </a:rPr>
              <a:t>стиля мышления успешно решают задачи </a:t>
            </a:r>
            <a:r>
              <a:rPr sz="1400" spc="-1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ряду </a:t>
            </a:r>
            <a:r>
              <a:rPr sz="1400" dirty="0">
                <a:latin typeface="Times New Roman"/>
                <a:cs typeface="Times New Roman"/>
              </a:rPr>
              <a:t>параметров </a:t>
            </a:r>
            <a:r>
              <a:rPr sz="1400" spc="-5" dirty="0">
                <a:latin typeface="Times New Roman"/>
                <a:cs typeface="Times New Roman"/>
              </a:rPr>
              <a:t>диагностического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процесса. </a:t>
            </a:r>
            <a:r>
              <a:rPr sz="1400" spc="-10" dirty="0">
                <a:latin typeface="Times New Roman"/>
                <a:cs typeface="Times New Roman"/>
              </a:rPr>
              <a:t>Однако стоит </a:t>
            </a:r>
            <a:r>
              <a:rPr sz="1400" spc="-5" dirty="0">
                <a:latin typeface="Times New Roman"/>
                <a:cs typeface="Times New Roman"/>
              </a:rPr>
              <a:t>отметить, </a:t>
            </a:r>
            <a:r>
              <a:rPr sz="1400" spc="-10" dirty="0">
                <a:latin typeface="Times New Roman"/>
                <a:cs typeface="Times New Roman"/>
              </a:rPr>
              <a:t>что </a:t>
            </a:r>
            <a:r>
              <a:rPr sz="1400" spc="-5" dirty="0">
                <a:latin typeface="Times New Roman"/>
                <a:cs typeface="Times New Roman"/>
              </a:rPr>
              <a:t>в данном исследование </a:t>
            </a:r>
            <a:r>
              <a:rPr sz="1400" spc="-10" dirty="0">
                <a:latin typeface="Times New Roman"/>
                <a:cs typeface="Times New Roman"/>
              </a:rPr>
              <a:t>не </a:t>
            </a:r>
            <a:r>
              <a:rPr sz="1400" dirty="0">
                <a:latin typeface="Times New Roman"/>
                <a:cs typeface="Times New Roman"/>
              </a:rPr>
              <a:t>предъявлялись </a:t>
            </a:r>
            <a:r>
              <a:rPr sz="1400" spc="-5" dirty="0">
                <a:latin typeface="Times New Roman"/>
                <a:cs typeface="Times New Roman"/>
              </a:rPr>
              <a:t>задачи-модели с </a:t>
            </a:r>
            <a:r>
              <a:rPr sz="1400" spc="-10" dirty="0">
                <a:latin typeface="Times New Roman"/>
                <a:cs typeface="Times New Roman"/>
              </a:rPr>
              <a:t>помощью </a:t>
            </a:r>
            <a:r>
              <a:rPr sz="1400" spc="-5" dirty="0">
                <a:latin typeface="Times New Roman"/>
                <a:cs typeface="Times New Roman"/>
              </a:rPr>
              <a:t> компьютерной </a:t>
            </a:r>
            <a:r>
              <a:rPr sz="1400" spc="-10" dirty="0">
                <a:latin typeface="Times New Roman"/>
                <a:cs typeface="Times New Roman"/>
              </a:rPr>
              <a:t>методики </a:t>
            </a:r>
            <a:r>
              <a:rPr sz="1400" spc="-5" dirty="0">
                <a:latin typeface="Times New Roman"/>
                <a:cs typeface="Times New Roman"/>
              </a:rPr>
              <a:t>способной отразить </a:t>
            </a:r>
            <a:r>
              <a:rPr sz="1400" spc="-10" dirty="0">
                <a:latin typeface="Times New Roman"/>
                <a:cs typeface="Times New Roman"/>
              </a:rPr>
              <a:t>все </a:t>
            </a:r>
            <a:r>
              <a:rPr sz="1400" spc="-5" dirty="0">
                <a:latin typeface="Times New Roman"/>
                <a:cs typeface="Times New Roman"/>
              </a:rPr>
              <a:t>нюансы диагностического </a:t>
            </a:r>
            <a:r>
              <a:rPr sz="1400" spc="-10" dirty="0">
                <a:latin typeface="Times New Roman"/>
                <a:cs typeface="Times New Roman"/>
              </a:rPr>
              <a:t>поиска, </a:t>
            </a:r>
            <a:r>
              <a:rPr sz="1400" spc="-5" dirty="0">
                <a:latin typeface="Times New Roman"/>
                <a:cs typeface="Times New Roman"/>
              </a:rPr>
              <a:t>а </a:t>
            </a:r>
            <a:r>
              <a:rPr sz="1400" spc="-10" dirty="0">
                <a:latin typeface="Times New Roman"/>
                <a:cs typeface="Times New Roman"/>
              </a:rPr>
              <a:t>так же испытуемых </a:t>
            </a:r>
            <a:r>
              <a:rPr sz="1400" spc="-5" dirty="0">
                <a:latin typeface="Times New Roman"/>
                <a:cs typeface="Times New Roman"/>
              </a:rPr>
              <a:t> диагностировали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методикам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которые</a:t>
            </a:r>
            <a:r>
              <a:rPr sz="1400" spc="-5" dirty="0">
                <a:latin typeface="Times New Roman"/>
                <a:cs typeface="Times New Roman"/>
              </a:rPr>
              <a:t> выявляют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стили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направленны</a:t>
            </a:r>
            <a:r>
              <a:rPr sz="1400" spc="-5" dirty="0">
                <a:latin typeface="Times New Roman"/>
                <a:cs typeface="Times New Roman"/>
              </a:rPr>
              <a:t> конкретно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 </a:t>
            </a:r>
            <a:r>
              <a:rPr sz="1400" spc="-5" dirty="0">
                <a:latin typeface="Times New Roman"/>
                <a:cs typeface="Times New Roman"/>
              </a:rPr>
              <a:t> диагностику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уровня</a:t>
            </a:r>
            <a:r>
              <a:rPr sz="1400" spc="-5" dirty="0">
                <a:latin typeface="Times New Roman"/>
                <a:cs typeface="Times New Roman"/>
              </a:rPr>
              <a:t> критического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испытуемых.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предприняли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попытку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конкретно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взаимосвязь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уровня</a:t>
            </a:r>
            <a:r>
              <a:rPr sz="1400" spc="-5" dirty="0">
                <a:latin typeface="Times New Roman"/>
                <a:cs typeface="Times New Roman"/>
              </a:rPr>
              <a:t> критического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студентов-психологов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успешность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решения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диагностических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задач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помощью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автоматизированной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компьютерной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системы.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45463" y="103631"/>
            <a:ext cx="7053580" cy="316112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9969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785"/>
              </a:spcBef>
            </a:pPr>
            <a:r>
              <a:rPr sz="1400" spc="-10" dirty="0" err="1"/>
              <a:t>Особенности</a:t>
            </a:r>
            <a:r>
              <a:rPr sz="1400" spc="114" dirty="0"/>
              <a:t> </a:t>
            </a:r>
            <a:r>
              <a:rPr sz="1400" spc="-10" dirty="0" err="1" smtClean="0"/>
              <a:t>критического</a:t>
            </a:r>
            <a:r>
              <a:rPr lang="ru-RU" sz="1400" spc="80" dirty="0" smtClean="0"/>
              <a:t> </a:t>
            </a:r>
            <a:r>
              <a:rPr sz="1400" spc="-10" dirty="0" err="1" smtClean="0"/>
              <a:t>мышления</a:t>
            </a:r>
            <a:r>
              <a:rPr sz="1400" spc="95" dirty="0" smtClean="0"/>
              <a:t> </a:t>
            </a:r>
            <a:r>
              <a:rPr sz="1400" spc="-15" dirty="0"/>
              <a:t>при</a:t>
            </a:r>
            <a:r>
              <a:rPr sz="1400" spc="20" dirty="0"/>
              <a:t> </a:t>
            </a:r>
            <a:r>
              <a:rPr sz="1400" spc="-15" dirty="0"/>
              <a:t>решении</a:t>
            </a:r>
            <a:r>
              <a:rPr sz="1400" spc="95" dirty="0"/>
              <a:t> </a:t>
            </a:r>
            <a:r>
              <a:rPr sz="1400" spc="-5" dirty="0"/>
              <a:t>причинно-следственных</a:t>
            </a:r>
            <a:r>
              <a:rPr sz="1400" spc="80" dirty="0"/>
              <a:t> </a:t>
            </a:r>
            <a:r>
              <a:rPr sz="1400" spc="-10" dirty="0"/>
              <a:t>задач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884" y="864869"/>
            <a:ext cx="8503920" cy="3604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Times New Roman"/>
                <a:cs typeface="Times New Roman"/>
              </a:rPr>
              <a:t>ТЕОРЕТИКО-МЕТОДОЛОГИЧЕСКАЯ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ОСНОВА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585858"/>
              </a:buClr>
              <a:buSzPct val="112500"/>
              <a:buFont typeface="Symbol"/>
              <a:buChar char="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теория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постановки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психологического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диагноза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А.Ф.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Ануфриева;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45"/>
              </a:spcBef>
              <a:buClr>
                <a:srgbClr val="585858"/>
              </a:buClr>
              <a:buSzPct val="112500"/>
              <a:buFont typeface="Symbol"/>
              <a:buChar char=""/>
              <a:tabLst>
                <a:tab pos="299085" algn="l"/>
                <a:tab pos="299720" algn="l"/>
                <a:tab pos="1768475" algn="l"/>
                <a:tab pos="2064385" algn="l"/>
                <a:tab pos="3756660" algn="l"/>
                <a:tab pos="5253990" algn="l"/>
                <a:tab pos="6497320" algn="l"/>
              </a:tabLst>
            </a:pPr>
            <a:r>
              <a:rPr sz="1600" dirty="0">
                <a:latin typeface="Times New Roman"/>
                <a:cs typeface="Times New Roman"/>
              </a:rPr>
              <a:t>представления	</a:t>
            </a:r>
            <a:r>
              <a:rPr sz="1600" spc="5" dirty="0">
                <a:latin typeface="Times New Roman"/>
                <a:cs typeface="Times New Roman"/>
              </a:rPr>
              <a:t>о	</a:t>
            </a:r>
            <a:r>
              <a:rPr sz="1600" spc="-5" dirty="0">
                <a:latin typeface="Times New Roman"/>
                <a:cs typeface="Times New Roman"/>
              </a:rPr>
              <a:t>психологических	детерминантах	успешности	психодиагностической</a:t>
            </a:r>
            <a:endParaRPr sz="16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250"/>
              </a:spcBef>
            </a:pPr>
            <a:r>
              <a:rPr sz="1600" spc="-5" dirty="0">
                <a:latin typeface="Times New Roman"/>
                <a:cs typeface="Times New Roman"/>
              </a:rPr>
              <a:t>деятельности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формирования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диагностического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мышления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(А.Ф.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Ануфриев,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О.Р.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Бусарова,</a:t>
            </a:r>
            <a:endParaRPr sz="16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290"/>
              </a:spcBef>
            </a:pPr>
            <a:r>
              <a:rPr sz="1600" dirty="0">
                <a:latin typeface="Times New Roman"/>
                <a:cs typeface="Times New Roman"/>
              </a:rPr>
              <a:t>С.Н.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Костромина,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Е.Б.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Пучкова,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А.Н.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Рыжкова,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А.В.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Ачина);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90"/>
              </a:spcBef>
              <a:buClr>
                <a:srgbClr val="585858"/>
              </a:buClr>
              <a:buSzPct val="112500"/>
              <a:buFont typeface="Symbol"/>
              <a:buChar char="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теоретические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взгляды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метакогнитивные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процессы</a:t>
            </a:r>
            <a:r>
              <a:rPr sz="1600" spc="4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(Дж.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Флейвелл,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А.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Браун,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Г.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Уэллман,</a:t>
            </a:r>
            <a:endParaRPr sz="16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250"/>
              </a:spcBef>
            </a:pPr>
            <a:r>
              <a:rPr sz="1600" spc="-5" dirty="0">
                <a:latin typeface="Times New Roman"/>
                <a:cs typeface="Times New Roman"/>
              </a:rPr>
              <a:t>У.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Шнейдер,</a:t>
            </a:r>
            <a:r>
              <a:rPr sz="1600" spc="5" dirty="0">
                <a:latin typeface="Times New Roman"/>
                <a:cs typeface="Times New Roman"/>
              </a:rPr>
              <a:t> М.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Пресли,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Б.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М.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Величковский,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М.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А.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Холодная, </a:t>
            </a:r>
            <a:r>
              <a:rPr sz="1600" spc="-15" dirty="0">
                <a:latin typeface="Times New Roman"/>
                <a:cs typeface="Times New Roman"/>
              </a:rPr>
              <a:t>А.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В.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Карпов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др.);</a:t>
            </a:r>
            <a:endParaRPr sz="1600">
              <a:latin typeface="Times New Roman"/>
              <a:cs typeface="Times New Roman"/>
            </a:endParaRPr>
          </a:p>
          <a:p>
            <a:pPr marL="299085" marR="5080" indent="-287020">
              <a:lnSpc>
                <a:spcPts val="2210"/>
              </a:lnSpc>
              <a:spcBef>
                <a:spcPts val="120"/>
              </a:spcBef>
              <a:buClr>
                <a:srgbClr val="585858"/>
              </a:buClr>
              <a:buSzPct val="112500"/>
              <a:buFont typeface="Symbol"/>
              <a:buChar char=""/>
              <a:tabLst>
                <a:tab pos="299085" algn="l"/>
                <a:tab pos="299720" algn="l"/>
                <a:tab pos="1734820" algn="l"/>
                <a:tab pos="2619375" algn="l"/>
                <a:tab pos="3006725" algn="l"/>
                <a:tab pos="3836035" algn="l"/>
                <a:tab pos="4827270" algn="l"/>
                <a:tab pos="5799455" algn="l"/>
                <a:tab pos="6241415" algn="l"/>
                <a:tab pos="7232650" algn="l"/>
                <a:tab pos="7604125" algn="l"/>
              </a:tabLst>
            </a:pP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ск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е	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з</a:t>
            </a:r>
            <a:r>
              <a:rPr sz="1600" spc="10" dirty="0">
                <a:latin typeface="Times New Roman"/>
                <a:cs typeface="Times New Roman"/>
              </a:rPr>
              <a:t>г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dirty="0">
                <a:latin typeface="Times New Roman"/>
                <a:cs typeface="Times New Roman"/>
              </a:rPr>
              <a:t>яды	на	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ю</a:t>
            </a:r>
            <a:r>
              <a:rPr sz="1600" dirty="0">
                <a:latin typeface="Times New Roman"/>
                <a:cs typeface="Times New Roman"/>
              </a:rPr>
              <a:t>	д</a:t>
            </a:r>
            <a:r>
              <a:rPr sz="1600" spc="10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йн</a:t>
            </a:r>
            <a:r>
              <a:rPr sz="1600" spc="-10" dirty="0">
                <a:latin typeface="Times New Roman"/>
                <a:cs typeface="Times New Roman"/>
              </a:rPr>
              <a:t>ог</a:t>
            </a:r>
            <a:r>
              <a:rPr sz="1600" dirty="0">
                <a:latin typeface="Times New Roman"/>
                <a:cs typeface="Times New Roman"/>
              </a:rPr>
              <a:t>о	</a:t>
            </a:r>
            <a:r>
              <a:rPr sz="1600" spc="-5" dirty="0">
                <a:latin typeface="Times New Roman"/>
                <a:cs typeface="Times New Roman"/>
              </a:rPr>
              <a:t>п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ц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сс</a:t>
            </a:r>
            <a:r>
              <a:rPr sz="1600" dirty="0">
                <a:latin typeface="Times New Roman"/>
                <a:cs typeface="Times New Roman"/>
              </a:rPr>
              <a:t>а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10" dirty="0">
                <a:latin typeface="Times New Roman"/>
                <a:cs typeface="Times New Roman"/>
              </a:rPr>
              <a:t>Д</a:t>
            </a:r>
            <a:r>
              <a:rPr sz="1600" dirty="0">
                <a:latin typeface="Times New Roman"/>
                <a:cs typeface="Times New Roman"/>
              </a:rPr>
              <a:t>.	</a:t>
            </a:r>
            <a:r>
              <a:rPr sz="1600" spc="10" dirty="0">
                <a:latin typeface="Times New Roman"/>
                <a:cs typeface="Times New Roman"/>
              </a:rPr>
              <a:t>К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5" dirty="0">
                <a:latin typeface="Times New Roman"/>
                <a:cs typeface="Times New Roman"/>
              </a:rPr>
              <a:t>ан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.	</a:t>
            </a:r>
            <a:r>
              <a:rPr sz="1600" spc="10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та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spc="-2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,  </a:t>
            </a:r>
            <a:r>
              <a:rPr sz="1600" spc="-5" dirty="0">
                <a:latin typeface="Times New Roman"/>
                <a:cs typeface="Times New Roman"/>
              </a:rPr>
              <a:t>П.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Уэйсон,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Д.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Эванс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др.);</a:t>
            </a:r>
            <a:endParaRPr sz="1600">
              <a:latin typeface="Times New Roman"/>
              <a:cs typeface="Times New Roman"/>
            </a:endParaRPr>
          </a:p>
          <a:p>
            <a:pPr marL="299085" marR="5080" indent="-287020">
              <a:lnSpc>
                <a:spcPts val="2210"/>
              </a:lnSpc>
              <a:buClr>
                <a:srgbClr val="585858"/>
              </a:buClr>
              <a:buSzPct val="112500"/>
              <a:buFont typeface="Symbol"/>
              <a:buChar char=""/>
              <a:tabLst>
                <a:tab pos="299085" algn="l"/>
                <a:tab pos="299720" algn="l"/>
                <a:tab pos="1704339" algn="l"/>
                <a:tab pos="3137535" algn="l"/>
                <a:tab pos="3390900" algn="l"/>
                <a:tab pos="4674235" algn="l"/>
                <a:tab pos="4939665" algn="l"/>
                <a:tab pos="5885180" algn="l"/>
                <a:tab pos="7312025" algn="l"/>
              </a:tabLst>
            </a:pP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ск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е	</a:t>
            </a:r>
            <a:r>
              <a:rPr sz="1600" spc="-5" dirty="0">
                <a:latin typeface="Times New Roman"/>
                <a:cs typeface="Times New Roman"/>
              </a:rPr>
              <a:t>п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дста</a:t>
            </a:r>
            <a:r>
              <a:rPr sz="1600" spc="10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я	о	</a:t>
            </a:r>
            <a:r>
              <a:rPr sz="1600" spc="5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мп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нта</a:t>
            </a:r>
            <a:r>
              <a:rPr sz="1600" dirty="0">
                <a:latin typeface="Times New Roman"/>
                <a:cs typeface="Times New Roman"/>
              </a:rPr>
              <a:t>х	и	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п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бах	</a:t>
            </a:r>
            <a:r>
              <a:rPr sz="1600" spc="-5" dirty="0">
                <a:latin typeface="Times New Roman"/>
                <a:cs typeface="Times New Roman"/>
              </a:rPr>
              <a:t>ф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-2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ва</a:t>
            </a:r>
            <a:r>
              <a:rPr sz="1600" spc="-2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я	</a:t>
            </a:r>
            <a:r>
              <a:rPr sz="1600" spc="-15" dirty="0">
                <a:latin typeface="Times New Roman"/>
                <a:cs typeface="Times New Roman"/>
              </a:rPr>
              <a:t>к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ити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ес</a:t>
            </a:r>
            <a:r>
              <a:rPr sz="1600" spc="5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ог</a:t>
            </a:r>
            <a:r>
              <a:rPr sz="1600" dirty="0">
                <a:latin typeface="Times New Roman"/>
                <a:cs typeface="Times New Roman"/>
              </a:rPr>
              <a:t>о  мышления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(Р.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Пол,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Э.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М.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Глейзер,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Д.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Клустер,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Д.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Халперн,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П.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Фачионе,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М.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Липман,</a:t>
            </a:r>
            <a:endParaRPr sz="16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165"/>
              </a:spcBef>
            </a:pPr>
            <a:r>
              <a:rPr sz="1600" spc="-5" dirty="0">
                <a:latin typeface="Times New Roman"/>
                <a:cs typeface="Times New Roman"/>
              </a:rPr>
              <a:t>Р.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Эннис 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др.).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463" y="103631"/>
            <a:ext cx="7053580" cy="42672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9969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785"/>
              </a:spcBef>
            </a:pPr>
            <a:r>
              <a:rPr sz="1400" b="1" spc="-10" dirty="0">
                <a:latin typeface="Times New Roman"/>
                <a:cs typeface="Times New Roman"/>
              </a:rPr>
              <a:t>Особенности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критического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мышления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при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решении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причинно-следственных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задач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336" y="124967"/>
            <a:ext cx="7062215" cy="45110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344926" y="771270"/>
            <a:ext cx="24631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Times New Roman"/>
                <a:cs typeface="Times New Roman"/>
              </a:rPr>
              <a:t>МЕТОДЫ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ИССЛЕДОВАНИЯ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558" y="1227253"/>
            <a:ext cx="8249920" cy="5861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b="0" spc="5" dirty="0">
                <a:latin typeface="Times New Roman"/>
                <a:cs typeface="Times New Roman"/>
              </a:rPr>
              <a:t>1.</a:t>
            </a:r>
            <a:r>
              <a:rPr b="0" spc="3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Анализ</a:t>
            </a:r>
            <a:r>
              <a:rPr b="0" spc="38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общей</a:t>
            </a:r>
            <a:r>
              <a:rPr b="0" spc="38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и</a:t>
            </a:r>
            <a:r>
              <a:rPr b="0" spc="38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специальной</a:t>
            </a:r>
            <a:r>
              <a:rPr b="0" spc="3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психологической</a:t>
            </a:r>
            <a:r>
              <a:rPr b="0" spc="39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литературы  </a:t>
            </a:r>
            <a:r>
              <a:rPr b="0" dirty="0">
                <a:latin typeface="Times New Roman"/>
                <a:cs typeface="Times New Roman"/>
              </a:rPr>
              <a:t>по</a:t>
            </a:r>
            <a:r>
              <a:rPr b="0" spc="3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проблеме</a:t>
            </a:r>
            <a:r>
              <a:rPr b="0" spc="36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исследования,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b="0" spc="-5" dirty="0">
                <a:latin typeface="Times New Roman"/>
                <a:cs typeface="Times New Roman"/>
              </a:rPr>
              <a:t>систематизация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и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обобщение;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4558" y="1823465"/>
            <a:ext cx="8250555" cy="3081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2.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Психодиагностическое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обследование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было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проведено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помощью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следующих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методик:</a:t>
            </a:r>
            <a:endParaRPr sz="16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90"/>
              </a:spcBef>
              <a:buSzPct val="112500"/>
              <a:buFont typeface="Symbol"/>
              <a:buChar char=""/>
              <a:tabLst>
                <a:tab pos="353695" algn="l"/>
                <a:tab pos="354330" algn="l"/>
              </a:tabLst>
            </a:pPr>
            <a:r>
              <a:rPr sz="1600" spc="-10" dirty="0">
                <a:latin typeface="Times New Roman"/>
                <a:cs typeface="Times New Roman"/>
              </a:rPr>
              <a:t>Тест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критического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мышления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Л.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Старки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(адаптация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Е.</a:t>
            </a:r>
            <a:r>
              <a:rPr sz="1600" spc="-5" dirty="0">
                <a:latin typeface="Times New Roman"/>
                <a:cs typeface="Times New Roman"/>
              </a:rPr>
              <a:t> Л.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Луценко);</a:t>
            </a:r>
            <a:endParaRPr sz="16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50"/>
              </a:spcBef>
              <a:buSzPct val="112500"/>
              <a:buFont typeface="Symbol"/>
              <a:buChar char=""/>
              <a:tabLst>
                <a:tab pos="353695" algn="l"/>
                <a:tab pos="354330" algn="l"/>
              </a:tabLst>
            </a:pPr>
            <a:r>
              <a:rPr sz="1600" dirty="0">
                <a:latin typeface="Times New Roman"/>
                <a:cs typeface="Times New Roman"/>
              </a:rPr>
              <a:t>Опросник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рефлексивности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Карпова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(автор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А.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В.</a:t>
            </a:r>
            <a:r>
              <a:rPr sz="1600" dirty="0">
                <a:latin typeface="Times New Roman"/>
                <a:cs typeface="Times New Roman"/>
              </a:rPr>
              <a:t> Карпов);</a:t>
            </a:r>
            <a:endParaRPr sz="16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50"/>
              </a:spcBef>
              <a:buSzPct val="112500"/>
              <a:buFont typeface="Symbol"/>
              <a:buChar char=""/>
              <a:tabLst>
                <a:tab pos="353695" algn="l"/>
                <a:tab pos="354330" algn="l"/>
              </a:tabLst>
            </a:pPr>
            <a:r>
              <a:rPr sz="1600" spc="5" dirty="0">
                <a:latin typeface="Times New Roman"/>
                <a:cs typeface="Times New Roman"/>
              </a:rPr>
              <a:t>Шкала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самооценки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метакогнитивного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поведения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ЛаКоста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(адаптация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А.В.</a:t>
            </a:r>
            <a:r>
              <a:rPr sz="1600" dirty="0">
                <a:latin typeface="Times New Roman"/>
                <a:cs typeface="Times New Roman"/>
              </a:rPr>
              <a:t> Карпова).</a:t>
            </a:r>
            <a:endParaRPr sz="1600">
              <a:latin typeface="Times New Roman"/>
              <a:cs typeface="Times New Roman"/>
            </a:endParaRPr>
          </a:p>
          <a:p>
            <a:pPr marL="259079" indent="-247015">
              <a:lnSpc>
                <a:spcPct val="100000"/>
              </a:lnSpc>
              <a:spcBef>
                <a:spcPts val="250"/>
              </a:spcBef>
              <a:buAutoNum type="arabicPeriod" startAt="3"/>
              <a:tabLst>
                <a:tab pos="259715" algn="l"/>
              </a:tabLst>
            </a:pPr>
            <a:r>
              <a:rPr sz="1600" spc="-5" dirty="0">
                <a:latin typeface="Times New Roman"/>
                <a:cs typeface="Times New Roman"/>
              </a:rPr>
              <a:t>Решение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компьютерно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смоделированных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психодиагностических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задач,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контент-анализ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Times New Roman"/>
                <a:cs typeface="Times New Roman"/>
              </a:rPr>
              <a:t>протоколов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задач;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5100"/>
              </a:lnSpc>
              <a:buAutoNum type="arabicPeriod" startAt="4"/>
              <a:tabLst>
                <a:tab pos="232410" algn="l"/>
              </a:tabLst>
            </a:pPr>
            <a:r>
              <a:rPr sz="1600" spc="-5" dirty="0">
                <a:latin typeface="Times New Roman"/>
                <a:cs typeface="Times New Roman"/>
              </a:rPr>
              <a:t>Сбор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расчеты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полученных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данных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проводились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помощью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пакета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анализа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электронной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таблицы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Microsoft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Excel.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Для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проведения</a:t>
            </a:r>
            <a:r>
              <a:rPr sz="1600" dirty="0">
                <a:latin typeface="Times New Roman"/>
                <a:cs typeface="Times New Roman"/>
              </a:rPr>
              <a:t> статистической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обработки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были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применены:</a:t>
            </a:r>
            <a:endParaRPr sz="16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90"/>
              </a:spcBef>
              <a:buSzPct val="112500"/>
              <a:buFont typeface="Symbol"/>
              <a:buChar char=""/>
              <a:tabLst>
                <a:tab pos="353695" algn="l"/>
                <a:tab pos="354330" algn="l"/>
              </a:tabLst>
            </a:pPr>
            <a:r>
              <a:rPr sz="1600" dirty="0">
                <a:latin typeface="Times New Roman"/>
                <a:cs typeface="Times New Roman"/>
              </a:rPr>
              <a:t>Критерий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Шапиро-Уилка;</a:t>
            </a:r>
            <a:endParaRPr sz="16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50"/>
              </a:spcBef>
              <a:buSzPct val="112500"/>
              <a:buFont typeface="Symbol"/>
              <a:buChar char=""/>
              <a:tabLst>
                <a:tab pos="353695" algn="l"/>
                <a:tab pos="354330" algn="l"/>
              </a:tabLst>
            </a:pPr>
            <a:r>
              <a:rPr sz="1600" spc="-5" dirty="0">
                <a:latin typeface="Times New Roman"/>
                <a:cs typeface="Times New Roman"/>
              </a:rPr>
              <a:t>U-критерий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Манна-Уитни;</a:t>
            </a:r>
            <a:endParaRPr sz="16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50"/>
              </a:spcBef>
              <a:buSzPct val="112500"/>
              <a:buFont typeface="Symbol"/>
              <a:buChar char=""/>
              <a:tabLst>
                <a:tab pos="353695" algn="l"/>
                <a:tab pos="354330" algn="l"/>
              </a:tabLst>
            </a:pPr>
            <a:r>
              <a:rPr sz="1600" spc="-5" dirty="0">
                <a:latin typeface="Times New Roman"/>
                <a:cs typeface="Times New Roman"/>
              </a:rPr>
              <a:t>Коэффициент</a:t>
            </a:r>
            <a:r>
              <a:rPr sz="1600" dirty="0">
                <a:latin typeface="Times New Roman"/>
                <a:cs typeface="Times New Roman"/>
              </a:rPr>
              <a:t> корреляции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Спирмена.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374" y="770636"/>
            <a:ext cx="8251825" cy="3637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База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исследования: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Факультет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психологии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педагогики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МПГУ.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5100"/>
              </a:lnSpc>
            </a:pPr>
            <a:r>
              <a:rPr sz="1600" b="1" dirty="0">
                <a:latin typeface="Times New Roman"/>
                <a:cs typeface="Times New Roman"/>
              </a:rPr>
              <a:t>Испытуемые: </a:t>
            </a:r>
            <a:r>
              <a:rPr sz="1600" spc="5" dirty="0">
                <a:latin typeface="Times New Roman"/>
                <a:cs typeface="Times New Roman"/>
              </a:rPr>
              <a:t>В </a:t>
            </a:r>
            <a:r>
              <a:rPr sz="1600" spc="-5" dirty="0">
                <a:latin typeface="Times New Roman"/>
                <a:cs typeface="Times New Roman"/>
              </a:rPr>
              <a:t>исследовании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задействовано </a:t>
            </a:r>
            <a:r>
              <a:rPr sz="1600" spc="5" dirty="0">
                <a:latin typeface="Times New Roman"/>
                <a:cs typeface="Times New Roman"/>
              </a:rPr>
              <a:t>30 </a:t>
            </a:r>
            <a:r>
              <a:rPr sz="1600" spc="-5" dirty="0">
                <a:latin typeface="Times New Roman"/>
                <a:cs typeface="Times New Roman"/>
              </a:rPr>
              <a:t>студентов-психологов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(из </a:t>
            </a:r>
            <a:r>
              <a:rPr sz="1600" dirty="0">
                <a:latin typeface="Times New Roman"/>
                <a:cs typeface="Times New Roman"/>
              </a:rPr>
              <a:t>них </a:t>
            </a:r>
            <a:r>
              <a:rPr sz="1600" spc="-5" dirty="0">
                <a:latin typeface="Times New Roman"/>
                <a:cs typeface="Times New Roman"/>
              </a:rPr>
              <a:t>24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женщины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 6 </a:t>
            </a:r>
            <a:r>
              <a:rPr sz="1600" spc="-5" dirty="0">
                <a:latin typeface="Times New Roman"/>
                <a:cs typeface="Times New Roman"/>
              </a:rPr>
              <a:t>мужчин) выпускного курса магистратуры очной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заочной </a:t>
            </a:r>
            <a:r>
              <a:rPr sz="1600" spc="-5" dirty="0">
                <a:latin typeface="Times New Roman"/>
                <a:cs typeface="Times New Roman"/>
              </a:rPr>
              <a:t>формы </a:t>
            </a:r>
            <a:r>
              <a:rPr sz="1600" spc="-10" dirty="0">
                <a:latin typeface="Times New Roman"/>
                <a:cs typeface="Times New Roman"/>
              </a:rPr>
              <a:t>обучения </a:t>
            </a:r>
            <a:r>
              <a:rPr sz="1600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бакалавров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старших </a:t>
            </a:r>
            <a:r>
              <a:rPr sz="1600" spc="-5" dirty="0">
                <a:latin typeface="Times New Roman"/>
                <a:cs typeface="Times New Roman"/>
              </a:rPr>
              <a:t>курсов. </a:t>
            </a:r>
            <a:r>
              <a:rPr sz="1600" spc="-10" dirty="0">
                <a:latin typeface="Times New Roman"/>
                <a:cs typeface="Times New Roman"/>
              </a:rPr>
              <a:t>Испытуемые </a:t>
            </a:r>
            <a:r>
              <a:rPr sz="1600" dirty="0">
                <a:latin typeface="Times New Roman"/>
                <a:cs typeface="Times New Roman"/>
              </a:rPr>
              <a:t>относятся к </a:t>
            </a:r>
            <a:r>
              <a:rPr sz="1600" spc="-5" dirty="0">
                <a:latin typeface="Times New Roman"/>
                <a:cs typeface="Times New Roman"/>
              </a:rPr>
              <a:t>различной профессиональной принадлежности,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возрасте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21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45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лет.</a:t>
            </a:r>
            <a:r>
              <a:rPr sz="1600" spc="-5" dirty="0">
                <a:latin typeface="Times New Roman"/>
                <a:cs typeface="Times New Roman"/>
              </a:rPr>
              <a:t> Испытуемые</a:t>
            </a:r>
            <a:r>
              <a:rPr sz="1600" dirty="0">
                <a:latin typeface="Times New Roman"/>
                <a:cs typeface="Times New Roman"/>
              </a:rPr>
              <a:t> не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имели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ранее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практического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опыта</a:t>
            </a:r>
            <a:r>
              <a:rPr sz="1600" dirty="0">
                <a:latin typeface="Times New Roman"/>
                <a:cs typeface="Times New Roman"/>
              </a:rPr>
              <a:t> решений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программе: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«Диагностические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задачи».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b="1" spc="5" dirty="0">
                <a:latin typeface="Times New Roman"/>
                <a:cs typeface="Times New Roman"/>
              </a:rPr>
              <a:t>Исследование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проводилось: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октября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2019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апрель </a:t>
            </a:r>
            <a:r>
              <a:rPr sz="1600" spc="10" dirty="0">
                <a:latin typeface="Times New Roman"/>
                <a:cs typeface="Times New Roman"/>
              </a:rPr>
              <a:t>2020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года.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На 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первом</a:t>
            </a:r>
            <a:r>
              <a:rPr sz="1600" spc="5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этапе</a:t>
            </a:r>
            <a:r>
              <a:rPr sz="1600" spc="5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(октябрь</a:t>
            </a:r>
            <a:r>
              <a:rPr sz="1600" spc="50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– 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декабрь</a:t>
            </a:r>
            <a:r>
              <a:rPr sz="1600" spc="509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2019</a:t>
            </a:r>
            <a:r>
              <a:rPr sz="1600" spc="5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года )</a:t>
            </a:r>
            <a:r>
              <a:rPr sz="1600" spc="5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осуществлялось</a:t>
            </a:r>
            <a:r>
              <a:rPr sz="1600" spc="5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организация</a:t>
            </a:r>
            <a:r>
              <a:rPr sz="1600" spc="5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процесса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решения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задач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помощью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методики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на 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основе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автоматизированной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компьютерной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системы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Times New Roman"/>
                <a:cs typeface="Times New Roman"/>
              </a:rPr>
              <a:t>«Диагностические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задачи».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втором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этапе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(апрель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2020</a:t>
            </a:r>
            <a:r>
              <a:rPr sz="1600" spc="2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года),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проводилась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психодиагностика</a:t>
            </a:r>
            <a:r>
              <a:rPr sz="1600" spc="5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уровня</a:t>
            </a:r>
            <a:r>
              <a:rPr sz="1600" spc="2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критического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latin typeface="Times New Roman"/>
                <a:cs typeface="Times New Roman"/>
              </a:rPr>
              <a:t>мышления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испытуемых.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9367" y="112775"/>
            <a:ext cx="7065264" cy="451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9838" y="698373"/>
            <a:ext cx="39116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Теоретическая</a:t>
            </a:r>
            <a:r>
              <a:rPr spc="-85" dirty="0"/>
              <a:t> </a:t>
            </a:r>
            <a:r>
              <a:rPr dirty="0"/>
              <a:t>значимость</a:t>
            </a:r>
            <a:r>
              <a:rPr spc="-60" dirty="0"/>
              <a:t> </a:t>
            </a:r>
            <a:r>
              <a:rPr dirty="0"/>
              <a:t>исследования: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550" y="944422"/>
            <a:ext cx="8369300" cy="399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>
              <a:lnSpc>
                <a:spcPct val="115700"/>
              </a:lnSpc>
              <a:spcBef>
                <a:spcPts val="100"/>
              </a:spcBef>
              <a:buAutoNum type="arabicPeriod"/>
              <a:tabLst>
                <a:tab pos="205104" algn="l"/>
              </a:tabLst>
            </a:pPr>
            <a:r>
              <a:rPr lang="ru-RU" sz="1400" spc="-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В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расширении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предметного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поля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изучения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концепции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решения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причинно-следственных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диагностических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задач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счет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углубления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факторов,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влияющих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успешность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постановки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психологического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диагноза.</a:t>
            </a:r>
            <a:endParaRPr sz="1400" dirty="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208279" algn="l"/>
              </a:tabLst>
            </a:pP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выделение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роли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критического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как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необходимого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условия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формирования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профессиональной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Times New Roman"/>
                <a:cs typeface="Times New Roman"/>
              </a:rPr>
              <a:t>компетентности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будущих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психологов.</a:t>
            </a:r>
            <a:endParaRPr sz="1400" dirty="0">
              <a:latin typeface="Times New Roman"/>
              <a:cs typeface="Times New Roman"/>
            </a:endParaRPr>
          </a:p>
          <a:p>
            <a:pPr marL="216535" indent="-204470">
              <a:lnSpc>
                <a:spcPct val="100000"/>
              </a:lnSpc>
              <a:spcBef>
                <a:spcPts val="240"/>
              </a:spcBef>
              <a:buAutoNum type="arabicPeriod" startAt="3"/>
              <a:tabLst>
                <a:tab pos="217170" algn="l"/>
              </a:tabLst>
            </a:pP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дальнейшей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разработке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проблемы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критического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сфере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решения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причинно-следственных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Times New Roman"/>
                <a:cs typeface="Times New Roman"/>
              </a:rPr>
              <a:t>диагностических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задач.</a:t>
            </a:r>
            <a:endParaRPr sz="1400" dirty="0">
              <a:latin typeface="Times New Roman"/>
              <a:cs typeface="Times New Roman"/>
            </a:endParaRPr>
          </a:p>
          <a:p>
            <a:pPr marL="411480">
              <a:lnSpc>
                <a:spcPct val="100000"/>
              </a:lnSpc>
              <a:spcBef>
                <a:spcPts val="259"/>
              </a:spcBef>
            </a:pPr>
            <a:r>
              <a:rPr sz="1600" b="1" spc="5" dirty="0">
                <a:latin typeface="Times New Roman"/>
                <a:cs typeface="Times New Roman"/>
              </a:rPr>
              <a:t>Практическая</a:t>
            </a:r>
            <a:r>
              <a:rPr sz="1600" b="1" spc="-95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значимость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исследования:</a:t>
            </a:r>
            <a:endParaRPr sz="1600" dirty="0">
              <a:latin typeface="Times New Roman"/>
              <a:cs typeface="Times New Roman"/>
            </a:endParaRPr>
          </a:p>
          <a:p>
            <a:pPr marL="253365" indent="-241300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5400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Полученные</a:t>
            </a:r>
            <a:r>
              <a:rPr sz="1400" spc="5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результаты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позволяют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прогнозировать</a:t>
            </a:r>
            <a:r>
              <a:rPr sz="1400" spc="5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тенденции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успешности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психодиагностической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400" spc="-10" dirty="0">
                <a:latin typeface="Times New Roman"/>
                <a:cs typeface="Times New Roman"/>
              </a:rPr>
              <a:t>деятельности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студентов-психологов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учетом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развития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уровня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критического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мышления;</a:t>
            </a:r>
            <a:endParaRPr sz="1400" dirty="0">
              <a:latin typeface="Times New Roman"/>
              <a:cs typeface="Times New Roman"/>
            </a:endParaRPr>
          </a:p>
          <a:p>
            <a:pPr marL="216535" indent="-204470">
              <a:lnSpc>
                <a:spcPct val="100000"/>
              </a:lnSpc>
              <a:spcBef>
                <a:spcPts val="245"/>
              </a:spcBef>
              <a:buAutoNum type="arabicPeriod" startAt="2"/>
              <a:tabLst>
                <a:tab pos="217170" algn="l"/>
              </a:tabLst>
            </a:pPr>
            <a:r>
              <a:rPr sz="1400" spc="-10" dirty="0">
                <a:latin typeface="Times New Roman"/>
                <a:cs typeface="Times New Roman"/>
              </a:rPr>
              <a:t>Особенности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студентов-психологов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разным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уровнем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критического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могут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быть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учтены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spc="-5" dirty="0">
                <a:latin typeface="Times New Roman"/>
                <a:cs typeface="Times New Roman"/>
              </a:rPr>
              <a:t>разработке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практических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рекомендаций,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направленных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обучение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решению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диагностических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задач;</a:t>
            </a:r>
            <a:endParaRPr sz="1400" dirty="0">
              <a:latin typeface="Times New Roman"/>
              <a:cs typeface="Times New Roman"/>
            </a:endParaRPr>
          </a:p>
          <a:p>
            <a:pPr marL="12700" marR="8255">
              <a:lnSpc>
                <a:spcPts val="1939"/>
              </a:lnSpc>
              <a:spcBef>
                <a:spcPts val="90"/>
              </a:spcBef>
              <a:buAutoNum type="arabicPeriod" startAt="3"/>
              <a:tabLst>
                <a:tab pos="201930" algn="l"/>
              </a:tabLst>
            </a:pPr>
            <a:r>
              <a:rPr sz="1400" spc="-10" dirty="0">
                <a:latin typeface="Times New Roman"/>
                <a:cs typeface="Times New Roman"/>
              </a:rPr>
              <a:t>Развитие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критического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мышления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может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способствовать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формированию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профессиональной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готовности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психодиагностической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деятельности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будущих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студентов-психологов;</a:t>
            </a:r>
            <a:endParaRPr sz="1400" dirty="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spcBef>
                <a:spcPts val="135"/>
              </a:spcBef>
              <a:buAutoNum type="arabicPeriod" startAt="3"/>
              <a:tabLst>
                <a:tab pos="208279" algn="l"/>
              </a:tabLst>
            </a:pPr>
            <a:r>
              <a:rPr sz="1400" spc="-10" dirty="0">
                <a:latin typeface="Times New Roman"/>
                <a:cs typeface="Times New Roman"/>
              </a:rPr>
              <a:t>Полученные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данные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могут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послужить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основой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проведения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дальнейших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научных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исследований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как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endParaRPr sz="1400" dirty="0">
              <a:latin typeface="Times New Roman"/>
              <a:cs typeface="Times New Roman"/>
            </a:endParaRPr>
          </a:p>
          <a:p>
            <a:pPr marL="12700" marR="6985">
              <a:lnSpc>
                <a:spcPct val="114399"/>
              </a:lnSpc>
              <a:spcBef>
                <a:spcPts val="25"/>
              </a:spcBef>
              <a:tabLst>
                <a:tab pos="744220" algn="l"/>
                <a:tab pos="1905635" algn="l"/>
                <a:tab pos="2893695" algn="l"/>
                <a:tab pos="3272154" algn="l"/>
                <a:tab pos="3500754" algn="l"/>
                <a:tab pos="3716654" algn="l"/>
                <a:tab pos="4293235" algn="l"/>
                <a:tab pos="5097780" algn="l"/>
                <a:tab pos="6525259" algn="l"/>
                <a:tab pos="7674609" algn="l"/>
              </a:tabLst>
            </a:pPr>
            <a:r>
              <a:rPr sz="1400" spc="-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б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spc="-5" dirty="0">
                <a:latin typeface="Times New Roman"/>
                <a:cs typeface="Times New Roman"/>
              </a:rPr>
              <a:t>р</a:t>
            </a:r>
            <a:r>
              <a:rPr sz="1400" spc="15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spc="-15" dirty="0">
                <a:latin typeface="Times New Roman"/>
                <a:cs typeface="Times New Roman"/>
              </a:rPr>
              <a:t>ч</a:t>
            </a:r>
            <a:r>
              <a:rPr sz="1400" spc="-5" dirty="0">
                <a:latin typeface="Times New Roman"/>
                <a:cs typeface="Times New Roman"/>
              </a:rPr>
              <a:t>ес</a:t>
            </a:r>
            <a:r>
              <a:rPr sz="1400" spc="-10" dirty="0">
                <a:latin typeface="Times New Roman"/>
                <a:cs typeface="Times New Roman"/>
              </a:rPr>
              <a:t>к</a:t>
            </a:r>
            <a:r>
              <a:rPr sz="1400" spc="-5" dirty="0">
                <a:latin typeface="Times New Roman"/>
                <a:cs typeface="Times New Roman"/>
              </a:rPr>
              <a:t>о</a:t>
            </a:r>
            <a:r>
              <a:rPr sz="1400" spc="20" dirty="0">
                <a:latin typeface="Times New Roman"/>
                <a:cs typeface="Times New Roman"/>
              </a:rPr>
              <a:t>г</a:t>
            </a:r>
            <a:r>
              <a:rPr sz="1400" spc="-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м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spc="-5" dirty="0">
                <a:latin typeface="Times New Roman"/>
                <a:cs typeface="Times New Roman"/>
              </a:rPr>
              <a:t>шл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ни</a:t>
            </a:r>
            <a:r>
              <a:rPr sz="1400" spc="-5" dirty="0">
                <a:latin typeface="Times New Roman"/>
                <a:cs typeface="Times New Roman"/>
              </a:rPr>
              <a:t>я,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spc="20" dirty="0">
                <a:latin typeface="Times New Roman"/>
                <a:cs typeface="Times New Roman"/>
              </a:rPr>
              <a:t>а</a:t>
            </a:r>
            <a:r>
              <a:rPr sz="1400" spc="-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сфере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раз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spc="5" dirty="0">
                <a:latin typeface="Times New Roman"/>
                <a:cs typeface="Times New Roman"/>
              </a:rPr>
              <a:t>т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я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Times New Roman"/>
                <a:cs typeface="Times New Roman"/>
              </a:rPr>
              <a:t>д</a:t>
            </a:r>
            <a:r>
              <a:rPr sz="1400" spc="-10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аг</a:t>
            </a:r>
            <a:r>
              <a:rPr sz="1400" spc="-10" dirty="0">
                <a:latin typeface="Times New Roman"/>
                <a:cs typeface="Times New Roman"/>
              </a:rPr>
              <a:t>но</a:t>
            </a:r>
            <a:r>
              <a:rPr sz="1400" spc="5" dirty="0">
                <a:latin typeface="Times New Roman"/>
                <a:cs typeface="Times New Roman"/>
              </a:rPr>
              <a:t>с</a:t>
            </a:r>
            <a:r>
              <a:rPr sz="1400" spc="10" dirty="0">
                <a:latin typeface="Times New Roman"/>
                <a:cs typeface="Times New Roman"/>
              </a:rPr>
              <a:t>т</a:t>
            </a:r>
            <a:r>
              <a:rPr sz="1400" spc="-10" dirty="0">
                <a:latin typeface="Times New Roman"/>
                <a:cs typeface="Times New Roman"/>
              </a:rPr>
              <a:t>ич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25" dirty="0">
                <a:latin typeface="Times New Roman"/>
                <a:cs typeface="Times New Roman"/>
              </a:rPr>
              <a:t>с</a:t>
            </a:r>
            <a:r>
              <a:rPr sz="1400" spc="-5" dirty="0">
                <a:latin typeface="Times New Roman"/>
                <a:cs typeface="Times New Roman"/>
              </a:rPr>
              <a:t>кой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Times New Roman"/>
                <a:cs typeface="Times New Roman"/>
              </a:rPr>
              <a:t>д</a:t>
            </a:r>
            <a:r>
              <a:rPr sz="1400" spc="-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я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spc="-5" dirty="0">
                <a:latin typeface="Times New Roman"/>
                <a:cs typeface="Times New Roman"/>
              </a:rPr>
              <a:t>ел</a:t>
            </a:r>
            <a:r>
              <a:rPr sz="1400" spc="5" dirty="0">
                <a:latin typeface="Times New Roman"/>
                <a:cs typeface="Times New Roman"/>
              </a:rPr>
              <a:t>ь</a:t>
            </a:r>
            <a:r>
              <a:rPr sz="1400" spc="-10" dirty="0">
                <a:latin typeface="Times New Roman"/>
                <a:cs typeface="Times New Roman"/>
              </a:rPr>
              <a:t>но</a:t>
            </a:r>
            <a:r>
              <a:rPr sz="1400" spc="-5" dirty="0">
                <a:latin typeface="Times New Roman"/>
                <a:cs typeface="Times New Roman"/>
              </a:rPr>
              <a:t>с</a:t>
            </a:r>
            <a:r>
              <a:rPr sz="1400" spc="5" dirty="0">
                <a:latin typeface="Times New Roman"/>
                <a:cs typeface="Times New Roman"/>
              </a:rPr>
              <a:t>т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5" dirty="0">
                <a:latin typeface="Times New Roman"/>
                <a:cs typeface="Times New Roman"/>
              </a:rPr>
              <a:t>б</a:t>
            </a:r>
            <a:r>
              <a:rPr sz="1400" spc="-30" dirty="0">
                <a:latin typeface="Times New Roman"/>
                <a:cs typeface="Times New Roman"/>
              </a:rPr>
              <a:t>у</a:t>
            </a:r>
            <a:r>
              <a:rPr sz="1400" spc="25" dirty="0">
                <a:latin typeface="Times New Roman"/>
                <a:cs typeface="Times New Roman"/>
              </a:rPr>
              <a:t>д</a:t>
            </a:r>
            <a:r>
              <a:rPr sz="1400" spc="-3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щ</a:t>
            </a:r>
            <a:r>
              <a:rPr sz="1400" spc="15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х  </a:t>
            </a:r>
            <a:r>
              <a:rPr sz="1400" spc="-10" dirty="0">
                <a:latin typeface="Times New Roman"/>
                <a:cs typeface="Times New Roman"/>
              </a:rPr>
              <a:t>психологов.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5463" y="103631"/>
            <a:ext cx="7053580" cy="426720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9969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785"/>
              </a:spcBef>
            </a:pPr>
            <a:r>
              <a:rPr sz="1400" b="1" spc="-10" dirty="0">
                <a:latin typeface="Times New Roman"/>
                <a:cs typeface="Times New Roman"/>
              </a:rPr>
              <a:t>Особенности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критического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мышления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при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решении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причинно-следственных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задач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768" y="103631"/>
            <a:ext cx="7574280" cy="328936"/>
          </a:xfrm>
          <a:prstGeom prst="rect">
            <a:avLst/>
          </a:prstGeom>
          <a:solidFill>
            <a:srgbClr val="FFAB40"/>
          </a:solidFill>
        </p:spPr>
        <p:txBody>
          <a:bodyPr vert="horz" wrap="square" lIns="0" tIns="81915" rIns="0" bIns="0" rtlCol="0">
            <a:spAutoFit/>
          </a:bodyPr>
          <a:lstStyle/>
          <a:p>
            <a:pPr marL="408940">
              <a:lnSpc>
                <a:spcPct val="100000"/>
              </a:lnSpc>
              <a:spcBef>
                <a:spcPts val="645"/>
              </a:spcBef>
            </a:pPr>
            <a:r>
              <a:rPr spc="5" dirty="0"/>
              <a:t>Результаты</a:t>
            </a:r>
            <a:r>
              <a:rPr spc="-65" dirty="0"/>
              <a:t> </a:t>
            </a:r>
            <a:r>
              <a:rPr dirty="0"/>
              <a:t>исследования</a:t>
            </a:r>
            <a:r>
              <a:rPr spc="-65" dirty="0"/>
              <a:t> </a:t>
            </a:r>
            <a:r>
              <a:rPr dirty="0" err="1"/>
              <a:t>уровня</a:t>
            </a:r>
            <a:r>
              <a:rPr spc="-45" dirty="0"/>
              <a:t> </a:t>
            </a:r>
            <a:r>
              <a:rPr dirty="0" err="1" smtClean="0"/>
              <a:t>критическог</a:t>
            </a:r>
            <a:r>
              <a:rPr lang="ru-RU" dirty="0" smtClean="0"/>
              <a:t>о </a:t>
            </a:r>
            <a:r>
              <a:rPr spc="5" dirty="0" err="1" smtClean="0"/>
              <a:t>мышления</a:t>
            </a:r>
            <a:r>
              <a:rPr spc="-70" dirty="0" smtClean="0"/>
              <a:t> </a:t>
            </a:r>
            <a:r>
              <a:rPr spc="5" dirty="0"/>
              <a:t>испытуемых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16863" y="667511"/>
            <a:ext cx="7358380" cy="4175760"/>
            <a:chOff x="816863" y="667511"/>
            <a:chExt cx="7358380" cy="41757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95015" y="667511"/>
              <a:ext cx="3435096" cy="21854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2520" y="2889504"/>
              <a:ext cx="3279648" cy="19537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93335" y="2889504"/>
              <a:ext cx="3270504" cy="195376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21435" y="2610611"/>
              <a:ext cx="7353934" cy="2115820"/>
            </a:xfrm>
            <a:custGeom>
              <a:avLst/>
              <a:gdLst/>
              <a:ahLst/>
              <a:cxnLst/>
              <a:rect l="l" t="t" r="r" b="b"/>
              <a:pathLst>
                <a:path w="7353934" h="2115820">
                  <a:moveTo>
                    <a:pt x="5410200" y="0"/>
                  </a:moveTo>
                  <a:lnTo>
                    <a:pt x="5716778" y="0"/>
                  </a:lnTo>
                </a:path>
                <a:path w="7353934" h="2115820">
                  <a:moveTo>
                    <a:pt x="7043928" y="2115312"/>
                  </a:moveTo>
                  <a:lnTo>
                    <a:pt x="7353554" y="2115312"/>
                  </a:lnTo>
                </a:path>
                <a:path w="7353934" h="2115820">
                  <a:moveTo>
                    <a:pt x="0" y="2100072"/>
                  </a:moveTo>
                  <a:lnTo>
                    <a:pt x="301332" y="2102078"/>
                  </a:lnTo>
                </a:path>
              </a:pathLst>
            </a:custGeom>
            <a:ln w="9144">
              <a:solidFill>
                <a:srgbClr val="FDA8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37401" y="2501900"/>
            <a:ext cx="412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024" y="4587341"/>
            <a:ext cx="412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230869" y="4616297"/>
            <a:ext cx="412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Рис.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935</Words>
  <Application>Microsoft Office PowerPoint</Application>
  <PresentationFormat>Произвольный</PresentationFormat>
  <Paragraphs>246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Слайд 2</vt:lpstr>
      <vt:lpstr>Слайд 3</vt:lpstr>
      <vt:lpstr>Особенности критического мышления при решении причинно-следственных задач</vt:lpstr>
      <vt:lpstr>Слайд 5</vt:lpstr>
      <vt:lpstr>1. Анализ общей и специальной психологической литературы  по проблеме исследования, систематизация и обобщение;</vt:lpstr>
      <vt:lpstr>Слайд 7</vt:lpstr>
      <vt:lpstr>Теоретическая значимость исследования:</vt:lpstr>
      <vt:lpstr>Результаты исследования уровня критического мышления испытуемых</vt:lpstr>
      <vt:lpstr>Результаты сравнения двух подгрупп испытуемых с параметрами решения  задач</vt:lpstr>
      <vt:lpstr>Результаты сравнения двух подгрупп испытуемых с параметрами решения  задач и уровнем рефлексивности и метакогнитивного поведения</vt:lpstr>
      <vt:lpstr>Слайд 12</vt:lpstr>
      <vt:lpstr>Значимые различия между подгруппами по параметру «Последовательность этапов» решения задачи</vt:lpstr>
      <vt:lpstr>Анализ взаимосвязей между параметрами решения и интегральным показателем успешности решения задач</vt:lpstr>
      <vt:lpstr>ОБСУЖДЕНИЕ РЕЗУЛЬТАТОВ ИССЛЕДОВАНИЯ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КРИТИЧЕСКОГО МЫШЛЕНИЯ ПРИ РЕШЕНИИ ПРИЧИННО-СЛЕДСТВЕННЫХ ЗАДАЧ Диссертация представлена на соискание ученой степени магистра психологии в области когнитивной психологии в образовании и менеджменте</dc:title>
  <dc:creator>teacher</dc:creator>
  <cp:lastModifiedBy>Acer</cp:lastModifiedBy>
  <cp:revision>15</cp:revision>
  <dcterms:created xsi:type="dcterms:W3CDTF">2023-06-03T12:02:29Z</dcterms:created>
  <dcterms:modified xsi:type="dcterms:W3CDTF">2023-06-03T16:26:18Z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2023-06-03T00:00:00Z</vt:filetime>
  </property>
</Properties>
</file>