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  <p:embeddedFont>
      <p:font typeface="Raleway Medium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5" roundtripDataSignature="AMtx7mjPuLxIqGml7wQtxnln9fGPuJgr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Medium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33" Type="http://schemas.openxmlformats.org/officeDocument/2006/relationships/font" Target="fonts/RalewayMedium-italic.fntdata"/><Relationship Id="rId10" Type="http://schemas.openxmlformats.org/officeDocument/2006/relationships/slide" Target="slides/slide5.xml"/><Relationship Id="rId32" Type="http://schemas.openxmlformats.org/officeDocument/2006/relationships/font" Target="fonts/RalewayMedium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RalewayMedium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b453ff7bf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g11b453ff7bf_1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25aecb440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125aecb440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5" name="Google Shape;225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224e63899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3" name="Google Shape;233;g1224e63899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b453ff7bf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11b453ff7bf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b453ff7b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11b453ff7b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3"/>
          <p:cNvGrpSpPr/>
          <p:nvPr/>
        </p:nvGrpSpPr>
        <p:grpSpPr>
          <a:xfrm>
            <a:off x="830394" y="1191276"/>
            <a:ext cx="745764" cy="45826"/>
            <a:chOff x="4580561" y="2589004"/>
            <a:chExt cx="1064464" cy="25200"/>
          </a:xfrm>
        </p:grpSpPr>
        <p:sp>
          <p:nvSpPr>
            <p:cNvPr id="12" name="Google Shape;12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23"/>
          <p:cNvGrpSpPr/>
          <p:nvPr/>
        </p:nvGrpSpPr>
        <p:grpSpPr>
          <a:xfrm>
            <a:off x="830394" y="4169150"/>
            <a:ext cx="745764" cy="45826"/>
            <a:chOff x="4580561" y="2589004"/>
            <a:chExt cx="1064464" cy="25200"/>
          </a:xfrm>
        </p:grpSpPr>
        <p:sp>
          <p:nvSpPr>
            <p:cNvPr id="75" name="Google Shape;75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23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23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19;p14"/>
          <p:cNvGrpSpPr/>
          <p:nvPr/>
        </p:nvGrpSpPr>
        <p:grpSpPr>
          <a:xfrm>
            <a:off x="830394" y="1191276"/>
            <a:ext cx="745764" cy="45826"/>
            <a:chOff x="4580561" y="2589004"/>
            <a:chExt cx="1064464" cy="25200"/>
          </a:xfrm>
        </p:grpSpPr>
        <p:sp>
          <p:nvSpPr>
            <p:cNvPr id="20" name="Google Shape;20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14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" name="Google Shape;31;p15"/>
          <p:cNvGrpSpPr/>
          <p:nvPr/>
        </p:nvGrpSpPr>
        <p:grpSpPr>
          <a:xfrm>
            <a:off x="830394" y="1191276"/>
            <a:ext cx="745764" cy="45826"/>
            <a:chOff x="4580561" y="2589004"/>
            <a:chExt cx="1064464" cy="25200"/>
          </a:xfrm>
        </p:grpSpPr>
        <p:sp>
          <p:nvSpPr>
            <p:cNvPr id="32" name="Google Shape;32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17"/>
          <p:cNvGrpSpPr/>
          <p:nvPr/>
        </p:nvGrpSpPr>
        <p:grpSpPr>
          <a:xfrm>
            <a:off x="830394" y="1191276"/>
            <a:ext cx="745764" cy="45826"/>
            <a:chOff x="4580561" y="2589004"/>
            <a:chExt cx="1064464" cy="25200"/>
          </a:xfrm>
        </p:grpSpPr>
        <p:sp>
          <p:nvSpPr>
            <p:cNvPr id="39" name="Google Shape;39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7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20"/>
          <p:cNvGrpSpPr/>
          <p:nvPr/>
        </p:nvGrpSpPr>
        <p:grpSpPr>
          <a:xfrm>
            <a:off x="830394" y="4169150"/>
            <a:ext cx="745764" cy="45826"/>
            <a:chOff x="4580561" y="2589004"/>
            <a:chExt cx="1064464" cy="25200"/>
          </a:xfrm>
        </p:grpSpPr>
        <p:sp>
          <p:nvSpPr>
            <p:cNvPr id="45" name="Google Shape;45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p2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51;p18"/>
          <p:cNvGrpSpPr/>
          <p:nvPr/>
        </p:nvGrpSpPr>
        <p:grpSpPr>
          <a:xfrm>
            <a:off x="830394" y="1191276"/>
            <a:ext cx="745764" cy="45826"/>
            <a:chOff x="4580561" y="2589004"/>
            <a:chExt cx="1064464" cy="25200"/>
          </a:xfrm>
        </p:grpSpPr>
        <p:sp>
          <p:nvSpPr>
            <p:cNvPr id="52" name="Google Shape;52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" name="Google Shape;58;p19"/>
          <p:cNvGrpSpPr/>
          <p:nvPr/>
        </p:nvGrpSpPr>
        <p:grpSpPr>
          <a:xfrm>
            <a:off x="830394" y="1191276"/>
            <a:ext cx="745764" cy="45826"/>
            <a:chOff x="4580561" y="2589004"/>
            <a:chExt cx="1064464" cy="25200"/>
          </a:xfrm>
        </p:grpSpPr>
        <p:sp>
          <p:nvSpPr>
            <p:cNvPr id="59" name="Google Shape;59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1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" name="Google Shape;66;p21"/>
          <p:cNvGrpSpPr/>
          <p:nvPr/>
        </p:nvGrpSpPr>
        <p:grpSpPr>
          <a:xfrm>
            <a:off x="830394" y="1191276"/>
            <a:ext cx="745764" cy="45826"/>
            <a:chOff x="4580561" y="2589004"/>
            <a:chExt cx="1064464" cy="25200"/>
          </a:xfrm>
        </p:grpSpPr>
        <p:sp>
          <p:nvSpPr>
            <p:cNvPr id="67" name="Google Shape;67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69;p2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0" name="Google Shape;70;p2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1" name="Google Shape;71;p2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15.jpg"/><Relationship Id="rId5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5.jpg"/><Relationship Id="rId5" Type="http://schemas.openxmlformats.org/officeDocument/2006/relationships/image" Target="../media/image1.jpg"/><Relationship Id="rId6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ru-RU" sz="3400"/>
              <a:t>Влияние моторной активности на процессы решения инсайтных задач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6756" y="0"/>
            <a:ext cx="1027238" cy="97410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3208200" y="3228000"/>
            <a:ext cx="5935800" cy="19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Студент группы ПС-</a:t>
            </a:r>
            <a:r>
              <a:rPr b="1" lang="ru-RU">
                <a:latin typeface="Raleway"/>
                <a:ea typeface="Raleway"/>
                <a:cs typeface="Raleway"/>
                <a:sym typeface="Raleway"/>
              </a:rPr>
              <a:t>17М</a:t>
            </a:r>
            <a:r>
              <a:rPr b="1" i="0" lang="ru-RU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О:</a:t>
            </a:r>
            <a:endParaRPr b="1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Курицын Александр Александрович</a:t>
            </a:r>
            <a:br>
              <a:rPr b="0" i="0" lang="ru-RU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ru-RU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Научный руководитель: </a:t>
            </a:r>
            <a:endParaRPr b="1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к.пс.н., доцент кафедры общей психологии</a:t>
            </a:r>
            <a:br>
              <a:rPr b="0" i="0" lang="ru-RU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ru-RU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Чистопольская Александра Валерьевна</a:t>
            </a:r>
            <a:br>
              <a:rPr b="0" i="0" lang="ru-RU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b="0" i="0" lang="ru-RU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ru-RU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Лаборатория когнитивных исследований ЯрГУ им. П.Г. Демидова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b453ff7bf_1_27"/>
          <p:cNvSpPr txBox="1"/>
          <p:nvPr>
            <p:ph idx="1" type="body"/>
          </p:nvPr>
        </p:nvSpPr>
        <p:spPr>
          <a:xfrm>
            <a:off x="266625" y="319800"/>
            <a:ext cx="8618400" cy="45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46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-RU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Предполагается, что репрезентация задачи существует на 3 уровнях – семантическом, образном и сенсомоторном (дополнение идей Брунера, 1966). В таком случае, моторика может влиять на задачу на :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889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aleway"/>
              <a:buAutoNum type="arabicPeriod"/>
            </a:pPr>
            <a:r>
              <a:rPr lang="ru-RU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Сенсомоторном (сам факт выполнения определенных действий в задаче)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889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aleway"/>
              <a:buAutoNum type="arabicPeriod"/>
            </a:pPr>
            <a:r>
              <a:rPr lang="ru-RU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Образном (образы выполнения самой моторики)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889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aleway"/>
              <a:buAutoNum type="arabicPeriod"/>
            </a:pPr>
            <a:r>
              <a:rPr lang="ru-RU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Семантический уровне (значение выполнения самой моторики)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146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sz="1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46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-RU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Мы предполагаем, что: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146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-RU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А) В моторике превалирует сам </a:t>
            </a:r>
            <a:r>
              <a:rPr b="1" lang="ru-RU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факт её выполнения</a:t>
            </a:r>
            <a:r>
              <a:rPr lang="ru-RU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: моторная подсказка эффективно работает ТОЛЬКО в случае, если она «подсказывает» на </a:t>
            </a:r>
            <a:r>
              <a:rPr b="1" lang="ru-RU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соответствующем уровне репрезентации</a:t>
            </a:r>
            <a:r>
              <a:rPr lang="ru-RU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задачи (моторном), а не на, допустим, образном.</a:t>
            </a:r>
            <a:endParaRPr sz="1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46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-RU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Б) Обогащая репрезентацию на сенсомоторном уровне моторикой, которая направлена на </a:t>
            </a:r>
            <a:r>
              <a:rPr b="1" lang="ru-RU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устранение/выявление источников трудности </a:t>
            </a:r>
            <a:r>
              <a:rPr lang="ru-RU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задачи, мы создаем </a:t>
            </a:r>
            <a:r>
              <a:rPr b="1" lang="ru-RU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более экономичную/выгодную репрезентацию задачи</a:t>
            </a:r>
            <a:r>
              <a:rPr lang="ru-RU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=&gt; успешность решения выше</a:t>
            </a:r>
            <a:br>
              <a:rPr lang="ru-RU" sz="1400">
                <a:solidFill>
                  <a:schemeClr val="dk2"/>
                </a:solidFill>
              </a:rPr>
            </a:br>
            <a:endParaRPr sz="1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5aecb440d_0_21"/>
          <p:cNvSpPr/>
          <p:nvPr/>
        </p:nvSpPr>
        <p:spPr>
          <a:xfrm>
            <a:off x="1107000" y="3410375"/>
            <a:ext cx="2720100" cy="10752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Выполнение моторики:</a:t>
            </a:r>
            <a:endParaRPr b="0" i="0" sz="1400" u="none" cap="none" strike="noStrike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реальное действие</a:t>
            </a:r>
            <a:endParaRPr b="0" i="0" sz="1400" u="none" cap="none" strike="noStrike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77" name="Google Shape;177;g125aecb440d_0_21"/>
          <p:cNvSpPr/>
          <p:nvPr/>
        </p:nvSpPr>
        <p:spPr>
          <a:xfrm>
            <a:off x="6377100" y="3410375"/>
            <a:ext cx="1777200" cy="1075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Сенсомоторный опыт </a:t>
            </a:r>
            <a:endParaRPr b="0" i="0" sz="1400" u="none" cap="none" strike="noStrike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cxnSp>
        <p:nvCxnSpPr>
          <p:cNvPr id="178" name="Google Shape;178;g125aecb440d_0_21"/>
          <p:cNvCxnSpPr>
            <a:stCxn id="176" idx="3"/>
            <a:endCxn id="179" idx="1"/>
          </p:cNvCxnSpPr>
          <p:nvPr/>
        </p:nvCxnSpPr>
        <p:spPr>
          <a:xfrm flipH="1" rot="10800000">
            <a:off x="3827100" y="3055775"/>
            <a:ext cx="2550000" cy="892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180" name="Google Shape;180;g125aecb440d_0_21"/>
          <p:cNvCxnSpPr>
            <a:stCxn id="176" idx="3"/>
            <a:endCxn id="177" idx="1"/>
          </p:cNvCxnSpPr>
          <p:nvPr/>
        </p:nvCxnSpPr>
        <p:spPr>
          <a:xfrm>
            <a:off x="3827100" y="3947975"/>
            <a:ext cx="25500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1" name="Google Shape;181;g125aecb440d_0_21"/>
          <p:cNvCxnSpPr>
            <a:stCxn id="182" idx="3"/>
            <a:endCxn id="179" idx="1"/>
          </p:cNvCxnSpPr>
          <p:nvPr/>
        </p:nvCxnSpPr>
        <p:spPr>
          <a:xfrm>
            <a:off x="3268475" y="3010025"/>
            <a:ext cx="3108600" cy="45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3" name="Google Shape;183;g125aecb440d_0_21"/>
          <p:cNvCxnSpPr>
            <a:stCxn id="182" idx="3"/>
            <a:endCxn id="177" idx="1"/>
          </p:cNvCxnSpPr>
          <p:nvPr/>
        </p:nvCxnSpPr>
        <p:spPr>
          <a:xfrm>
            <a:off x="3268475" y="3010025"/>
            <a:ext cx="3108600" cy="938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184" name="Google Shape;184;g125aecb440d_0_21"/>
          <p:cNvSpPr txBox="1"/>
          <p:nvPr>
            <p:ph idx="4294967295" type="title"/>
          </p:nvPr>
        </p:nvSpPr>
        <p:spPr>
          <a:xfrm>
            <a:off x="727650" y="41552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ru-RU"/>
              <a:t>Проверяемая в Э2 модель</a:t>
            </a:r>
            <a:endParaRPr/>
          </a:p>
        </p:txBody>
      </p:sp>
      <p:sp>
        <p:nvSpPr>
          <p:cNvPr id="179" name="Google Shape;179;g125aecb440d_0_21"/>
          <p:cNvSpPr/>
          <p:nvPr/>
        </p:nvSpPr>
        <p:spPr>
          <a:xfrm>
            <a:off x="6377100" y="2518025"/>
            <a:ext cx="1777200" cy="1075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Образы</a:t>
            </a:r>
            <a:endParaRPr b="0" i="0" sz="1400" u="none" cap="none" strike="noStrike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85" name="Google Shape;185;g125aecb440d_0_21"/>
          <p:cNvSpPr/>
          <p:nvPr/>
        </p:nvSpPr>
        <p:spPr>
          <a:xfrm>
            <a:off x="6377100" y="1593650"/>
            <a:ext cx="1777200" cy="1075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Семантика</a:t>
            </a:r>
            <a:endParaRPr b="0" i="0" sz="1400" u="none" cap="none" strike="noStrike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82" name="Google Shape;182;g125aecb440d_0_21"/>
          <p:cNvSpPr/>
          <p:nvPr/>
        </p:nvSpPr>
        <p:spPr>
          <a:xfrm>
            <a:off x="1106975" y="2472425"/>
            <a:ext cx="2161500" cy="10752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Образ моторики</a:t>
            </a:r>
            <a:endParaRPr b="0" i="0" sz="1200" u="none" cap="none" strike="noStrike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86" name="Google Shape;186;g125aecb440d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3475" y="2668844"/>
            <a:ext cx="805624" cy="535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125aecb440d_0_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975" y="2668850"/>
            <a:ext cx="805616" cy="53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125aecb440d_0_21"/>
          <p:cNvPicPr preferRelativeResize="0"/>
          <p:nvPr/>
        </p:nvPicPr>
        <p:blipFill rotWithShape="1">
          <a:blip r:embed="rId5">
            <a:alphaModFix/>
          </a:blip>
          <a:srcRect b="0" l="16594" r="14634" t="0"/>
          <a:stretch/>
        </p:blipFill>
        <p:spPr>
          <a:xfrm>
            <a:off x="2462850" y="2676876"/>
            <a:ext cx="805625" cy="52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125aecb440d_0_21"/>
          <p:cNvSpPr/>
          <p:nvPr/>
        </p:nvSpPr>
        <p:spPr>
          <a:xfrm>
            <a:off x="1107000" y="1593650"/>
            <a:ext cx="1877700" cy="10752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>
                <a:latin typeface="Raleway Medium"/>
                <a:ea typeface="Raleway Medium"/>
                <a:cs typeface="Raleway Medium"/>
                <a:sym typeface="Raleway Medium"/>
              </a:rPr>
              <a:t>Значение моторики:</a:t>
            </a:r>
            <a:endParaRPr sz="12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5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“резать”, “делить”, “симметрия”</a:t>
            </a:r>
            <a:endParaRPr b="0" i="0" sz="1500" u="none" cap="none" strike="noStrike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>
            <p:ph type="title"/>
          </p:nvPr>
        </p:nvSpPr>
        <p:spPr>
          <a:xfrm>
            <a:off x="676442" y="576529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/>
              <a:t>Э2: гипотезы</a:t>
            </a:r>
            <a:endParaRPr/>
          </a:p>
        </p:txBody>
      </p:sp>
      <p:sp>
        <p:nvSpPr>
          <p:cNvPr id="195" name="Google Shape;195;p8"/>
          <p:cNvSpPr txBox="1"/>
          <p:nvPr>
            <p:ph idx="1" type="body"/>
          </p:nvPr>
        </p:nvSpPr>
        <p:spPr>
          <a:xfrm>
            <a:off x="727650" y="1331843"/>
            <a:ext cx="7688700" cy="27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ru-RU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Общая гипотеза:</a:t>
            </a:r>
            <a:r>
              <a:rPr lang="ru-RU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степень воплощенности моторной активности влияет на процессы решения инсайтных задач. </a:t>
            </a:r>
            <a:endParaRPr sz="1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-RU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1. Число успешных решателей будет больше в группе просмотра моторной активности, воплощающей оба принципа решения задачи 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-RU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2. Время решения будет меньше в группе просмотра моторной активности, воплощающей оба принципа решения задачи 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-RU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3. Число успешных решателей из Воплощенной Группы Эксперимента 1 будет больше, чем число успешных решателей в группе просмотра аналогичного типа моторной активности.</a:t>
            </a:r>
            <a:endParaRPr sz="1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type="title"/>
          </p:nvPr>
        </p:nvSpPr>
        <p:spPr>
          <a:xfrm>
            <a:off x="729450" y="669294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ru-RU"/>
              <a:t>Э2: Экспериментальные группы</a:t>
            </a:r>
            <a:endParaRPr/>
          </a:p>
        </p:txBody>
      </p:sp>
      <p:sp>
        <p:nvSpPr>
          <p:cNvPr id="201" name="Google Shape;201;p31"/>
          <p:cNvSpPr txBox="1"/>
          <p:nvPr>
            <p:ph idx="1" type="body"/>
          </p:nvPr>
        </p:nvSpPr>
        <p:spPr>
          <a:xfrm>
            <a:off x="373200" y="3096558"/>
            <a:ext cx="20982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4605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-RU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Просматриваемая воплощенная моторная активность  (ВГП)</a:t>
            </a:r>
            <a:br>
              <a:rPr lang="ru-RU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-RU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(симметрия + декомпозиция)</a:t>
            </a:r>
            <a:endParaRPr sz="15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2" name="Google Shape;20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200" y="1684034"/>
            <a:ext cx="2098180" cy="139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1474" y="1684017"/>
            <a:ext cx="2124112" cy="141113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1"/>
          <p:cNvSpPr txBox="1"/>
          <p:nvPr/>
        </p:nvSpPr>
        <p:spPr>
          <a:xfrm>
            <a:off x="2681537" y="3105233"/>
            <a:ext cx="21240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460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b="0" i="0" lang="ru-RU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Просматриваемая невоплощенная моторная активность (КГП)</a:t>
            </a:r>
            <a:br>
              <a:rPr b="0" i="0" lang="ru-RU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ru-RU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(отсутствие принципов)</a:t>
            </a:r>
            <a:endParaRPr b="0" i="0" sz="16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5" name="Google Shape;205;p31"/>
          <p:cNvSpPr txBox="1"/>
          <p:nvPr/>
        </p:nvSpPr>
        <p:spPr>
          <a:xfrm>
            <a:off x="301050" y="4352200"/>
            <a:ext cx="88428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460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b="0" i="0" lang="ru-RU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Выборка: 40 человек (31 женщина, M = 22,53; SD=5,08) </a:t>
            </a:r>
            <a:br>
              <a:rPr b="0" i="0" lang="ru-RU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i="0" lang="ru-RU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+ </a:t>
            </a:r>
            <a:br>
              <a:rPr b="0" i="0" lang="ru-RU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ru-RU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40 человек из Эксперимента 1 (</a:t>
            </a:r>
            <a:r>
              <a:rPr b="1" i="0" lang="ru-RU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ВГ/КГ</a:t>
            </a:r>
            <a:r>
              <a:rPr b="0" i="0" lang="ru-RU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) (19 женщин, M = 21.93; SD = 8.55)</a:t>
            </a:r>
            <a:endParaRPr b="0" i="0" sz="14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460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460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6" name="Google Shape;206;p31"/>
          <p:cNvSpPr txBox="1"/>
          <p:nvPr/>
        </p:nvSpPr>
        <p:spPr>
          <a:xfrm>
            <a:off x="4805525" y="1732325"/>
            <a:ext cx="4338600" cy="17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460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-RU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Отбор стимульного материала через опрос испытуемых Э1 (n=27):</a:t>
            </a:r>
            <a:endParaRPr b="0" i="0" sz="13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460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460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-RU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18 из 27 (66.6%) - движения подсказывают “что-то”</a:t>
            </a:r>
            <a:endParaRPr b="0" i="0" sz="13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460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460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-RU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16 из этих 18 (88.8%) - движения подсказывают симметрию и декомпозицию</a:t>
            </a:r>
            <a:endParaRPr b="0" i="0" sz="13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type="title"/>
          </p:nvPr>
        </p:nvSpPr>
        <p:spPr>
          <a:xfrm>
            <a:off x="727650" y="709099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/>
              <a:t>Э2: Экспериментальный план</a:t>
            </a:r>
            <a:endParaRPr/>
          </a:p>
        </p:txBody>
      </p:sp>
      <p:sp>
        <p:nvSpPr>
          <p:cNvPr id="212" name="Google Shape;212;p32"/>
          <p:cNvSpPr txBox="1"/>
          <p:nvPr/>
        </p:nvSpPr>
        <p:spPr>
          <a:xfrm>
            <a:off x="5817703" y="1560595"/>
            <a:ext cx="3326400" cy="28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aleway"/>
              <a:buChar char="●"/>
            </a:pPr>
            <a:r>
              <a:rPr b="0" i="0" lang="ru-RU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8 попыток по 5 минут на решение задачи</a:t>
            </a:r>
            <a:endParaRPr b="0" i="0" sz="14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aleway"/>
              <a:buChar char="●"/>
            </a:pPr>
            <a:r>
              <a:rPr b="0" i="0" lang="ru-RU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Общее время решения без выполнения моторики – 40 минут</a:t>
            </a:r>
            <a:endParaRPr b="0" i="0" sz="14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aleway"/>
              <a:buChar char="●"/>
            </a:pPr>
            <a:r>
              <a:rPr b="0" i="0" lang="ru-RU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Просмотр моторной активности между попытками и ДО начала эксперимента </a:t>
            </a:r>
            <a:endParaRPr b="0" i="0" sz="14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aleway"/>
              <a:buChar char="●"/>
            </a:pPr>
            <a:r>
              <a:rPr b="0" i="0" lang="ru-RU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Фиксировалось успешное решение и время решения</a:t>
            </a:r>
            <a:endParaRPr b="0" i="0" sz="14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13" name="Google Shape;213;p32"/>
          <p:cNvGrpSpPr/>
          <p:nvPr/>
        </p:nvGrpSpPr>
        <p:grpSpPr>
          <a:xfrm>
            <a:off x="162009" y="1790963"/>
            <a:ext cx="5655830" cy="2643461"/>
            <a:chOff x="-43373" y="1609476"/>
            <a:chExt cx="5655830" cy="2643461"/>
          </a:xfrm>
        </p:grpSpPr>
        <p:sp>
          <p:nvSpPr>
            <p:cNvPr id="214" name="Google Shape;214;p32"/>
            <p:cNvSpPr/>
            <p:nvPr/>
          </p:nvSpPr>
          <p:spPr>
            <a:xfrm>
              <a:off x="-43373" y="1609476"/>
              <a:ext cx="1340400" cy="783000"/>
            </a:xfrm>
            <a:prstGeom prst="flowChartAlternateProcess">
              <a:avLst/>
            </a:prstGeom>
            <a:solidFill>
              <a:srgbClr val="6D9EEB"/>
            </a:solidFill>
            <a:ln cap="flat" cmpd="sng" w="9525">
              <a:solidFill>
                <a:srgbClr val="695D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ru-RU" sz="1000" u="none" cap="none" strike="noStrik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Просмотр моторной активности</a:t>
              </a:r>
              <a:endParaRPr b="0" i="0" sz="11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215" name="Google Shape;215;p32"/>
            <p:cNvGrpSpPr/>
            <p:nvPr/>
          </p:nvGrpSpPr>
          <p:grpSpPr>
            <a:xfrm>
              <a:off x="626759" y="1609476"/>
              <a:ext cx="4985698" cy="2643461"/>
              <a:chOff x="1600794" y="1914427"/>
              <a:chExt cx="4985698" cy="2643461"/>
            </a:xfrm>
          </p:grpSpPr>
          <p:sp>
            <p:nvSpPr>
              <p:cNvPr id="216" name="Google Shape;216;p32"/>
              <p:cNvSpPr/>
              <p:nvPr/>
            </p:nvSpPr>
            <p:spPr>
              <a:xfrm rot="-5400000">
                <a:off x="3929962" y="2673854"/>
                <a:ext cx="517800" cy="2320800"/>
              </a:xfrm>
              <a:prstGeom prst="leftBrace">
                <a:avLst>
                  <a:gd fmla="val 50000" name="adj1"/>
                  <a:gd fmla="val 50000" name="adj2"/>
                </a:avLst>
              </a:prstGeom>
              <a:noFill/>
              <a:ln cap="flat" cmpd="sng" w="9525">
                <a:solidFill>
                  <a:srgbClr val="695D4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32"/>
              <p:cNvSpPr txBox="1"/>
              <p:nvPr/>
            </p:nvSpPr>
            <p:spPr>
              <a:xfrm>
                <a:off x="3622563" y="4250088"/>
                <a:ext cx="11325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ru-RU" sz="1400" u="none" cap="none" strike="noStrike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rPr>
                  <a:t>8-попыток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32"/>
              <p:cNvSpPr/>
              <p:nvPr/>
            </p:nvSpPr>
            <p:spPr>
              <a:xfrm>
                <a:off x="1947023" y="2223940"/>
                <a:ext cx="1389600" cy="709500"/>
              </a:xfrm>
              <a:prstGeom prst="flowChartAlternateProcess">
                <a:avLst/>
              </a:prstGeom>
              <a:solidFill>
                <a:srgbClr val="6D9EEB"/>
              </a:solidFill>
              <a:ln cap="flat" cmpd="sng" w="9525">
                <a:solidFill>
                  <a:srgbClr val="695D4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ru-RU" sz="1000" u="none" cap="none" strike="noStrike">
                    <a:solidFill>
                      <a:srgbClr val="000000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Инструкция</a:t>
                </a:r>
                <a:endParaRPr b="0" i="0" sz="1000" u="none" cap="none" strike="noStrik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9" name="Google Shape;219;p32"/>
              <p:cNvSpPr/>
              <p:nvPr/>
            </p:nvSpPr>
            <p:spPr>
              <a:xfrm>
                <a:off x="3028462" y="2578638"/>
                <a:ext cx="1254300" cy="709500"/>
              </a:xfrm>
              <a:prstGeom prst="flowChartAlternateProcess">
                <a:avLst/>
              </a:prstGeom>
              <a:solidFill>
                <a:srgbClr val="6D9EEB"/>
              </a:solidFill>
              <a:ln cap="flat" cmpd="sng" w="9525">
                <a:solidFill>
                  <a:srgbClr val="695D4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ru-RU" sz="1100" u="none" cap="none" strike="noStrike">
                    <a:solidFill>
                      <a:srgbClr val="000000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Работа над задачей</a:t>
                </a:r>
                <a:endParaRPr b="0" i="0" sz="1100" u="none" cap="none" strike="noStrik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20" name="Google Shape;220;p32"/>
              <p:cNvSpPr/>
              <p:nvPr/>
            </p:nvSpPr>
            <p:spPr>
              <a:xfrm>
                <a:off x="4094260" y="2828010"/>
                <a:ext cx="1340400" cy="783000"/>
              </a:xfrm>
              <a:prstGeom prst="flowChartAlternateProcess">
                <a:avLst/>
              </a:prstGeom>
              <a:solidFill>
                <a:srgbClr val="6D9EEB"/>
              </a:solidFill>
              <a:ln cap="flat" cmpd="sng" w="9525">
                <a:solidFill>
                  <a:srgbClr val="695D4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ru-RU" sz="1000" u="none" cap="none" strike="noStrike">
                    <a:solidFill>
                      <a:srgbClr val="000000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Просмотр моторной активности</a:t>
                </a:r>
                <a:endParaRPr b="0" i="0" sz="1100" u="none" cap="none" strike="noStrik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21" name="Google Shape;221;p32"/>
              <p:cNvSpPr/>
              <p:nvPr/>
            </p:nvSpPr>
            <p:spPr>
              <a:xfrm>
                <a:off x="5246092" y="3141921"/>
                <a:ext cx="1340400" cy="709500"/>
              </a:xfrm>
              <a:prstGeom prst="flowChartAlternateProcess">
                <a:avLst/>
              </a:prstGeom>
              <a:solidFill>
                <a:srgbClr val="6D9EEB"/>
              </a:solidFill>
              <a:ln cap="flat" cmpd="sng" w="9525">
                <a:solidFill>
                  <a:srgbClr val="695D4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ru-RU" sz="1100" u="none" cap="none" strike="noStrike">
                    <a:solidFill>
                      <a:srgbClr val="000000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Конец эксперимента</a:t>
                </a:r>
                <a:endParaRPr b="0" i="0" sz="1100" u="none" cap="none" strike="noStrik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cxnSp>
            <p:nvCxnSpPr>
              <p:cNvPr id="222" name="Google Shape;222;p32"/>
              <p:cNvCxnSpPr/>
              <p:nvPr/>
            </p:nvCxnSpPr>
            <p:spPr>
              <a:xfrm>
                <a:off x="1600794" y="1914427"/>
                <a:ext cx="4901400" cy="13638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/>
          <p:nvPr>
            <p:ph type="title"/>
          </p:nvPr>
        </p:nvSpPr>
        <p:spPr>
          <a:xfrm>
            <a:off x="727650" y="603033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ru-RU"/>
              <a:t>Э2: результаты</a:t>
            </a:r>
            <a:endParaRPr/>
          </a:p>
        </p:txBody>
      </p:sp>
      <p:sp>
        <p:nvSpPr>
          <p:cNvPr id="228" name="Google Shape;228;p33"/>
          <p:cNvSpPr txBox="1"/>
          <p:nvPr>
            <p:ph idx="1" type="body"/>
          </p:nvPr>
        </p:nvSpPr>
        <p:spPr>
          <a:xfrm>
            <a:off x="175800" y="1531925"/>
            <a:ext cx="41877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ru-RU" sz="15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Число успешных решателей в ВГ </a:t>
            </a:r>
            <a:r>
              <a:rPr b="1" lang="ru-RU" sz="15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больше </a:t>
            </a:r>
            <a:r>
              <a:rPr lang="ru-RU" sz="15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чем в ВГП (χ2 = 4,81, p=,028)</a:t>
            </a:r>
            <a:endParaRPr sz="15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ru-RU" sz="15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Различий во времени решения между всеми группами </a:t>
            </a:r>
            <a:r>
              <a:rPr b="1" lang="ru-RU" sz="15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нет </a:t>
            </a:r>
            <a:r>
              <a:rPr lang="ru-RU" sz="15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(ВГ/ВГП t = -0.06, p=0.95), (ВГП/КГП t = -0.82, p=0.43)</a:t>
            </a:r>
            <a:endParaRPr sz="1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9" name="Google Shape;22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2075" y="1093808"/>
            <a:ext cx="4579824" cy="253907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3"/>
          <p:cNvSpPr txBox="1"/>
          <p:nvPr/>
        </p:nvSpPr>
        <p:spPr>
          <a:xfrm>
            <a:off x="175800" y="3690975"/>
            <a:ext cx="87924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88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AutoNum type="arabicPeriod"/>
            </a:pPr>
            <a:r>
              <a:rPr b="1" lang="ru-RU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Контрольное </a:t>
            </a:r>
            <a:r>
              <a:rPr lang="ru-RU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условие в формате выполнения – </a:t>
            </a:r>
            <a:r>
              <a:rPr b="1" lang="ru-RU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препятствующий </a:t>
            </a:r>
            <a:r>
              <a:rPr lang="ru-RU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фактор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68300" lvl="0" marL="488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AutoNum type="arabicPeriod"/>
            </a:pPr>
            <a:r>
              <a:rPr b="1" lang="ru-RU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Воплощенное </a:t>
            </a:r>
            <a:r>
              <a:rPr lang="ru-RU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условие в формате выполнение – </a:t>
            </a:r>
            <a:r>
              <a:rPr b="1" lang="ru-RU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фасилитирующий </a:t>
            </a:r>
            <a:r>
              <a:rPr lang="ru-RU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фактор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68300" lvl="0" marL="488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AutoNum type="arabicPeriod"/>
            </a:pPr>
            <a:r>
              <a:rPr b="1" lang="ru-RU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Все эффекты</a:t>
            </a:r>
            <a:r>
              <a:rPr lang="ru-RU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 появляющиеся при выполнении моторики, </a:t>
            </a:r>
            <a:r>
              <a:rPr b="1" lang="ru-RU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теряются </a:t>
            </a:r>
            <a:r>
              <a:rPr lang="ru-RU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при переходе в </a:t>
            </a:r>
            <a:r>
              <a:rPr b="1" lang="ru-RU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образный </a:t>
            </a:r>
            <a:r>
              <a:rPr lang="ru-RU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формат</a:t>
            </a:r>
            <a:endParaRPr sz="13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224e63899e_0_18"/>
          <p:cNvSpPr txBox="1"/>
          <p:nvPr>
            <p:ph idx="4294967295" type="title"/>
          </p:nvPr>
        </p:nvSpPr>
        <p:spPr>
          <a:xfrm>
            <a:off x="727650" y="26177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ru-RU"/>
              <a:t>Выводы</a:t>
            </a:r>
            <a:endParaRPr/>
          </a:p>
        </p:txBody>
      </p:sp>
      <p:sp>
        <p:nvSpPr>
          <p:cNvPr id="236" name="Google Shape;236;g1224e63899e_0_18"/>
          <p:cNvSpPr txBox="1"/>
          <p:nvPr>
            <p:ph idx="1" type="body"/>
          </p:nvPr>
        </p:nvSpPr>
        <p:spPr>
          <a:xfrm>
            <a:off x="172025" y="889075"/>
            <a:ext cx="8790300" cy="40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AutoNum type="arabicPeriod"/>
            </a:pPr>
            <a:r>
              <a:rPr lang="ru-RU"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Моторная активность:</a:t>
            </a:r>
            <a:endParaRPr sz="2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Char char="○"/>
            </a:pPr>
            <a:r>
              <a:rPr lang="ru-RU" sz="2000">
                <a:solidFill>
                  <a:schemeClr val="dk2"/>
                </a:solidFill>
                <a:highlight>
                  <a:schemeClr val="accent3"/>
                </a:highlight>
                <a:latin typeface="Raleway"/>
                <a:ea typeface="Raleway"/>
                <a:cs typeface="Raleway"/>
                <a:sym typeface="Raleway"/>
              </a:rPr>
              <a:t>влияет</a:t>
            </a:r>
            <a:r>
              <a:rPr lang="ru-RU"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(эффект фасилитации/затруднения)</a:t>
            </a:r>
            <a:endParaRPr sz="2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Char char="○"/>
            </a:pPr>
            <a:r>
              <a:rPr lang="ru-RU"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(предварительно!) форматом своего </a:t>
            </a:r>
            <a:r>
              <a:rPr lang="ru-RU" sz="2000">
                <a:solidFill>
                  <a:schemeClr val="dk2"/>
                </a:solidFill>
                <a:highlight>
                  <a:schemeClr val="accent3"/>
                </a:highlight>
                <a:latin typeface="Raleway"/>
                <a:ea typeface="Raleway"/>
                <a:cs typeface="Raleway"/>
                <a:sym typeface="Raleway"/>
              </a:rPr>
              <a:t>выполнения</a:t>
            </a:r>
            <a:r>
              <a:rPr lang="ru-RU"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на процессы решения инсайтных задач</a:t>
            </a:r>
            <a:endParaRPr sz="2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AutoNum type="arabicPeriod"/>
            </a:pPr>
            <a:r>
              <a:rPr lang="ru-RU"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Проверка </a:t>
            </a:r>
            <a:r>
              <a:rPr lang="ru-RU" sz="2000">
                <a:solidFill>
                  <a:schemeClr val="dk2"/>
                </a:solidFill>
                <a:highlight>
                  <a:schemeClr val="accent3"/>
                </a:highlight>
                <a:latin typeface="Raleway"/>
                <a:ea typeface="Raleway"/>
                <a:cs typeface="Raleway"/>
                <a:sym typeface="Raleway"/>
              </a:rPr>
              <a:t>семантики </a:t>
            </a:r>
            <a:r>
              <a:rPr lang="ru-RU"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моторики для получения более точных данных и полной апробации модели</a:t>
            </a:r>
            <a:endParaRPr sz="2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AutoNum type="arabicPeriod"/>
            </a:pPr>
            <a:r>
              <a:rPr lang="ru-RU"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Проверка модели на </a:t>
            </a:r>
            <a:r>
              <a:rPr lang="ru-RU" sz="2000">
                <a:solidFill>
                  <a:schemeClr val="dk2"/>
                </a:solidFill>
                <a:highlight>
                  <a:schemeClr val="accent3"/>
                </a:highlight>
                <a:latin typeface="Raleway"/>
                <a:ea typeface="Raleway"/>
                <a:cs typeface="Raleway"/>
                <a:sym typeface="Raleway"/>
              </a:rPr>
              <a:t>других задачах</a:t>
            </a:r>
            <a:endParaRPr sz="2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>
              <a:solidFill>
                <a:schemeClr val="dk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>
            <p:ph type="title"/>
          </p:nvPr>
        </p:nvSpPr>
        <p:spPr>
          <a:xfrm>
            <a:off x="526350" y="1909650"/>
            <a:ext cx="80913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ru-RU" sz="4000"/>
              <a:t>Спасибо за внимание!</a:t>
            </a:r>
            <a:endParaRPr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727800" y="6328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ru-RU"/>
              <a:t>Воплощенное познание</a:t>
            </a:r>
            <a:endParaRPr/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574877" y="1318260"/>
            <a:ext cx="5039100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460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ru-RU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Воплощенное познание</a:t>
            </a:r>
            <a:r>
              <a:rPr lang="ru-RU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(embodied cognition) – программа исследований, которая рассматривает человеческое тело и его активность как одну из наиболее важных детерминант, обуславливающую психические процессы человека.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460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460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-RU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Например: 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-"/>
            </a:pPr>
            <a:r>
              <a:rPr b="1" lang="ru-RU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тяжелый </a:t>
            </a:r>
            <a:r>
              <a:rPr lang="ru-RU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рюкзак </a:t>
            </a:r>
            <a:r>
              <a:rPr b="1" lang="ru-RU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увеличивает </a:t>
            </a:r>
            <a:r>
              <a:rPr lang="ru-RU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воспринимаемое расстояние </a:t>
            </a:r>
            <a:r>
              <a:rPr i="0" lang="ru-RU" sz="1600" u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(Proffitt, 2003)</a:t>
            </a:r>
            <a:endParaRPr i="0" sz="1600" u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-"/>
            </a:pPr>
            <a:r>
              <a:rPr b="1" i="0" lang="ru-RU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н</a:t>
            </a:r>
            <a:r>
              <a:rPr b="1" lang="ru-RU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аклон </a:t>
            </a:r>
            <a:r>
              <a:rPr lang="ru-RU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тела как минимум </a:t>
            </a:r>
            <a:r>
              <a:rPr b="1" lang="ru-RU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влияет </a:t>
            </a:r>
            <a:r>
              <a:rPr lang="ru-RU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на оценку количества (Eerland, 2011)</a:t>
            </a:r>
            <a:endParaRPr i="0"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460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Embodied Cognition - 2nd Edition - Lawrence Shapiro - Routledge Book"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5959" y="587296"/>
            <a:ext cx="2652754" cy="397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/>
          <p:nvPr>
            <p:ph idx="4294967295" type="title"/>
          </p:nvPr>
        </p:nvSpPr>
        <p:spPr>
          <a:xfrm>
            <a:off x="133800" y="208050"/>
            <a:ext cx="83319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ru-RU"/>
              <a:t>Предмет и объект </a:t>
            </a:r>
            <a:endParaRPr/>
          </a:p>
        </p:txBody>
      </p:sp>
      <p:sp>
        <p:nvSpPr>
          <p:cNvPr id="99" name="Google Shape;99;p25"/>
          <p:cNvSpPr txBox="1"/>
          <p:nvPr>
            <p:ph idx="1" type="body"/>
          </p:nvPr>
        </p:nvSpPr>
        <p:spPr>
          <a:xfrm>
            <a:off x="133800" y="3345725"/>
            <a:ext cx="8876400" cy="13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ru-RU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Объект исследования: </a:t>
            </a:r>
            <a:r>
              <a:rPr lang="ru-RU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процесс решения инсайтной задачи при различных форматах моторной активности 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ru-RU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Предмет исследования: </a:t>
            </a:r>
            <a:r>
              <a:rPr lang="ru-RU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функциональная роль моторного компонента в инсайтном решении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5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" name="Google Shape;100;p25"/>
          <p:cNvSpPr txBox="1"/>
          <p:nvPr/>
        </p:nvSpPr>
        <p:spPr>
          <a:xfrm>
            <a:off x="0" y="784350"/>
            <a:ext cx="4572000" cy="27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2C2C2C"/>
                </a:solidFill>
                <a:latin typeface="Raleway"/>
                <a:ea typeface="Raleway"/>
                <a:cs typeface="Raleway"/>
                <a:sym typeface="Raleway"/>
              </a:rPr>
              <a:t>Факт</a:t>
            </a:r>
            <a:r>
              <a:rPr b="0" i="0" lang="ru-RU" sz="1400" u="none" cap="none" strike="noStrike">
                <a:solidFill>
                  <a:srgbClr val="2C2C2C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 b="0" i="0" sz="1400" u="none" cap="none" strike="noStrike">
              <a:solidFill>
                <a:srgbClr val="2C2C2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2C2C2C"/>
                </a:solidFill>
                <a:latin typeface="Raleway"/>
                <a:ea typeface="Raleway"/>
                <a:cs typeface="Raleway"/>
                <a:sym typeface="Raleway"/>
              </a:rPr>
              <a:t>1) Большое количество обнаруженных эффектов (Thomas, 2008, 2009; Werner, 2013, 2019;)</a:t>
            </a:r>
            <a:endParaRPr b="0" i="0" sz="1400" u="none" cap="none" strike="noStrike">
              <a:solidFill>
                <a:srgbClr val="2C2C2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C2C2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2C2C2C"/>
                </a:solidFill>
                <a:latin typeface="Raleway"/>
                <a:ea typeface="Raleway"/>
                <a:cs typeface="Raleway"/>
                <a:sym typeface="Raleway"/>
              </a:rPr>
              <a:t>2) Сопутствующая моторная активность влияет на процессы решения инсатных задач (Спиридонов, 2019; Курицын, Чистопольская, 2020)</a:t>
            </a:r>
            <a:endParaRPr b="0" i="0" sz="1400" u="none" cap="none" strike="noStrike">
              <a:solidFill>
                <a:srgbClr val="2C2C2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C2C2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2C2C2C"/>
                </a:solidFill>
                <a:latin typeface="Raleway"/>
                <a:ea typeface="Raleway"/>
                <a:cs typeface="Raleway"/>
                <a:sym typeface="Raleway"/>
              </a:rPr>
              <a:t>3) Интерактивное решение лучше чем на бумаге (Weller, 2011)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25"/>
          <p:cNvSpPr txBox="1"/>
          <p:nvPr/>
        </p:nvSpPr>
        <p:spPr>
          <a:xfrm>
            <a:off x="4572000" y="784350"/>
            <a:ext cx="4572000" cy="27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2C2C2C"/>
                </a:solidFill>
                <a:latin typeface="Raleway"/>
                <a:ea typeface="Raleway"/>
                <a:cs typeface="Raleway"/>
                <a:sym typeface="Raleway"/>
              </a:rPr>
              <a:t>Проблемы с фактами</a:t>
            </a:r>
            <a:r>
              <a:rPr b="0" i="0" lang="ru-RU" sz="1400" u="none" cap="none" strike="noStrike">
                <a:solidFill>
                  <a:srgbClr val="2C2C2C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 b="0" i="0" sz="1400" u="none" cap="none" strike="noStrike">
              <a:solidFill>
                <a:srgbClr val="2C2C2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2C2C2C"/>
                </a:solidFill>
                <a:latin typeface="Raleway"/>
                <a:ea typeface="Raleway"/>
                <a:cs typeface="Raleway"/>
                <a:sym typeface="Raleway"/>
              </a:rPr>
              <a:t>1) Эффекты не воспроизводятся (Курицын, Чистопольская, Оганесян, 2020; Morrissey, 2020)</a:t>
            </a:r>
            <a:endParaRPr b="0" i="0" sz="1400" u="none" cap="none" strike="noStrike">
              <a:solidFill>
                <a:srgbClr val="2C2C2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C2C2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2C2C2C"/>
                </a:solidFill>
                <a:latin typeface="Raleway"/>
                <a:ea typeface="Raleway"/>
                <a:cs typeface="Raleway"/>
                <a:sym typeface="Raleway"/>
              </a:rPr>
              <a:t>2) Интерактивное решение не лучше бумажного (Chuderski et al., 2021; Спиридонов, 2020)</a:t>
            </a:r>
            <a:endParaRPr b="0" i="0" sz="1400" u="none" cap="none" strike="noStrike">
              <a:solidFill>
                <a:srgbClr val="2C2C2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C2C2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2C2C2C"/>
                </a:solidFill>
                <a:latin typeface="Raleway"/>
                <a:ea typeface="Raleway"/>
                <a:cs typeface="Raleway"/>
                <a:sym typeface="Raleway"/>
              </a:rPr>
              <a:t>3) Методологические ошибки в планировании эксперимента (Frith, 2019)</a:t>
            </a:r>
            <a:endParaRPr b="0" i="0" sz="1400" u="none" cap="none" strike="noStrike">
              <a:solidFill>
                <a:srgbClr val="2C2C2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C2C2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2C2C2C"/>
                </a:solidFill>
                <a:latin typeface="Raleway"/>
                <a:ea typeface="Raleway"/>
                <a:cs typeface="Raleway"/>
                <a:sym typeface="Raleway"/>
              </a:rPr>
              <a:t>4) Что в моторной активности влияет (если влияет) на процессы решения?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b453ff7bf_1_57"/>
          <p:cNvSpPr txBox="1"/>
          <p:nvPr>
            <p:ph idx="4294967295" type="title"/>
          </p:nvPr>
        </p:nvSpPr>
        <p:spPr>
          <a:xfrm>
            <a:off x="126750" y="16837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/>
              <a:t>Цель и задачи </a:t>
            </a:r>
            <a:endParaRPr/>
          </a:p>
        </p:txBody>
      </p:sp>
      <p:sp>
        <p:nvSpPr>
          <p:cNvPr id="107" name="Google Shape;107;g11b453ff7bf_1_57"/>
          <p:cNvSpPr txBox="1"/>
          <p:nvPr/>
        </p:nvSpPr>
        <p:spPr>
          <a:xfrm>
            <a:off x="126750" y="871975"/>
            <a:ext cx="88905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Цель</a:t>
            </a:r>
            <a:r>
              <a:rPr lang="ru-RU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: </a:t>
            </a:r>
            <a:r>
              <a:rPr lang="ru-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определение функциональной роли моторной активности в процессах решения инсайтных задач.</a:t>
            </a:r>
            <a:endParaRPr>
              <a:solidFill>
                <a:schemeClr val="dk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Задачи</a:t>
            </a:r>
            <a:r>
              <a:rPr lang="ru-RU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: </a:t>
            </a:r>
            <a:endParaRPr>
              <a:solidFill>
                <a:schemeClr val="dk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AutoNum type="arabicPeriod"/>
            </a:pPr>
            <a:r>
              <a:rPr lang="ru-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Разработать типы моторной активности, которые будут содержать в себе различные способы разрешения источников трудности инсайтной задачи на симметрию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AutoNum type="arabicPeriod"/>
            </a:pPr>
            <a:r>
              <a:rPr lang="ru-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Определить уровень влияния сопутствующей моторной активности на успешность решения инсайтной задачи на симметрию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AutoNum type="arabicPeriod"/>
            </a:pPr>
            <a:r>
              <a:rPr lang="ru-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Выявить ведущий компонент моторной активности в решении инсайтной задачи на симметрию</a:t>
            </a:r>
            <a:endParaRPr/>
          </a:p>
        </p:txBody>
      </p:sp>
      <p:sp>
        <p:nvSpPr>
          <p:cNvPr id="108" name="Google Shape;108;g11b453ff7bf_1_57"/>
          <p:cNvSpPr/>
          <p:nvPr/>
        </p:nvSpPr>
        <p:spPr>
          <a:xfrm>
            <a:off x="126750" y="3703175"/>
            <a:ext cx="2462700" cy="13665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100">
                <a:latin typeface="Raleway"/>
                <a:ea typeface="Raleway"/>
                <a:cs typeface="Raleway"/>
                <a:sym typeface="Raleway"/>
              </a:rPr>
              <a:t>Эксперимент 1</a:t>
            </a:r>
            <a:endParaRPr i="1" sz="11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latin typeface="Raleway Medium"/>
                <a:ea typeface="Raleway Medium"/>
                <a:cs typeface="Raleway Medium"/>
                <a:sym typeface="Raleway Medium"/>
              </a:rPr>
              <a:t>Проверка возможного влияния моторной активности на процессы решения инсайтной задачи на симметрию</a:t>
            </a:r>
            <a:endParaRPr sz="11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9" name="Google Shape;109;g11b453ff7bf_1_57"/>
          <p:cNvSpPr/>
          <p:nvPr/>
        </p:nvSpPr>
        <p:spPr>
          <a:xfrm>
            <a:off x="3158250" y="3703175"/>
            <a:ext cx="2462700" cy="13665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100">
                <a:latin typeface="Raleway"/>
                <a:ea typeface="Raleway"/>
                <a:cs typeface="Raleway"/>
                <a:sym typeface="Raleway"/>
              </a:rPr>
              <a:t>Предварительная </a:t>
            </a:r>
            <a:r>
              <a:rPr lang="ru-RU" sz="1100">
                <a:latin typeface="Raleway Medium"/>
                <a:ea typeface="Raleway Medium"/>
                <a:cs typeface="Raleway Medium"/>
                <a:sym typeface="Raleway Medium"/>
              </a:rPr>
              <a:t>формулировка модели взаимодействия моторной активности с различными уровнями репрезентации задачи</a:t>
            </a:r>
            <a:endParaRPr sz="1100"/>
          </a:p>
        </p:txBody>
      </p:sp>
      <p:sp>
        <p:nvSpPr>
          <p:cNvPr id="110" name="Google Shape;110;g11b453ff7bf_1_57"/>
          <p:cNvSpPr/>
          <p:nvPr/>
        </p:nvSpPr>
        <p:spPr>
          <a:xfrm>
            <a:off x="6189750" y="3703175"/>
            <a:ext cx="2827500" cy="13665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100">
                <a:latin typeface="Raleway"/>
                <a:ea typeface="Raleway"/>
                <a:cs typeface="Raleway"/>
                <a:sym typeface="Raleway"/>
              </a:rPr>
              <a:t>Эксперимент 2</a:t>
            </a:r>
            <a:endParaRPr b="1" i="1" sz="11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100"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ru-RU" sz="1100">
                <a:latin typeface="Raleway Medium"/>
                <a:ea typeface="Raleway Medium"/>
                <a:cs typeface="Raleway Medium"/>
                <a:sym typeface="Raleway Medium"/>
              </a:rPr>
              <a:t>Сравнение влияний сенсомоторного и образного компонента на процессы решения</a:t>
            </a:r>
            <a:endParaRPr sz="11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cxnSp>
        <p:nvCxnSpPr>
          <p:cNvPr id="111" name="Google Shape;111;g11b453ff7bf_1_57"/>
          <p:cNvCxnSpPr>
            <a:stCxn id="108" idx="3"/>
            <a:endCxn id="109" idx="1"/>
          </p:cNvCxnSpPr>
          <p:nvPr/>
        </p:nvCxnSpPr>
        <p:spPr>
          <a:xfrm>
            <a:off x="2589450" y="4386425"/>
            <a:ext cx="56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Google Shape;112;g11b453ff7bf_1_57"/>
          <p:cNvCxnSpPr/>
          <p:nvPr/>
        </p:nvCxnSpPr>
        <p:spPr>
          <a:xfrm>
            <a:off x="5620950" y="4386425"/>
            <a:ext cx="56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>
            <p:ph type="title"/>
          </p:nvPr>
        </p:nvSpPr>
        <p:spPr>
          <a:xfrm>
            <a:off x="729450" y="622911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ru-RU"/>
              <a:t>Э1: Гипотезы и задача</a:t>
            </a:r>
            <a:endParaRPr/>
          </a:p>
        </p:txBody>
      </p:sp>
      <p:sp>
        <p:nvSpPr>
          <p:cNvPr id="118" name="Google Shape;118;p27"/>
          <p:cNvSpPr txBox="1"/>
          <p:nvPr>
            <p:ph idx="1" type="body"/>
          </p:nvPr>
        </p:nvSpPr>
        <p:spPr>
          <a:xfrm>
            <a:off x="0" y="1356625"/>
            <a:ext cx="3891600" cy="3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ru-RU" sz="16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Общая гипотеза</a:t>
            </a:r>
            <a:r>
              <a:rPr lang="ru-RU" sz="16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: Сопутствующая моторная активность оказывает существенное влияние на процессы решения инсайтных задач </a:t>
            </a:r>
            <a:endParaRPr sz="16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600"/>
              <a:buFont typeface="Raleway"/>
              <a:buChar char="●"/>
            </a:pPr>
            <a:r>
              <a:rPr lang="ru-RU" sz="16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Число успешных решателей будет больше в группе с наибольшим числом способов РИТ</a:t>
            </a:r>
            <a:endParaRPr sz="16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600"/>
              <a:buFont typeface="Raleway"/>
              <a:buChar char="●"/>
            </a:pPr>
            <a:r>
              <a:rPr lang="ru-RU" sz="16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Время решения будет меньше в группе с наибольшим числом способов РИТ</a:t>
            </a:r>
            <a:endParaRPr sz="16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9" name="Google Shape;119;p27"/>
          <p:cNvPicPr preferRelativeResize="0"/>
          <p:nvPr/>
        </p:nvPicPr>
        <p:blipFill rotWithShape="1">
          <a:blip r:embed="rId3">
            <a:alphaModFix/>
          </a:blip>
          <a:srcRect b="27849" l="35236" r="42351" t="0"/>
          <a:stretch/>
        </p:blipFill>
        <p:spPr>
          <a:xfrm>
            <a:off x="4046221" y="1356613"/>
            <a:ext cx="1051562" cy="253924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7"/>
          <p:cNvSpPr txBox="1"/>
          <p:nvPr/>
        </p:nvSpPr>
        <p:spPr>
          <a:xfrm>
            <a:off x="5095875" y="1356625"/>
            <a:ext cx="4047900" cy="3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460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b="0" i="0" lang="ru-RU" sz="1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Задача на симметрию имеет 2 принципа решения, исходя из </a:t>
            </a:r>
            <a:r>
              <a:rPr b="1" i="0" lang="ru-RU" sz="1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источников трудностей</a:t>
            </a:r>
            <a:r>
              <a:rPr b="0" i="0" lang="ru-RU" sz="1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 b="0" i="0" sz="1600" u="none" cap="none" strike="noStrike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460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b="0" i="0" lang="ru-RU" sz="1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Для правильного ответа, фигуру необходимо </a:t>
            </a:r>
            <a:r>
              <a:rPr b="1" i="0" lang="ru-RU" sz="1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разделить </a:t>
            </a:r>
            <a:r>
              <a:rPr b="0" i="0" lang="ru-RU" sz="1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(принцип декомпозиции) </a:t>
            </a:r>
            <a:r>
              <a:rPr b="1" i="0" lang="ru-RU" sz="1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симметрично </a:t>
            </a:r>
            <a:r>
              <a:rPr b="0" i="0" lang="ru-RU" sz="1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(принцип симметрии) относительно центральной оси.</a:t>
            </a:r>
            <a:endParaRPr b="0" i="0" sz="1600" u="none" cap="none" strike="noStrike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1" name="Google Shape;12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84376" y="3818068"/>
            <a:ext cx="872741" cy="1096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>
            <p:ph type="title"/>
          </p:nvPr>
        </p:nvSpPr>
        <p:spPr>
          <a:xfrm>
            <a:off x="729450" y="669294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ru-RU"/>
              <a:t>Э1: Экспериментальные группы</a:t>
            </a:r>
            <a:endParaRPr/>
          </a:p>
        </p:txBody>
      </p:sp>
      <p:sp>
        <p:nvSpPr>
          <p:cNvPr id="127" name="Google Shape;127;p5"/>
          <p:cNvSpPr txBox="1"/>
          <p:nvPr>
            <p:ph idx="1" type="body"/>
          </p:nvPr>
        </p:nvSpPr>
        <p:spPr>
          <a:xfrm>
            <a:off x="37175" y="3299075"/>
            <a:ext cx="22593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4605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-RU" sz="11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Группа воплощенной моторной активности (ВГ)</a:t>
            </a:r>
            <a:br>
              <a:rPr lang="ru-RU" sz="11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-RU" sz="11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(симметрия + декомпозиция)</a:t>
            </a:r>
            <a:endParaRPr sz="14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047" y="1618287"/>
            <a:ext cx="2098180" cy="139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4081" y="1601060"/>
            <a:ext cx="2124112" cy="141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63047" y="1601060"/>
            <a:ext cx="2124112" cy="141113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 txBox="1"/>
          <p:nvPr/>
        </p:nvSpPr>
        <p:spPr>
          <a:xfrm>
            <a:off x="2364081" y="3300863"/>
            <a:ext cx="21240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460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b="0" i="0" lang="ru-RU" sz="11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Группа декомпозиции  (ДГ)</a:t>
            </a:r>
            <a:br>
              <a:rPr b="0" i="0" lang="ru-RU" sz="11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ru-RU" sz="11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(декомпозиция)</a:t>
            </a:r>
            <a:endParaRPr b="0" i="0" sz="1500" u="none" cap="none" strike="noStrike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4663047" y="3300863"/>
            <a:ext cx="21240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460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b="0" i="0" lang="ru-RU" sz="11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Контрольная группа (КГ)</a:t>
            </a:r>
            <a:br>
              <a:rPr b="0" i="0" lang="ru-RU" sz="11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ru-RU" sz="11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(отсутствие принципов)</a:t>
            </a:r>
            <a:endParaRPr b="0" i="0" sz="1500" u="none" cap="none" strike="noStrike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6">
            <a:alphaModFix/>
          </a:blip>
          <a:srcRect b="0" l="16594" r="14634" t="0"/>
          <a:stretch/>
        </p:blipFill>
        <p:spPr>
          <a:xfrm>
            <a:off x="6936081" y="1585677"/>
            <a:ext cx="2179981" cy="142652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/>
          <p:nvPr/>
        </p:nvSpPr>
        <p:spPr>
          <a:xfrm>
            <a:off x="6991952" y="3300863"/>
            <a:ext cx="21240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460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b="0" i="0" lang="ru-RU" sz="11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Группа симметрии (СГ)</a:t>
            </a:r>
            <a:br>
              <a:rPr b="0" i="0" lang="ru-RU" sz="11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ru-RU" sz="11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(симметрия)</a:t>
            </a:r>
            <a:endParaRPr b="0" i="0" sz="1500" u="none" cap="none" strike="noStrike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118982" y="4396045"/>
            <a:ext cx="51177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460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b="1" i="0" lang="ru-RU" sz="13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Выборка</a:t>
            </a:r>
            <a:r>
              <a:rPr b="0" i="0" lang="ru-RU" sz="13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: 80 человек (47 женщин, M = 21,16; SD=7,42)</a:t>
            </a:r>
            <a:endParaRPr b="0" i="0" sz="1400" u="none" cap="none" strike="noStrike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/>
          <p:nvPr>
            <p:ph type="title"/>
          </p:nvPr>
        </p:nvSpPr>
        <p:spPr>
          <a:xfrm>
            <a:off x="727650" y="709099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/>
              <a:t>Э1: Экспериментальный план</a:t>
            </a:r>
            <a:endParaRPr/>
          </a:p>
        </p:txBody>
      </p:sp>
      <p:grpSp>
        <p:nvGrpSpPr>
          <p:cNvPr id="141" name="Google Shape;141;p9"/>
          <p:cNvGrpSpPr/>
          <p:nvPr/>
        </p:nvGrpSpPr>
        <p:grpSpPr>
          <a:xfrm>
            <a:off x="162009" y="1790963"/>
            <a:ext cx="5655830" cy="2643461"/>
            <a:chOff x="-43373" y="1609476"/>
            <a:chExt cx="5655830" cy="2643461"/>
          </a:xfrm>
        </p:grpSpPr>
        <p:sp>
          <p:nvSpPr>
            <p:cNvPr id="142" name="Google Shape;142;p9"/>
            <p:cNvSpPr/>
            <p:nvPr/>
          </p:nvSpPr>
          <p:spPr>
            <a:xfrm>
              <a:off x="-43373" y="1609476"/>
              <a:ext cx="1340400" cy="783000"/>
            </a:xfrm>
            <a:prstGeom prst="flowChartAlternateProcess">
              <a:avLst/>
            </a:prstGeom>
            <a:solidFill>
              <a:srgbClr val="6D9EEB"/>
            </a:solidFill>
            <a:ln cap="flat" cmpd="sng" w="9525">
              <a:solidFill>
                <a:srgbClr val="695D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ru-RU" sz="1000" u="none" cap="none" strike="noStrik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Моторная активность</a:t>
              </a:r>
              <a:endParaRPr b="0" i="0" sz="11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143" name="Google Shape;143;p9"/>
            <p:cNvGrpSpPr/>
            <p:nvPr/>
          </p:nvGrpSpPr>
          <p:grpSpPr>
            <a:xfrm>
              <a:off x="626759" y="1609476"/>
              <a:ext cx="4985698" cy="2643461"/>
              <a:chOff x="1600794" y="1914427"/>
              <a:chExt cx="4985698" cy="2643461"/>
            </a:xfrm>
          </p:grpSpPr>
          <p:sp>
            <p:nvSpPr>
              <p:cNvPr id="144" name="Google Shape;144;p9"/>
              <p:cNvSpPr/>
              <p:nvPr/>
            </p:nvSpPr>
            <p:spPr>
              <a:xfrm rot="-5400000">
                <a:off x="3929962" y="2672634"/>
                <a:ext cx="517800" cy="2320800"/>
              </a:xfrm>
              <a:prstGeom prst="leftBrace">
                <a:avLst>
                  <a:gd fmla="val 50000" name="adj1"/>
                  <a:gd fmla="val 50000" name="adj2"/>
                </a:avLst>
              </a:prstGeom>
              <a:noFill/>
              <a:ln cap="flat" cmpd="sng" w="9525">
                <a:solidFill>
                  <a:srgbClr val="695D4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9"/>
              <p:cNvSpPr txBox="1"/>
              <p:nvPr/>
            </p:nvSpPr>
            <p:spPr>
              <a:xfrm>
                <a:off x="3622563" y="4250088"/>
                <a:ext cx="11325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ru-RU" sz="1400" u="none" cap="none" strike="noStrike">
                    <a:solidFill>
                      <a:srgbClr val="000000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8-попыток</a:t>
                </a:r>
                <a:endParaRPr b="0" i="0" sz="1400" u="none" cap="none" strike="noStrik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46" name="Google Shape;146;p9"/>
              <p:cNvSpPr/>
              <p:nvPr/>
            </p:nvSpPr>
            <p:spPr>
              <a:xfrm>
                <a:off x="1947023" y="2223940"/>
                <a:ext cx="1389600" cy="709500"/>
              </a:xfrm>
              <a:prstGeom prst="flowChartAlternateProcess">
                <a:avLst/>
              </a:prstGeom>
              <a:solidFill>
                <a:srgbClr val="6D9EEB"/>
              </a:solidFill>
              <a:ln cap="flat" cmpd="sng" w="9525">
                <a:solidFill>
                  <a:srgbClr val="695D4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ru-RU" sz="1000" u="none" cap="none" strike="noStrike">
                    <a:solidFill>
                      <a:srgbClr val="000000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Инструкция</a:t>
                </a:r>
                <a:endParaRPr b="0" i="0" sz="1000" u="none" cap="none" strike="noStrik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47" name="Google Shape;147;p9"/>
              <p:cNvSpPr/>
              <p:nvPr/>
            </p:nvSpPr>
            <p:spPr>
              <a:xfrm>
                <a:off x="3028462" y="2578638"/>
                <a:ext cx="1254300" cy="709500"/>
              </a:xfrm>
              <a:prstGeom prst="flowChartAlternateProcess">
                <a:avLst/>
              </a:prstGeom>
              <a:solidFill>
                <a:srgbClr val="6D9EEB"/>
              </a:solidFill>
              <a:ln cap="flat" cmpd="sng" w="9525">
                <a:solidFill>
                  <a:srgbClr val="695D4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ru-RU" sz="1100" u="none" cap="none" strike="noStrike">
                    <a:solidFill>
                      <a:srgbClr val="000000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Работа над задачей</a:t>
                </a:r>
                <a:endParaRPr b="0" i="0" sz="1100" u="none" cap="none" strike="noStrik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4094260" y="2828010"/>
                <a:ext cx="1340400" cy="783000"/>
              </a:xfrm>
              <a:prstGeom prst="flowChartAlternateProcess">
                <a:avLst/>
              </a:prstGeom>
              <a:solidFill>
                <a:srgbClr val="6D9EEB"/>
              </a:solidFill>
              <a:ln cap="flat" cmpd="sng" w="9525">
                <a:solidFill>
                  <a:srgbClr val="695D4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ru-RU" sz="1000" u="none" cap="none" strike="noStrike">
                    <a:solidFill>
                      <a:srgbClr val="000000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Моторная активность</a:t>
                </a:r>
                <a:endParaRPr b="0" i="0" sz="1100" u="none" cap="none" strike="noStrik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49" name="Google Shape;149;p9"/>
              <p:cNvSpPr/>
              <p:nvPr/>
            </p:nvSpPr>
            <p:spPr>
              <a:xfrm>
                <a:off x="5246092" y="3141921"/>
                <a:ext cx="1340400" cy="709500"/>
              </a:xfrm>
              <a:prstGeom prst="flowChartAlternateProcess">
                <a:avLst/>
              </a:prstGeom>
              <a:solidFill>
                <a:srgbClr val="6D9EEB"/>
              </a:solidFill>
              <a:ln cap="flat" cmpd="sng" w="9525">
                <a:solidFill>
                  <a:srgbClr val="695D4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ru-RU" sz="1100" u="none" cap="none" strike="noStrike">
                    <a:solidFill>
                      <a:srgbClr val="000000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Конец эксперимента</a:t>
                </a:r>
                <a:endParaRPr b="0" i="0" sz="1100" u="none" cap="none" strike="noStrik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cxnSp>
            <p:nvCxnSpPr>
              <p:cNvPr id="150" name="Google Shape;150;p9"/>
              <p:cNvCxnSpPr/>
              <p:nvPr/>
            </p:nvCxnSpPr>
            <p:spPr>
              <a:xfrm>
                <a:off x="1600794" y="1914427"/>
                <a:ext cx="4901400" cy="13638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</p:grpSp>
      </p:grpSp>
      <p:sp>
        <p:nvSpPr>
          <p:cNvPr id="151" name="Google Shape;151;p9"/>
          <p:cNvSpPr txBox="1"/>
          <p:nvPr/>
        </p:nvSpPr>
        <p:spPr>
          <a:xfrm>
            <a:off x="5744825" y="1560600"/>
            <a:ext cx="3399300" cy="29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aleway"/>
              <a:buChar char="●"/>
            </a:pPr>
            <a:r>
              <a:rPr b="0" i="0" lang="ru-RU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8 попыток по 5 минут на решение задачи</a:t>
            </a:r>
            <a:endParaRPr b="0" i="0" sz="14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aleway"/>
              <a:buChar char="●"/>
            </a:pPr>
            <a:r>
              <a:rPr b="0" i="0" lang="ru-RU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Общее время решения без выполнения моторики – 40 минут</a:t>
            </a:r>
            <a:endParaRPr b="0" i="0" sz="14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aleway"/>
              <a:buChar char="●"/>
            </a:pPr>
            <a:r>
              <a:rPr b="0" i="0" lang="ru-RU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Выполнение моторной активности </a:t>
            </a:r>
            <a:r>
              <a:rPr b="1" i="0" lang="ru-RU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между </a:t>
            </a:r>
            <a:r>
              <a:rPr b="0" i="0" lang="ru-RU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попытками и </a:t>
            </a:r>
            <a:r>
              <a:rPr b="1" i="0" lang="ru-RU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ДО </a:t>
            </a:r>
            <a:r>
              <a:rPr b="0" i="0" lang="ru-RU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начала эксперимента </a:t>
            </a:r>
            <a:endParaRPr b="0" i="0" sz="14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aleway"/>
              <a:buChar char="●"/>
            </a:pPr>
            <a:r>
              <a:rPr b="0" i="0" lang="ru-RU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Фиксировалось </a:t>
            </a:r>
            <a:r>
              <a:rPr b="1" i="0" lang="ru-RU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успешное решение</a:t>
            </a:r>
            <a:r>
              <a:rPr b="0" i="0" lang="ru-RU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и </a:t>
            </a:r>
            <a:r>
              <a:rPr b="1" i="0" lang="ru-RU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время решения</a:t>
            </a:r>
            <a:endParaRPr b="1" i="0" sz="14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>
            <p:ph type="title"/>
          </p:nvPr>
        </p:nvSpPr>
        <p:spPr>
          <a:xfrm>
            <a:off x="727650" y="599843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ru-RU"/>
              <a:t>Э1: Результаты</a:t>
            </a:r>
            <a:endParaRPr/>
          </a:p>
        </p:txBody>
      </p:sp>
      <p:sp>
        <p:nvSpPr>
          <p:cNvPr id="157" name="Google Shape;157;p6"/>
          <p:cNvSpPr txBox="1"/>
          <p:nvPr/>
        </p:nvSpPr>
        <p:spPr>
          <a:xfrm>
            <a:off x="15050" y="1296975"/>
            <a:ext cx="4572000" cy="27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aleway"/>
              <a:buChar char="•"/>
            </a:pPr>
            <a:r>
              <a:rPr b="0" i="0" lang="ru-RU" sz="15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Воплощенная группа справляется с задачей </a:t>
            </a:r>
            <a:r>
              <a:rPr b="1" i="0" lang="ru-RU" sz="15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быстрее</a:t>
            </a:r>
            <a:r>
              <a:rPr b="0" i="0" lang="ru-RU" sz="15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 чем группа Декомпозиции (t=-2.284, p=.035)</a:t>
            </a:r>
            <a:endParaRPr b="0" i="0" sz="15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1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aleway"/>
              <a:buChar char="•"/>
            </a:pPr>
            <a:r>
              <a:rPr b="0" i="0" lang="ru-RU" sz="15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Число успешных решателей в воплощенной группе </a:t>
            </a:r>
            <a:r>
              <a:rPr b="1" lang="ru-RU" sz="15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не превышает</a:t>
            </a:r>
            <a:r>
              <a:rPr b="0" i="0" lang="ru-RU" sz="15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полувоплощен</a:t>
            </a:r>
            <a:r>
              <a:rPr lang="ru-RU" sz="15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ную группу</a:t>
            </a:r>
            <a:endParaRPr b="0" i="0" sz="15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1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ru-RU" sz="15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Все группы с моторикой, содержащей принцип(ы) решения справляются </a:t>
            </a:r>
            <a:r>
              <a:rPr b="1" i="0" lang="ru-RU" sz="15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успешнее</a:t>
            </a:r>
            <a:r>
              <a:rPr b="0" i="0" lang="ru-RU" sz="15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 чем контроль. </a:t>
            </a:r>
            <a:endParaRPr b="0" i="0" sz="15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8" name="Google Shape;15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7050" y="1170950"/>
            <a:ext cx="4421949" cy="25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 txBox="1"/>
          <p:nvPr/>
        </p:nvSpPr>
        <p:spPr>
          <a:xfrm>
            <a:off x="-7500" y="4634925"/>
            <a:ext cx="9159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Log-rank анализ выживаемости</a:t>
            </a:r>
            <a:r>
              <a:rPr b="0" i="0" lang="ru-RU" sz="1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b="0" i="0" lang="ru-RU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ВГ/КГ: χ2=11,5, p=,0007; СГ/КГ: χ2= 10,04, p= ,001; ДГ/КГ: χ2=6,9 p=,009</a:t>
            </a:r>
            <a:endParaRPr b="0" i="0" sz="14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11b453ff7bf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"/>
            <a:ext cx="6019251" cy="242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1b453ff7bf_1_0"/>
          <p:cNvSpPr txBox="1"/>
          <p:nvPr/>
        </p:nvSpPr>
        <p:spPr>
          <a:xfrm>
            <a:off x="0" y="2803800"/>
            <a:ext cx="91440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aleway"/>
              <a:buChar char="●"/>
            </a:pPr>
            <a:r>
              <a:rPr lang="ru-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Обнаружен </a:t>
            </a:r>
            <a:r>
              <a:rPr b="1" lang="ru-RU">
                <a:solidFill>
                  <a:schemeClr val="dk2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эффект фасилитации</a:t>
            </a:r>
            <a:r>
              <a:rPr lang="ru-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решения инсайтной задачи на симметрию при сопутствующей моторной активности, воплощающей основные способы РИТ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</a:pPr>
            <a:r>
              <a:rPr lang="ru-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О</a:t>
            </a:r>
            <a:r>
              <a:rPr lang="ru-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бнаружен </a:t>
            </a:r>
            <a:r>
              <a:rPr b="1" lang="ru-RU">
                <a:solidFill>
                  <a:schemeClr val="dk2"/>
                </a:solidFill>
                <a:highlight>
                  <a:srgbClr val="EA9999"/>
                </a:highlight>
                <a:latin typeface="Raleway"/>
                <a:ea typeface="Raleway"/>
                <a:cs typeface="Raleway"/>
                <a:sym typeface="Raleway"/>
              </a:rPr>
              <a:t>эффект затруднения решения</a:t>
            </a:r>
            <a:r>
              <a:rPr lang="ru-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при сопутствующей моторной активности без способов РИТ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aleway"/>
              <a:buChar char="●"/>
            </a:pPr>
            <a:r>
              <a:rPr lang="ru-RU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Все ещё неясно, что именно в моторике может влиять на процессы решения задач: её образ, её значение, сам факт её выполнения?</a:t>
            </a:r>
            <a:endParaRPr sz="13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6" name="Google Shape;166;g11b453ff7bf_1_0"/>
          <p:cNvSpPr txBox="1"/>
          <p:nvPr/>
        </p:nvSpPr>
        <p:spPr>
          <a:xfrm>
            <a:off x="5984175" y="252600"/>
            <a:ext cx="3000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Выводы Эксперимента 1</a:t>
            </a:r>
            <a:endParaRPr b="1"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