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8" r:id="rId4"/>
    <p:sldId id="259" r:id="rId5"/>
    <p:sldId id="276" r:id="rId6"/>
    <p:sldId id="268" r:id="rId7"/>
    <p:sldId id="260" r:id="rId8"/>
    <p:sldId id="262" r:id="rId9"/>
    <p:sldId id="265" r:id="rId10"/>
    <p:sldId id="263" r:id="rId11"/>
    <p:sldId id="266" r:id="rId12"/>
    <p:sldId id="264" r:id="rId13"/>
    <p:sldId id="273" r:id="rId14"/>
    <p:sldId id="272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BF2D7"/>
    <a:srgbClr val="BE3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792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уровень стресса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стресса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 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68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0-4E30-8C6F-8EE5F3ACD5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1414272"/>
        <c:axId val="191416960"/>
      </c:barChart>
      <c:catAx>
        <c:axId val="19141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16960"/>
        <c:crosses val="autoZero"/>
        <c:auto val="1"/>
        <c:lblAlgn val="ctr"/>
        <c:lblOffset val="100"/>
        <c:noMultiLvlLbl val="0"/>
      </c:catAx>
      <c:valAx>
        <c:axId val="1914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1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Лист3!$B$43</c:f>
              <c:strCache>
                <c:ptCount val="1"/>
                <c:pt idx="0">
                  <c:v>Современный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Лист3!$C$42:$R$42</c:f>
              <c:strCache>
                <c:ptCount val="16"/>
                <c:pt idx="0">
                  <c:v>Фактор "А" ОБЩИТЕЛЬНОСТЬ</c:v>
                </c:pt>
                <c:pt idx="1">
                  <c:v>Фактор "В" ИНТЕЛЛЕКТ</c:v>
                </c:pt>
                <c:pt idx="2">
                  <c:v>Фактор "С" ЭМОЦИОНАЛЬНАЯ УСТОЙЧИВОСТЬ</c:v>
                </c:pt>
                <c:pt idx="3">
                  <c:v>Фактор "Е" ДОМИНАНТНОСТЬ</c:v>
                </c:pt>
                <c:pt idx="4">
                  <c:v>Фактор "F" ДИНАМИКА ОБЩЕНИЯ</c:v>
                </c:pt>
                <c:pt idx="5">
                  <c:v>Фактор "G" СОЗНАТЕЛЬНОСТЬ</c:v>
                </c:pt>
                <c:pt idx="6">
                  <c:v>Фактор "Н" СОЦИАЛЬНАЯ СМЕЛОСТЬ</c:v>
                </c:pt>
                <c:pt idx="7">
                  <c:v>Фактор "I" ЧУВСТВИТЕЛЬНОСТЬ</c:v>
                </c:pt>
                <c:pt idx="8">
                  <c:v>Фактор "L" БДИТЕЛЬНОСТЬ</c:v>
                </c:pt>
                <c:pt idx="9">
                  <c:v>Фактор "М" ОТНОШЕНИЕ К РЕАЛЬНОСТИ</c:v>
                </c:pt>
                <c:pt idx="10">
                  <c:v>Фактор N" ДИПЛОМАТИЧНОСТЬ</c:v>
                </c:pt>
                <c:pt idx="11">
                  <c:v>Фактор "О" ТРЕВОЖНОСТЬ</c:v>
                </c:pt>
                <c:pt idx="12">
                  <c:v>Фактор "Q1" АДАПТИВНОСТЬ</c:v>
                </c:pt>
                <c:pt idx="13">
                  <c:v>Фактор "Q2" САМОДОСТАТОЧНОСТЬ</c:v>
                </c:pt>
                <c:pt idx="14">
                  <c:v>Фактор "Q3" САМОКОНТРОЛЬ</c:v>
                </c:pt>
                <c:pt idx="15">
                  <c:v>Фактор "Q4" НАПРЯЖЕННОСТЬ</c:v>
                </c:pt>
              </c:strCache>
            </c:strRef>
          </c:cat>
          <c:val>
            <c:numRef>
              <c:f>Лист3!$C$43:$R$43</c:f>
              <c:numCache>
                <c:formatCode>General</c:formatCode>
                <c:ptCount val="16"/>
                <c:pt idx="0">
                  <c:v>7.68</c:v>
                </c:pt>
                <c:pt idx="1">
                  <c:v>8.3000000000000007</c:v>
                </c:pt>
                <c:pt idx="2">
                  <c:v>7.4</c:v>
                </c:pt>
                <c:pt idx="3">
                  <c:v>6.3</c:v>
                </c:pt>
                <c:pt idx="4">
                  <c:v>5.76</c:v>
                </c:pt>
                <c:pt idx="5">
                  <c:v>6.4</c:v>
                </c:pt>
                <c:pt idx="6">
                  <c:v>6.7</c:v>
                </c:pt>
                <c:pt idx="7">
                  <c:v>7.8</c:v>
                </c:pt>
                <c:pt idx="8">
                  <c:v>5.8</c:v>
                </c:pt>
                <c:pt idx="9">
                  <c:v>6.1</c:v>
                </c:pt>
                <c:pt idx="10">
                  <c:v>7.5</c:v>
                </c:pt>
                <c:pt idx="11">
                  <c:v>6.1599999999999984</c:v>
                </c:pt>
                <c:pt idx="12">
                  <c:v>4.3</c:v>
                </c:pt>
                <c:pt idx="13">
                  <c:v>6.92</c:v>
                </c:pt>
                <c:pt idx="14">
                  <c:v>6.92</c:v>
                </c:pt>
                <c:pt idx="15">
                  <c:v>6.56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5-4B86-A52B-86C487A950B3}"/>
            </c:ext>
          </c:extLst>
        </c:ser>
        <c:ser>
          <c:idx val="1"/>
          <c:order val="1"/>
          <c:tx>
            <c:strRef>
              <c:f>Лист3!$B$44</c:f>
              <c:strCache>
                <c:ptCount val="1"/>
                <c:pt idx="0">
                  <c:v>Средний</c:v>
                </c:pt>
              </c:strCache>
            </c:strRef>
          </c:tx>
          <c:spPr>
            <a:pattFill prst="narVert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Лист3!$C$42:$R$42</c:f>
              <c:strCache>
                <c:ptCount val="16"/>
                <c:pt idx="0">
                  <c:v>Фактор "А" ОБЩИТЕЛЬНОСТЬ</c:v>
                </c:pt>
                <c:pt idx="1">
                  <c:v>Фактор "В" ИНТЕЛЛЕКТ</c:v>
                </c:pt>
                <c:pt idx="2">
                  <c:v>Фактор "С" ЭМОЦИОНАЛЬНАЯ УСТОЙЧИВОСТЬ</c:v>
                </c:pt>
                <c:pt idx="3">
                  <c:v>Фактор "Е" ДОМИНАНТНОСТЬ</c:v>
                </c:pt>
                <c:pt idx="4">
                  <c:v>Фактор "F" ДИНАМИКА ОБЩЕНИЯ</c:v>
                </c:pt>
                <c:pt idx="5">
                  <c:v>Фактор "G" СОЗНАТЕЛЬНОСТЬ</c:v>
                </c:pt>
                <c:pt idx="6">
                  <c:v>Фактор "Н" СОЦИАЛЬНАЯ СМЕЛОСТЬ</c:v>
                </c:pt>
                <c:pt idx="7">
                  <c:v>Фактор "I" ЧУВСТВИТЕЛЬНОСТЬ</c:v>
                </c:pt>
                <c:pt idx="8">
                  <c:v>Фактор "L" БДИТЕЛЬНОСТЬ</c:v>
                </c:pt>
                <c:pt idx="9">
                  <c:v>Фактор "М" ОТНОШЕНИЕ К РЕАЛЬНОСТИ</c:v>
                </c:pt>
                <c:pt idx="10">
                  <c:v>Фактор N" ДИПЛОМАТИЧНОСТЬ</c:v>
                </c:pt>
                <c:pt idx="11">
                  <c:v>Фактор "О" ТРЕВОЖНОСТЬ</c:v>
                </c:pt>
                <c:pt idx="12">
                  <c:v>Фактор "Q1" АДАПТИВНОСТЬ</c:v>
                </c:pt>
                <c:pt idx="13">
                  <c:v>Фактор "Q2" САМОДОСТАТОЧНОСТЬ</c:v>
                </c:pt>
                <c:pt idx="14">
                  <c:v>Фактор "Q3" САМОКОНТРОЛЬ</c:v>
                </c:pt>
                <c:pt idx="15">
                  <c:v>Фактор "Q4" НАПРЯЖЕННОСТЬ</c:v>
                </c:pt>
              </c:strCache>
            </c:strRef>
          </c:cat>
          <c:val>
            <c:numRef>
              <c:f>Лист3!$C$44:$R$44</c:f>
              <c:numCache>
                <c:formatCode>General</c:formatCode>
                <c:ptCount val="16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5.5</c:v>
                </c:pt>
                <c:pt idx="4">
                  <c:v>5.5</c:v>
                </c:pt>
                <c:pt idx="5">
                  <c:v>5.5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5.5</c:v>
                </c:pt>
                <c:pt idx="10">
                  <c:v>5.5</c:v>
                </c:pt>
                <c:pt idx="11">
                  <c:v>5.5</c:v>
                </c:pt>
                <c:pt idx="12">
                  <c:v>5.5</c:v>
                </c:pt>
                <c:pt idx="13">
                  <c:v>5.5</c:v>
                </c:pt>
                <c:pt idx="14">
                  <c:v>5.5</c:v>
                </c:pt>
                <c:pt idx="1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5-4B86-A52B-86C487A950B3}"/>
            </c:ext>
          </c:extLst>
        </c:ser>
        <c:ser>
          <c:idx val="2"/>
          <c:order val="2"/>
          <c:tx>
            <c:strRef>
              <c:f>Лист3!$B$45</c:f>
              <c:strCache>
                <c:ptCount val="1"/>
                <c:pt idx="0">
                  <c:v>Идеальный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cat>
            <c:strRef>
              <c:f>Лист3!$C$42:$R$42</c:f>
              <c:strCache>
                <c:ptCount val="16"/>
                <c:pt idx="0">
                  <c:v>Фактор "А" ОБЩИТЕЛЬНОСТЬ</c:v>
                </c:pt>
                <c:pt idx="1">
                  <c:v>Фактор "В" ИНТЕЛЛЕКТ</c:v>
                </c:pt>
                <c:pt idx="2">
                  <c:v>Фактор "С" ЭМОЦИОНАЛЬНАЯ УСТОЙЧИВОСТЬ</c:v>
                </c:pt>
                <c:pt idx="3">
                  <c:v>Фактор "Е" ДОМИНАНТНОСТЬ</c:v>
                </c:pt>
                <c:pt idx="4">
                  <c:v>Фактор "F" ДИНАМИКА ОБЩЕНИЯ</c:v>
                </c:pt>
                <c:pt idx="5">
                  <c:v>Фактор "G" СОЗНАТЕЛЬНОСТЬ</c:v>
                </c:pt>
                <c:pt idx="6">
                  <c:v>Фактор "Н" СОЦИАЛЬНАЯ СМЕЛОСТЬ</c:v>
                </c:pt>
                <c:pt idx="7">
                  <c:v>Фактор "I" ЧУВСТВИТЕЛЬНОСТЬ</c:v>
                </c:pt>
                <c:pt idx="8">
                  <c:v>Фактор "L" БДИТЕЛЬНОСТЬ</c:v>
                </c:pt>
                <c:pt idx="9">
                  <c:v>Фактор "М" ОТНОШЕНИЕ К РЕАЛЬНОСТИ</c:v>
                </c:pt>
                <c:pt idx="10">
                  <c:v>Фактор N" ДИПЛОМАТИЧНОСТЬ</c:v>
                </c:pt>
                <c:pt idx="11">
                  <c:v>Фактор "О" ТРЕВОЖНОСТЬ</c:v>
                </c:pt>
                <c:pt idx="12">
                  <c:v>Фактор "Q1" АДАПТИВНОСТЬ</c:v>
                </c:pt>
                <c:pt idx="13">
                  <c:v>Фактор "Q2" САМОДОСТАТОЧНОСТЬ</c:v>
                </c:pt>
                <c:pt idx="14">
                  <c:v>Фактор "Q3" САМОКОНТРОЛЬ</c:v>
                </c:pt>
                <c:pt idx="15">
                  <c:v>Фактор "Q4" НАПРЯЖЕННОСТЬ</c:v>
                </c:pt>
              </c:strCache>
            </c:strRef>
          </c:cat>
          <c:val>
            <c:numRef>
              <c:f>Лист3!$C$45:$R$45</c:f>
              <c:numCache>
                <c:formatCode>General</c:formatCode>
                <c:ptCount val="16"/>
                <c:pt idx="0">
                  <c:v>7</c:v>
                </c:pt>
                <c:pt idx="1">
                  <c:v>7.5</c:v>
                </c:pt>
                <c:pt idx="2">
                  <c:v>7</c:v>
                </c:pt>
                <c:pt idx="3">
                  <c:v>5.5</c:v>
                </c:pt>
                <c:pt idx="4">
                  <c:v>5</c:v>
                </c:pt>
                <c:pt idx="5">
                  <c:v>5.5</c:v>
                </c:pt>
                <c:pt idx="6">
                  <c:v>7</c:v>
                </c:pt>
                <c:pt idx="7">
                  <c:v>6</c:v>
                </c:pt>
                <c:pt idx="8">
                  <c:v>5.5</c:v>
                </c:pt>
                <c:pt idx="9">
                  <c:v>6</c:v>
                </c:pt>
                <c:pt idx="10">
                  <c:v>5.5</c:v>
                </c:pt>
                <c:pt idx="11">
                  <c:v>5.5</c:v>
                </c:pt>
                <c:pt idx="12">
                  <c:v>4.5</c:v>
                </c:pt>
                <c:pt idx="13">
                  <c:v>6</c:v>
                </c:pt>
                <c:pt idx="14">
                  <c:v>6.5</c:v>
                </c:pt>
                <c:pt idx="1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5-4B86-A52B-86C487A95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191362176"/>
        <c:axId val="191363712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Лист3!$B$46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pattFill prst="narVert">
                    <a:fgClr>
                      <a:schemeClr val="accent2">
                        <a:lumMod val="60000"/>
                      </a:schemeClr>
                    </a:fgClr>
                    <a:bgClr>
                      <a:schemeClr val="accent2">
                        <a:lumMod val="60000"/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2">
                        <a:lumMod val="60000"/>
                      </a:schemeClr>
                    </a:inn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Лист3!$C$42:$R$42</c15:sqref>
                        </c15:formulaRef>
                      </c:ext>
                    </c:extLst>
                    <c:strCache>
                      <c:ptCount val="16"/>
                      <c:pt idx="0">
                        <c:v>Фактор "А" ОБЩИТЕЛЬНОСТЬ</c:v>
                      </c:pt>
                      <c:pt idx="1">
                        <c:v>Фактор "В" ИНТЕЛЛЕКТ</c:v>
                      </c:pt>
                      <c:pt idx="2">
                        <c:v>Фактор "С" ЭМОЦИОНАЛЬНАЯ УСТОЙЧИВОСТЬ</c:v>
                      </c:pt>
                      <c:pt idx="3">
                        <c:v>Фактор "Е" ДОМИНАНТНОСТЬ</c:v>
                      </c:pt>
                      <c:pt idx="4">
                        <c:v>Фактор "F" ДИНАМИКА ОБЩЕНИЯ</c:v>
                      </c:pt>
                      <c:pt idx="5">
                        <c:v>Фактор "G" СОЗНАТЕЛЬНОСТЬ</c:v>
                      </c:pt>
                      <c:pt idx="6">
                        <c:v>Фактор "Н" СОЦИАЛЬНАЯ СМЕЛОСТЬ</c:v>
                      </c:pt>
                      <c:pt idx="7">
                        <c:v>Фактор "I" ЧУВСТВИТЕЛЬНОСТЬ</c:v>
                      </c:pt>
                      <c:pt idx="8">
                        <c:v>Фактор "L" БДИТЕЛЬНОСТЬ</c:v>
                      </c:pt>
                      <c:pt idx="9">
                        <c:v>Фактор "М" ОТНОШЕНИЕ К РЕАЛЬНОСТИ</c:v>
                      </c:pt>
                      <c:pt idx="10">
                        <c:v>Фактор N" ДИПЛОМАТИЧНОСТЬ</c:v>
                      </c:pt>
                      <c:pt idx="11">
                        <c:v>Фактор "О" ТРЕВОЖНОСТЬ</c:v>
                      </c:pt>
                      <c:pt idx="12">
                        <c:v>Фактор "Q1" АДАПТИВНОСТЬ</c:v>
                      </c:pt>
                      <c:pt idx="13">
                        <c:v>Фактор "Q2" САМОДОСТАТОЧНОСТЬ</c:v>
                      </c:pt>
                      <c:pt idx="14">
                        <c:v>Фактор "Q3" САМОКОНТРОЛЬ</c:v>
                      </c:pt>
                      <c:pt idx="15">
                        <c:v>Фактор "Q4" НАПРЯЖЕННОСТЬ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Лист3!$C$46:$R$46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15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3D5-4B86-A52B-86C487A950B3}"/>
                  </c:ext>
                </c:extLst>
              </c15:ser>
            </c15:filteredBarSeries>
          </c:ext>
        </c:extLst>
      </c:barChart>
      <c:catAx>
        <c:axId val="1913621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363712"/>
        <c:crosses val="autoZero"/>
        <c:auto val="1"/>
        <c:lblAlgn val="ctr"/>
        <c:lblOffset val="100"/>
        <c:noMultiLvlLbl val="0"/>
      </c:catAx>
      <c:valAx>
        <c:axId val="191363712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3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702469803833775"/>
          <c:y val="1.8604651162790701E-2"/>
          <c:w val="0.43162200992648442"/>
          <c:h val="5.2325947628639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33336B-073F-4C33-BAAA-B466D4CC231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6E4142-8A4E-47B8-878B-F8E16D39599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>
              <a:solidFill>
                <a:schemeClr val="accent1">
                  <a:lumMod val="50000"/>
                </a:schemeClr>
              </a:solidFill>
            </a:rPr>
            <a:t>Многозадачность и разноплановость </a:t>
          </a:r>
        </a:p>
        <a:p>
          <a:pPr>
            <a:spcAft>
              <a:spcPts val="0"/>
            </a:spcAft>
          </a:pPr>
          <a:r>
            <a:rPr lang="ru-RU" sz="1600" b="1" dirty="0">
              <a:solidFill>
                <a:schemeClr val="accent1">
                  <a:lumMod val="50000"/>
                </a:schemeClr>
              </a:solidFill>
            </a:rPr>
            <a:t>профессиональной деятельности</a:t>
          </a:r>
          <a:endParaRPr lang="en-US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AA2B5090-0E52-4B61-9562-40229F0635C1}" type="parTrans" cxnId="{EF35510D-918B-4F59-B521-4FC4868CB511}">
      <dgm:prSet/>
      <dgm:spPr/>
      <dgm:t>
        <a:bodyPr/>
        <a:lstStyle/>
        <a:p>
          <a:endParaRPr lang="en-US"/>
        </a:p>
      </dgm:t>
    </dgm:pt>
    <dgm:pt modelId="{3771B6FA-9C48-49EC-912A-640E69FC5664}" type="sibTrans" cxnId="{EF35510D-918B-4F59-B521-4FC4868CB511}">
      <dgm:prSet/>
      <dgm:spPr/>
      <dgm:t>
        <a:bodyPr/>
        <a:lstStyle/>
        <a:p>
          <a:endParaRPr lang="en-US" b="1"/>
        </a:p>
      </dgm:t>
    </dgm:pt>
    <dgm:pt modelId="{33E0AE6E-FF04-4C95-BBB9-A85F12A0790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accent1">
                  <a:lumMod val="50000"/>
                </a:schemeClr>
              </a:solidFill>
            </a:rPr>
            <a:t>Личностное развитие педагога-психолога происходит в условиях трансформационных изменений в системе образования непосредственно в процессе профессиональной деятельности под влиянием разнонаправленных запросов </a:t>
          </a:r>
          <a:endParaRPr lang="en-US" b="1" dirty="0">
            <a:solidFill>
              <a:schemeClr val="accent1">
                <a:lumMod val="50000"/>
              </a:schemeClr>
            </a:solidFill>
          </a:endParaRPr>
        </a:p>
      </dgm:t>
    </dgm:pt>
    <dgm:pt modelId="{AD687601-330A-4FF0-B165-62D0E7676533}" type="parTrans" cxnId="{92B8B5DE-41B4-48C1-95A8-26C513906A02}">
      <dgm:prSet/>
      <dgm:spPr/>
      <dgm:t>
        <a:bodyPr/>
        <a:lstStyle/>
        <a:p>
          <a:endParaRPr lang="en-US"/>
        </a:p>
      </dgm:t>
    </dgm:pt>
    <dgm:pt modelId="{0151B502-49C3-4A8E-92C3-F1091B32D0A9}" type="sibTrans" cxnId="{92B8B5DE-41B4-48C1-95A8-26C513906A02}">
      <dgm:prSet/>
      <dgm:spPr/>
      <dgm:t>
        <a:bodyPr/>
        <a:lstStyle/>
        <a:p>
          <a:endParaRPr lang="en-US"/>
        </a:p>
      </dgm:t>
    </dgm:pt>
    <dgm:pt modelId="{946DC057-E4AA-490C-ADDA-25B243B35B4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accent1">
                  <a:lumMod val="50000"/>
                </a:schemeClr>
              </a:solidFill>
            </a:rPr>
            <a:t>От педагогов-психологов ожидается успешное владение коммуникативными стратегиями с разными возрастными группами, высокий уровень саморегуляции и уверенная экспертная позиция</a:t>
          </a:r>
          <a:endParaRPr lang="en-US" b="1" dirty="0">
            <a:solidFill>
              <a:schemeClr val="accent1">
                <a:lumMod val="50000"/>
              </a:schemeClr>
            </a:solidFill>
          </a:endParaRPr>
        </a:p>
      </dgm:t>
    </dgm:pt>
    <dgm:pt modelId="{1A7E2FC2-25B3-4D5C-B94B-4E3AEB6A62EF}" type="parTrans" cxnId="{DAD7953F-DCC9-4E91-ADBF-3E2E94ACE4F9}">
      <dgm:prSet/>
      <dgm:spPr/>
      <dgm:t>
        <a:bodyPr/>
        <a:lstStyle/>
        <a:p>
          <a:endParaRPr lang="en-US"/>
        </a:p>
      </dgm:t>
    </dgm:pt>
    <dgm:pt modelId="{0F696966-8F5F-4A83-8DE5-AEC0C744BFDC}" type="sibTrans" cxnId="{DAD7953F-DCC9-4E91-ADBF-3E2E94ACE4F9}">
      <dgm:prSet/>
      <dgm:spPr/>
      <dgm:t>
        <a:bodyPr/>
        <a:lstStyle/>
        <a:p>
          <a:endParaRPr lang="en-US"/>
        </a:p>
      </dgm:t>
    </dgm:pt>
    <dgm:pt modelId="{4076D784-4986-4006-B32F-7AAC532F08C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</a:rPr>
            <a:t>Педагоги-психологи могут быть отнесены к группе повышенного риска развития личностной деформации</a:t>
          </a:r>
          <a:endParaRPr lang="en-US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4A1C90E6-78EB-4BFB-B34D-49F44B269C82}" type="parTrans" cxnId="{6DA95C24-B015-4F96-AC0E-7E08E3AD6923}">
      <dgm:prSet/>
      <dgm:spPr/>
      <dgm:t>
        <a:bodyPr/>
        <a:lstStyle/>
        <a:p>
          <a:endParaRPr lang="en-US"/>
        </a:p>
      </dgm:t>
    </dgm:pt>
    <dgm:pt modelId="{EE2C12E7-6F4F-4A0E-9412-1A2BA57BE762}" type="sibTrans" cxnId="{6DA95C24-B015-4F96-AC0E-7E08E3AD6923}">
      <dgm:prSet/>
      <dgm:spPr/>
      <dgm:t>
        <a:bodyPr/>
        <a:lstStyle/>
        <a:p>
          <a:endParaRPr lang="en-US"/>
        </a:p>
      </dgm:t>
    </dgm:pt>
    <dgm:pt modelId="{8D412802-1DC4-4AE3-BCC1-972A808B651C}" type="pres">
      <dgm:prSet presAssocID="{A333336B-073F-4C33-BAAA-B466D4CC2316}" presName="diagram" presStyleCnt="0">
        <dgm:presLayoutVars>
          <dgm:dir/>
          <dgm:resizeHandles val="exact"/>
        </dgm:presLayoutVars>
      </dgm:prSet>
      <dgm:spPr/>
    </dgm:pt>
    <dgm:pt modelId="{7FE11FE2-DD65-46AF-BB01-A630C3B5B813}" type="pres">
      <dgm:prSet presAssocID="{096E4142-8A4E-47B8-878B-F8E16D39599C}" presName="node" presStyleLbl="node1" presStyleIdx="0" presStyleCnt="4">
        <dgm:presLayoutVars>
          <dgm:bulletEnabled val="1"/>
        </dgm:presLayoutVars>
      </dgm:prSet>
      <dgm:spPr/>
    </dgm:pt>
    <dgm:pt modelId="{41ADC244-14BC-4193-8333-4194A07787C2}" type="pres">
      <dgm:prSet presAssocID="{3771B6FA-9C48-49EC-912A-640E69FC5664}" presName="sibTrans" presStyleCnt="0"/>
      <dgm:spPr/>
    </dgm:pt>
    <dgm:pt modelId="{B29D675A-90EA-46C5-AEE7-53CE6C7F1CAC}" type="pres">
      <dgm:prSet presAssocID="{33E0AE6E-FF04-4C95-BBB9-A85F12A07901}" presName="node" presStyleLbl="node1" presStyleIdx="1" presStyleCnt="4">
        <dgm:presLayoutVars>
          <dgm:bulletEnabled val="1"/>
        </dgm:presLayoutVars>
      </dgm:prSet>
      <dgm:spPr/>
    </dgm:pt>
    <dgm:pt modelId="{3E5BF31D-A980-40F5-995D-5F8EF3272CF9}" type="pres">
      <dgm:prSet presAssocID="{0151B502-49C3-4A8E-92C3-F1091B32D0A9}" presName="sibTrans" presStyleCnt="0"/>
      <dgm:spPr/>
    </dgm:pt>
    <dgm:pt modelId="{2EA779B2-2DC9-42B3-A26B-851603ECB724}" type="pres">
      <dgm:prSet presAssocID="{946DC057-E4AA-490C-ADDA-25B243B35B44}" presName="node" presStyleLbl="node1" presStyleIdx="2" presStyleCnt="4">
        <dgm:presLayoutVars>
          <dgm:bulletEnabled val="1"/>
        </dgm:presLayoutVars>
      </dgm:prSet>
      <dgm:spPr/>
    </dgm:pt>
    <dgm:pt modelId="{51F9B9C6-3BC6-465C-A982-F8DDFADD5B96}" type="pres">
      <dgm:prSet presAssocID="{0F696966-8F5F-4A83-8DE5-AEC0C744BFDC}" presName="sibTrans" presStyleCnt="0"/>
      <dgm:spPr/>
    </dgm:pt>
    <dgm:pt modelId="{AC3F9652-209C-41CE-B269-722927359457}" type="pres">
      <dgm:prSet presAssocID="{4076D784-4986-4006-B32F-7AAC532F08CE}" presName="node" presStyleLbl="node1" presStyleIdx="3" presStyleCnt="4">
        <dgm:presLayoutVars>
          <dgm:bulletEnabled val="1"/>
        </dgm:presLayoutVars>
      </dgm:prSet>
      <dgm:spPr/>
    </dgm:pt>
  </dgm:ptLst>
  <dgm:cxnLst>
    <dgm:cxn modelId="{651D5001-ECF2-4A71-8577-CA714799C1C2}" type="presOf" srcId="{096E4142-8A4E-47B8-878B-F8E16D39599C}" destId="{7FE11FE2-DD65-46AF-BB01-A630C3B5B813}" srcOrd="0" destOrd="0" presId="urn:microsoft.com/office/officeart/2005/8/layout/default"/>
    <dgm:cxn modelId="{EF35510D-918B-4F59-B521-4FC4868CB511}" srcId="{A333336B-073F-4C33-BAAA-B466D4CC2316}" destId="{096E4142-8A4E-47B8-878B-F8E16D39599C}" srcOrd="0" destOrd="0" parTransId="{AA2B5090-0E52-4B61-9562-40229F0635C1}" sibTransId="{3771B6FA-9C48-49EC-912A-640E69FC5664}"/>
    <dgm:cxn modelId="{6DA95C24-B015-4F96-AC0E-7E08E3AD6923}" srcId="{A333336B-073F-4C33-BAAA-B466D4CC2316}" destId="{4076D784-4986-4006-B32F-7AAC532F08CE}" srcOrd="3" destOrd="0" parTransId="{4A1C90E6-78EB-4BFB-B34D-49F44B269C82}" sibTransId="{EE2C12E7-6F4F-4A0E-9412-1A2BA57BE762}"/>
    <dgm:cxn modelId="{DAD7953F-DCC9-4E91-ADBF-3E2E94ACE4F9}" srcId="{A333336B-073F-4C33-BAAA-B466D4CC2316}" destId="{946DC057-E4AA-490C-ADDA-25B243B35B44}" srcOrd="2" destOrd="0" parTransId="{1A7E2FC2-25B3-4D5C-B94B-4E3AEB6A62EF}" sibTransId="{0F696966-8F5F-4A83-8DE5-AEC0C744BFDC}"/>
    <dgm:cxn modelId="{E2715C4B-3849-4152-913F-E2F552DA3115}" type="presOf" srcId="{4076D784-4986-4006-B32F-7AAC532F08CE}" destId="{AC3F9652-209C-41CE-B269-722927359457}" srcOrd="0" destOrd="0" presId="urn:microsoft.com/office/officeart/2005/8/layout/default"/>
    <dgm:cxn modelId="{A2595458-981B-42E0-B4A1-45789190AA49}" type="presOf" srcId="{946DC057-E4AA-490C-ADDA-25B243B35B44}" destId="{2EA779B2-2DC9-42B3-A26B-851603ECB724}" srcOrd="0" destOrd="0" presId="urn:microsoft.com/office/officeart/2005/8/layout/default"/>
    <dgm:cxn modelId="{974360C5-A698-418B-8AC6-5055B92937B1}" type="presOf" srcId="{A333336B-073F-4C33-BAAA-B466D4CC2316}" destId="{8D412802-1DC4-4AE3-BCC1-972A808B651C}" srcOrd="0" destOrd="0" presId="urn:microsoft.com/office/officeart/2005/8/layout/default"/>
    <dgm:cxn modelId="{5D70D0D0-98D1-4854-93AA-9C4881FBFF06}" type="presOf" srcId="{33E0AE6E-FF04-4C95-BBB9-A85F12A07901}" destId="{B29D675A-90EA-46C5-AEE7-53CE6C7F1CAC}" srcOrd="0" destOrd="0" presId="urn:microsoft.com/office/officeart/2005/8/layout/default"/>
    <dgm:cxn modelId="{92B8B5DE-41B4-48C1-95A8-26C513906A02}" srcId="{A333336B-073F-4C33-BAAA-B466D4CC2316}" destId="{33E0AE6E-FF04-4C95-BBB9-A85F12A07901}" srcOrd="1" destOrd="0" parTransId="{AD687601-330A-4FF0-B165-62D0E7676533}" sibTransId="{0151B502-49C3-4A8E-92C3-F1091B32D0A9}"/>
    <dgm:cxn modelId="{91659775-D599-4A83-BDA7-79D5838B7249}" type="presParOf" srcId="{8D412802-1DC4-4AE3-BCC1-972A808B651C}" destId="{7FE11FE2-DD65-46AF-BB01-A630C3B5B813}" srcOrd="0" destOrd="0" presId="urn:microsoft.com/office/officeart/2005/8/layout/default"/>
    <dgm:cxn modelId="{4B925A35-1DD3-44AE-A10E-1BFBDBD44ADC}" type="presParOf" srcId="{8D412802-1DC4-4AE3-BCC1-972A808B651C}" destId="{41ADC244-14BC-4193-8333-4194A07787C2}" srcOrd="1" destOrd="0" presId="urn:microsoft.com/office/officeart/2005/8/layout/default"/>
    <dgm:cxn modelId="{E02D8F4B-FAC9-4F91-91EE-7476AD763FB7}" type="presParOf" srcId="{8D412802-1DC4-4AE3-BCC1-972A808B651C}" destId="{B29D675A-90EA-46C5-AEE7-53CE6C7F1CAC}" srcOrd="2" destOrd="0" presId="urn:microsoft.com/office/officeart/2005/8/layout/default"/>
    <dgm:cxn modelId="{BC61EBE8-4E3D-46AE-91BE-668D295AF985}" type="presParOf" srcId="{8D412802-1DC4-4AE3-BCC1-972A808B651C}" destId="{3E5BF31D-A980-40F5-995D-5F8EF3272CF9}" srcOrd="3" destOrd="0" presId="urn:microsoft.com/office/officeart/2005/8/layout/default"/>
    <dgm:cxn modelId="{029EB88A-29E6-4D7F-B2F7-E49AE8963AA2}" type="presParOf" srcId="{8D412802-1DC4-4AE3-BCC1-972A808B651C}" destId="{2EA779B2-2DC9-42B3-A26B-851603ECB724}" srcOrd="4" destOrd="0" presId="urn:microsoft.com/office/officeart/2005/8/layout/default"/>
    <dgm:cxn modelId="{759CD0A8-DA77-4D1F-AFAF-0F135FC3522A}" type="presParOf" srcId="{8D412802-1DC4-4AE3-BCC1-972A808B651C}" destId="{51F9B9C6-3BC6-465C-A982-F8DDFADD5B96}" srcOrd="5" destOrd="0" presId="urn:microsoft.com/office/officeart/2005/8/layout/default"/>
    <dgm:cxn modelId="{9FEB1290-B451-466F-8D72-8869D7AC5067}" type="presParOf" srcId="{8D412802-1DC4-4AE3-BCC1-972A808B651C}" destId="{AC3F9652-209C-41CE-B269-72292735945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1C46F-2A97-4267-9A72-A2020419D8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6F0F9EC-2A7F-4665-9A64-17AB558298BB}">
      <dgm:prSet custT="1"/>
      <dgm:spPr/>
      <dgm:t>
        <a:bodyPr/>
        <a:lstStyle/>
        <a:p>
          <a:pPr algn="l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1. Основные направления исследований личностных особенностей, не в полной мере раскрывают особенности личности педагогов-психологов, работающих непосредственно в образовательных организациях</a:t>
          </a:r>
        </a:p>
      </dgm:t>
    </dgm:pt>
    <dgm:pt modelId="{1B283B9E-97E2-4BA2-A34E-0BC43438F261}" type="parTrans" cxnId="{760E2682-55C7-472B-B091-F799B0B3800B}">
      <dgm:prSet/>
      <dgm:spPr/>
      <dgm:t>
        <a:bodyPr/>
        <a:lstStyle/>
        <a:p>
          <a:endParaRPr lang="ru-RU"/>
        </a:p>
      </dgm:t>
    </dgm:pt>
    <dgm:pt modelId="{F699FF4F-DF8D-400B-8988-0907E81560F2}" type="sibTrans" cxnId="{760E2682-55C7-472B-B091-F799B0B3800B}">
      <dgm:prSet/>
      <dgm:spPr/>
      <dgm:t>
        <a:bodyPr/>
        <a:lstStyle/>
        <a:p>
          <a:endParaRPr lang="ru-RU"/>
        </a:p>
      </dgm:t>
    </dgm:pt>
    <dgm:pt modelId="{390B6549-C4F1-4BCE-A791-8BC07901DA6E}">
      <dgm:prSet/>
      <dgm:spPr/>
      <dgm:t>
        <a:bodyPr/>
        <a:lstStyle/>
        <a:p>
          <a:pPr algn="l"/>
          <a:r>
            <a: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2. У педагогов-психологов отмечается высокая коммуникативная активность, при этом современные специалисты 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крайне уязвимы к разного рода переменам </a:t>
          </a:r>
        </a:p>
      </dgm:t>
    </dgm:pt>
    <dgm:pt modelId="{6EC35004-34F2-4036-A0F6-E1AD7AC0287E}" type="parTrans" cxnId="{387E4825-1EC9-4D5B-B4DC-2DE83B3A39B9}">
      <dgm:prSet/>
      <dgm:spPr/>
      <dgm:t>
        <a:bodyPr/>
        <a:lstStyle/>
        <a:p>
          <a:endParaRPr lang="ru-RU"/>
        </a:p>
      </dgm:t>
    </dgm:pt>
    <dgm:pt modelId="{CB1D0073-F819-490B-8526-AC606814875C}" type="sibTrans" cxnId="{387E4825-1EC9-4D5B-B4DC-2DE83B3A39B9}">
      <dgm:prSet/>
      <dgm:spPr/>
      <dgm:t>
        <a:bodyPr/>
        <a:lstStyle/>
        <a:p>
          <a:endParaRPr lang="ru-RU"/>
        </a:p>
      </dgm:t>
    </dgm:pt>
    <dgm:pt modelId="{0AC1A3B2-F470-4402-A372-7A53CC95B9E6}">
      <dgm:prSet/>
      <dgm:spPr/>
      <dgm:t>
        <a:bodyPr/>
        <a:lstStyle/>
        <a:p>
          <a:pPr algn="l"/>
          <a:r>
            <a:rPr lang="ru-RU" dirty="0">
              <a:latin typeface="Times New Roman" panose="02020603050405020304" pitchFamily="18" charset="0"/>
              <a:ea typeface="Times New Roman" panose="02020603050405020304" pitchFamily="18" charset="0"/>
            </a:rPr>
            <a:t>3. Личностные характеристики, такие как интеллектуальные способности, общительность, дипломатичность, эмоциональная устойчивость и эмпатия соответствуют в общем контексте данным «идеального профиля»</a:t>
          </a:r>
          <a:endParaRPr lang="ru-RU" dirty="0"/>
        </a:p>
      </dgm:t>
    </dgm:pt>
    <dgm:pt modelId="{D2A7B176-5EB0-4EF7-8E23-8E84ECE58A1D}" type="parTrans" cxnId="{87CA0213-9A43-457D-A4C4-23AF00367E87}">
      <dgm:prSet/>
      <dgm:spPr/>
      <dgm:t>
        <a:bodyPr/>
        <a:lstStyle/>
        <a:p>
          <a:endParaRPr lang="ru-RU"/>
        </a:p>
      </dgm:t>
    </dgm:pt>
    <dgm:pt modelId="{CB0DBE0F-BBF9-4BCB-A38F-E8098AA5FB2D}" type="sibTrans" cxnId="{87CA0213-9A43-457D-A4C4-23AF00367E87}">
      <dgm:prSet/>
      <dgm:spPr/>
      <dgm:t>
        <a:bodyPr/>
        <a:lstStyle/>
        <a:p>
          <a:endParaRPr lang="ru-RU"/>
        </a:p>
      </dgm:t>
    </dgm:pt>
    <dgm:pt modelId="{81B28050-9305-4361-81FC-AC64AAA28252}">
      <dgm:prSet/>
      <dgm:spPr/>
      <dgm:t>
        <a:bodyPr/>
        <a:lstStyle/>
        <a:p>
          <a:pPr algn="l"/>
          <a:r>
            <a:rPr lang="ru-RU" dirty="0">
              <a:latin typeface="Times New Roman" panose="02020603050405020304" pitchFamily="18" charset="0"/>
              <a:ea typeface="Times New Roman" panose="02020603050405020304" pitchFamily="18" charset="0"/>
            </a:rPr>
            <a:t>4. Личностной особенностью современных педагогов-психологов является их профессиональная позиция, допускающая средний уровень эмпатии, стремление к автономии, а также экспрессивность в общении</a:t>
          </a:r>
          <a:endParaRPr lang="ru-RU" dirty="0"/>
        </a:p>
      </dgm:t>
    </dgm:pt>
    <dgm:pt modelId="{99F8ECFD-604B-44B9-81E2-983612D3FF16}" type="parTrans" cxnId="{53151560-C260-410D-9022-5BEEE56034B6}">
      <dgm:prSet/>
      <dgm:spPr/>
      <dgm:t>
        <a:bodyPr/>
        <a:lstStyle/>
        <a:p>
          <a:endParaRPr lang="ru-RU"/>
        </a:p>
      </dgm:t>
    </dgm:pt>
    <dgm:pt modelId="{9DE45849-56EA-4710-B23B-98C8A80052B5}" type="sibTrans" cxnId="{53151560-C260-410D-9022-5BEEE56034B6}">
      <dgm:prSet/>
      <dgm:spPr/>
      <dgm:t>
        <a:bodyPr/>
        <a:lstStyle/>
        <a:p>
          <a:endParaRPr lang="ru-RU"/>
        </a:p>
      </dgm:t>
    </dgm:pt>
    <dgm:pt modelId="{612B3CA4-1510-4E43-8AFD-2F84110814E5}" type="pres">
      <dgm:prSet presAssocID="{E811C46F-2A97-4267-9A72-A2020419D872}" presName="linear" presStyleCnt="0">
        <dgm:presLayoutVars>
          <dgm:animLvl val="lvl"/>
          <dgm:resizeHandles val="exact"/>
        </dgm:presLayoutVars>
      </dgm:prSet>
      <dgm:spPr/>
    </dgm:pt>
    <dgm:pt modelId="{2B76E907-DEC5-40AB-BA77-9B1FD29F62FF}" type="pres">
      <dgm:prSet presAssocID="{D6F0F9EC-2A7F-4665-9A64-17AB558298B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B303DE-ECBE-4842-8B47-F6813B5D5528}" type="pres">
      <dgm:prSet presAssocID="{F699FF4F-DF8D-400B-8988-0907E81560F2}" presName="spacer" presStyleCnt="0"/>
      <dgm:spPr/>
    </dgm:pt>
    <dgm:pt modelId="{EFD77EBF-BB3E-4175-A217-8FC73946B495}" type="pres">
      <dgm:prSet presAssocID="{390B6549-C4F1-4BCE-A791-8BC07901DA6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40C3FDD-A493-4ACD-A2DC-9797914219EC}" type="pres">
      <dgm:prSet presAssocID="{CB1D0073-F819-490B-8526-AC606814875C}" presName="spacer" presStyleCnt="0"/>
      <dgm:spPr/>
    </dgm:pt>
    <dgm:pt modelId="{9C4E59D1-F5E5-4873-B8AD-FB6EAB8DE95B}" type="pres">
      <dgm:prSet presAssocID="{0AC1A3B2-F470-4402-A372-7A53CC95B9E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DEB1DD-43E5-4695-AB63-C0047B64A409}" type="pres">
      <dgm:prSet presAssocID="{CB0DBE0F-BBF9-4BCB-A38F-E8098AA5FB2D}" presName="spacer" presStyleCnt="0"/>
      <dgm:spPr/>
    </dgm:pt>
    <dgm:pt modelId="{8661AE17-3E4D-4203-9BFC-6E6889AC2DE7}" type="pres">
      <dgm:prSet presAssocID="{81B28050-9305-4361-81FC-AC64AAA2825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7CA0213-9A43-457D-A4C4-23AF00367E87}" srcId="{E811C46F-2A97-4267-9A72-A2020419D872}" destId="{0AC1A3B2-F470-4402-A372-7A53CC95B9E6}" srcOrd="2" destOrd="0" parTransId="{D2A7B176-5EB0-4EF7-8E23-8E84ECE58A1D}" sibTransId="{CB0DBE0F-BBF9-4BCB-A38F-E8098AA5FB2D}"/>
    <dgm:cxn modelId="{387E4825-1EC9-4D5B-B4DC-2DE83B3A39B9}" srcId="{E811C46F-2A97-4267-9A72-A2020419D872}" destId="{390B6549-C4F1-4BCE-A791-8BC07901DA6E}" srcOrd="1" destOrd="0" parTransId="{6EC35004-34F2-4036-A0F6-E1AD7AC0287E}" sibTransId="{CB1D0073-F819-490B-8526-AC606814875C}"/>
    <dgm:cxn modelId="{0EEE2E28-0A38-4AEA-82EA-6DBAADBA6DCE}" type="presOf" srcId="{0AC1A3B2-F470-4402-A372-7A53CC95B9E6}" destId="{9C4E59D1-F5E5-4873-B8AD-FB6EAB8DE95B}" srcOrd="0" destOrd="0" presId="urn:microsoft.com/office/officeart/2005/8/layout/vList2"/>
    <dgm:cxn modelId="{FFF2813E-5A6E-416C-BD6B-5625B5D93E2D}" type="presOf" srcId="{390B6549-C4F1-4BCE-A791-8BC07901DA6E}" destId="{EFD77EBF-BB3E-4175-A217-8FC73946B495}" srcOrd="0" destOrd="0" presId="urn:microsoft.com/office/officeart/2005/8/layout/vList2"/>
    <dgm:cxn modelId="{53151560-C260-410D-9022-5BEEE56034B6}" srcId="{E811C46F-2A97-4267-9A72-A2020419D872}" destId="{81B28050-9305-4361-81FC-AC64AAA28252}" srcOrd="3" destOrd="0" parTransId="{99F8ECFD-604B-44B9-81E2-983612D3FF16}" sibTransId="{9DE45849-56EA-4710-B23B-98C8A80052B5}"/>
    <dgm:cxn modelId="{3C37D174-D72D-464E-AB93-A12184065AE9}" type="presOf" srcId="{E811C46F-2A97-4267-9A72-A2020419D872}" destId="{612B3CA4-1510-4E43-8AFD-2F84110814E5}" srcOrd="0" destOrd="0" presId="urn:microsoft.com/office/officeart/2005/8/layout/vList2"/>
    <dgm:cxn modelId="{760E2682-55C7-472B-B091-F799B0B3800B}" srcId="{E811C46F-2A97-4267-9A72-A2020419D872}" destId="{D6F0F9EC-2A7F-4665-9A64-17AB558298BB}" srcOrd="0" destOrd="0" parTransId="{1B283B9E-97E2-4BA2-A34E-0BC43438F261}" sibTransId="{F699FF4F-DF8D-400B-8988-0907E81560F2}"/>
    <dgm:cxn modelId="{CCB2BE8C-CABB-404E-B7A3-98BC9F693309}" type="presOf" srcId="{D6F0F9EC-2A7F-4665-9A64-17AB558298BB}" destId="{2B76E907-DEC5-40AB-BA77-9B1FD29F62FF}" srcOrd="0" destOrd="0" presId="urn:microsoft.com/office/officeart/2005/8/layout/vList2"/>
    <dgm:cxn modelId="{BBC92C97-6AE6-470D-AAAB-A36396A4F7B3}" type="presOf" srcId="{81B28050-9305-4361-81FC-AC64AAA28252}" destId="{8661AE17-3E4D-4203-9BFC-6E6889AC2DE7}" srcOrd="0" destOrd="0" presId="urn:microsoft.com/office/officeart/2005/8/layout/vList2"/>
    <dgm:cxn modelId="{2E8A332F-68CF-45DD-9747-C87A32142332}" type="presParOf" srcId="{612B3CA4-1510-4E43-8AFD-2F84110814E5}" destId="{2B76E907-DEC5-40AB-BA77-9B1FD29F62FF}" srcOrd="0" destOrd="0" presId="urn:microsoft.com/office/officeart/2005/8/layout/vList2"/>
    <dgm:cxn modelId="{BF25E70F-6B1D-41F0-911D-8F307810D86E}" type="presParOf" srcId="{612B3CA4-1510-4E43-8AFD-2F84110814E5}" destId="{8DB303DE-ECBE-4842-8B47-F6813B5D5528}" srcOrd="1" destOrd="0" presId="urn:microsoft.com/office/officeart/2005/8/layout/vList2"/>
    <dgm:cxn modelId="{2A5B4EE9-A596-494B-A319-73E1CC365AC3}" type="presParOf" srcId="{612B3CA4-1510-4E43-8AFD-2F84110814E5}" destId="{EFD77EBF-BB3E-4175-A217-8FC73946B495}" srcOrd="2" destOrd="0" presId="urn:microsoft.com/office/officeart/2005/8/layout/vList2"/>
    <dgm:cxn modelId="{892A7D1F-BACE-4584-A461-0B4D84A13725}" type="presParOf" srcId="{612B3CA4-1510-4E43-8AFD-2F84110814E5}" destId="{440C3FDD-A493-4ACD-A2DC-9797914219EC}" srcOrd="3" destOrd="0" presId="urn:microsoft.com/office/officeart/2005/8/layout/vList2"/>
    <dgm:cxn modelId="{065F17A9-56A0-4CD0-A2DC-EA301FF41707}" type="presParOf" srcId="{612B3CA4-1510-4E43-8AFD-2F84110814E5}" destId="{9C4E59D1-F5E5-4873-B8AD-FB6EAB8DE95B}" srcOrd="4" destOrd="0" presId="urn:microsoft.com/office/officeart/2005/8/layout/vList2"/>
    <dgm:cxn modelId="{7CE70B04-A703-416E-A4A6-4E985125B3E2}" type="presParOf" srcId="{612B3CA4-1510-4E43-8AFD-2F84110814E5}" destId="{10DEB1DD-43E5-4695-AB63-C0047B64A409}" srcOrd="5" destOrd="0" presId="urn:microsoft.com/office/officeart/2005/8/layout/vList2"/>
    <dgm:cxn modelId="{5ABF700B-D868-47E8-B654-FB7982340CF0}" type="presParOf" srcId="{612B3CA4-1510-4E43-8AFD-2F84110814E5}" destId="{8661AE17-3E4D-4203-9BFC-6E6889AC2DE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11FE2-DD65-46AF-BB01-A630C3B5B813}">
      <dsp:nvSpPr>
        <dsp:cNvPr id="0" name=""/>
        <dsp:cNvSpPr/>
      </dsp:nvSpPr>
      <dsp:spPr>
        <a:xfrm>
          <a:off x="774" y="4458"/>
          <a:ext cx="3021648" cy="1812989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</a:rPr>
            <a:t>Многозадачность и разноплановость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</a:rPr>
            <a:t>профессиональной деятельности</a:t>
          </a:r>
          <a:endParaRPr lang="en-US" sz="1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74" y="4458"/>
        <a:ext cx="3021648" cy="1812989"/>
      </dsp:txXfrm>
    </dsp:sp>
    <dsp:sp modelId="{B29D675A-90EA-46C5-AEE7-53CE6C7F1CAC}">
      <dsp:nvSpPr>
        <dsp:cNvPr id="0" name=""/>
        <dsp:cNvSpPr/>
      </dsp:nvSpPr>
      <dsp:spPr>
        <a:xfrm>
          <a:off x="3324588" y="4458"/>
          <a:ext cx="3021648" cy="181298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1">
                  <a:lumMod val="50000"/>
                </a:schemeClr>
              </a:solidFill>
            </a:rPr>
            <a:t>Личностное развитие педагога-психолога происходит в условиях трансформационных изменений в системе образования непосредственно в процессе профессиональной деятельности под влиянием разнонаправленных запросов </a:t>
          </a:r>
          <a:endParaRPr lang="en-US" sz="15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324588" y="4458"/>
        <a:ext cx="3021648" cy="1812989"/>
      </dsp:txXfrm>
    </dsp:sp>
    <dsp:sp modelId="{2EA779B2-2DC9-42B3-A26B-851603ECB724}">
      <dsp:nvSpPr>
        <dsp:cNvPr id="0" name=""/>
        <dsp:cNvSpPr/>
      </dsp:nvSpPr>
      <dsp:spPr>
        <a:xfrm>
          <a:off x="774" y="2119612"/>
          <a:ext cx="3021648" cy="181298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1">
                  <a:lumMod val="50000"/>
                </a:schemeClr>
              </a:solidFill>
            </a:rPr>
            <a:t>От педагогов-психологов ожидается успешное владение коммуникативными стратегиями с разными возрастными группами, высокий уровень саморегуляции и уверенная экспертная позиция</a:t>
          </a:r>
          <a:endParaRPr lang="en-US" sz="15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74" y="2119612"/>
        <a:ext cx="3021648" cy="1812989"/>
      </dsp:txXfrm>
    </dsp:sp>
    <dsp:sp modelId="{AC3F9652-209C-41CE-B269-722927359457}">
      <dsp:nvSpPr>
        <dsp:cNvPr id="0" name=""/>
        <dsp:cNvSpPr/>
      </dsp:nvSpPr>
      <dsp:spPr>
        <a:xfrm>
          <a:off x="3324588" y="2119612"/>
          <a:ext cx="3021648" cy="181298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</a:rPr>
            <a:t>Педагоги-психологи могут быть отнесены к группе повышенного риска развития личностной деформации</a:t>
          </a:r>
          <a:endParaRPr lang="en-US" sz="1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324588" y="2119612"/>
        <a:ext cx="3021648" cy="18129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E907-DEC5-40AB-BA77-9B1FD29F62FF}">
      <dsp:nvSpPr>
        <dsp:cNvPr id="0" name=""/>
        <dsp:cNvSpPr/>
      </dsp:nvSpPr>
      <dsp:spPr>
        <a:xfrm>
          <a:off x="0" y="358711"/>
          <a:ext cx="7526274" cy="14358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1. Основные направления исследований личностных особенностей, не в полной мере раскрывают особенности личности педагогов-психологов, работающих непосредственно в образовательных организациях</a:t>
          </a:r>
        </a:p>
      </dsp:txBody>
      <dsp:txXfrm>
        <a:off x="70090" y="428801"/>
        <a:ext cx="7386094" cy="1295629"/>
      </dsp:txXfrm>
    </dsp:sp>
    <dsp:sp modelId="{EFD77EBF-BB3E-4175-A217-8FC73946B495}">
      <dsp:nvSpPr>
        <dsp:cNvPr id="0" name=""/>
        <dsp:cNvSpPr/>
      </dsp:nvSpPr>
      <dsp:spPr>
        <a:xfrm>
          <a:off x="0" y="1855000"/>
          <a:ext cx="7526274" cy="143580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2. У педагогов-психологов отмечается высокая коммуникативная активность, при этом современные специалисты </a:t>
          </a:r>
          <a:r>
            <a:rPr lang="ru-RU" sz="2100" kern="1200" dirty="0">
              <a:latin typeface="Arial" panose="020B0604020202020204" pitchFamily="34" charset="0"/>
              <a:cs typeface="Arial" panose="020B0604020202020204" pitchFamily="34" charset="0"/>
            </a:rPr>
            <a:t>крайне уязвимы к разного рода переменам </a:t>
          </a:r>
        </a:p>
      </dsp:txBody>
      <dsp:txXfrm>
        <a:off x="70090" y="1925090"/>
        <a:ext cx="7386094" cy="1295629"/>
      </dsp:txXfrm>
    </dsp:sp>
    <dsp:sp modelId="{9C4E59D1-F5E5-4873-B8AD-FB6EAB8DE95B}">
      <dsp:nvSpPr>
        <dsp:cNvPr id="0" name=""/>
        <dsp:cNvSpPr/>
      </dsp:nvSpPr>
      <dsp:spPr>
        <a:xfrm>
          <a:off x="0" y="3351290"/>
          <a:ext cx="7526274" cy="143580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3. Личностные характеристики, такие как интеллектуальные способности, общительность, дипломатичность, эмоциональная устойчивость и эмпатия соответствуют в общем контексте данным «идеального профиля»</a:t>
          </a:r>
          <a:endParaRPr lang="ru-RU" sz="2100" kern="1200" dirty="0"/>
        </a:p>
      </dsp:txBody>
      <dsp:txXfrm>
        <a:off x="70090" y="3421380"/>
        <a:ext cx="7386094" cy="1295629"/>
      </dsp:txXfrm>
    </dsp:sp>
    <dsp:sp modelId="{8661AE17-3E4D-4203-9BFC-6E6889AC2DE7}">
      <dsp:nvSpPr>
        <dsp:cNvPr id="0" name=""/>
        <dsp:cNvSpPr/>
      </dsp:nvSpPr>
      <dsp:spPr>
        <a:xfrm>
          <a:off x="0" y="4847579"/>
          <a:ext cx="7526274" cy="14358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4. Личностной особенностью современных педагогов-психологов является их профессиональная позиция, допускающая средний уровень эмпатии, стремление к автономии, а также экспрессивность в общении</a:t>
          </a:r>
          <a:endParaRPr lang="ru-RU" sz="2100" kern="1200" dirty="0"/>
        </a:p>
      </dsp:txBody>
      <dsp:txXfrm>
        <a:off x="70090" y="4917669"/>
        <a:ext cx="7386094" cy="1295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EF5A-CBE5-423E-B927-D0C40A971241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CA187-DD75-4A90-B092-A198D8AE5F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47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84D75-3F14-4380-ABC2-C7A7C5844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21B3A6-3A15-42B9-93EB-1D27410B7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2469A-D01C-42A3-AFC5-BF8BD444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A2FD5-DFA4-4F70-9F2A-1F146FF8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523A4-FF95-4D53-B4C9-E608E858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63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12257-7D19-4CF2-A30B-4C11F368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18410-3372-4254-9A58-A222FFC2E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5DDDC0-EF6D-4B40-A6B4-2715BAEF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14ABD-2A78-4A9F-B370-0319422F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4C0BB-DAA8-4668-BF4F-4B6A3607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2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471717-421B-495C-ADB3-7CC6BD607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0A8876-5ACF-4E7A-BD60-77211E29B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96321-0F0E-4759-AB56-021FDF8C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6D9286-800B-4F51-B368-EAF27315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7817C-F032-4107-84B9-41339175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64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0F0BC-6EB5-43C0-A7A1-30AA7BE9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D9D44-2183-4353-873D-809007123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00824C-9E7E-4332-9B3F-16D6FF348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7BA6E4-D347-4A31-B548-C839C6E3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EDA12-652D-4939-A92E-B4AABA16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58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0086C-B0B8-44F3-A694-D4DD4F73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F94CB7-3467-49B4-A3E6-2FB62E099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0A392-FC67-406D-A388-EBB706CE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C785CE-7E0C-4467-8EDC-CE0CFA83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9789D-5A51-4B4B-A9AD-9897E5B4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56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74CD9-E4EF-4CA7-B37D-A5705B10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6F0E9-5D32-4325-83CC-87830295C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3A0AAC-7D4E-4DE6-9FC1-3E982949F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2FDE85-74E3-4B8B-B43A-34B1BA9F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9413C-5A0B-4000-BC9E-2D6A6516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0BD1C8-58A7-4449-8124-057FD05E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9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D40BF-6441-47FA-B0D8-388A1EB4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1C7F3D-C122-476B-BC3C-9EC7BA1A4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75500-176F-41D0-ACD1-5AA5439E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49F85B-DF68-4245-BA18-8DB3DA19A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A32D60-25C4-4078-985A-811944013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690994-630E-43E7-B4CA-4B7D48F4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26B929-AC96-46B8-886D-CF16FB5A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7854D7-9C6C-4C74-8C69-8090278E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17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2A7E8-38BD-477E-BBC8-52619715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9F1986-7DD3-4E38-BEC0-01BBC7BD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1B5068-9124-49A3-B8C6-C76100E4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20D52A-B8A5-463F-B29B-80733213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61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8C2926-1808-4F95-8B2B-89E253C6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265442-8613-4256-833A-41808E68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CEEE0C-DB7F-4FF8-93EA-8A6A9F56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92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E2863-B3C3-4458-A3C4-BC8455C4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70F8D1-9DFA-445D-A284-122C214D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0AF6B9-446A-4FBA-BC22-384132229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FB777B-48B0-4D7F-9BF5-E5DB964C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0F852-60C5-4024-AFBC-5DB87625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D7B2A-FB71-4D5F-945B-B3A8E795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73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BDEF6-159D-4AA8-88B4-3B51D67D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12985C-BF7A-41B9-BCF1-F0BF2F1C9B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093F6-69AE-4ED0-B5B9-B3092AEF6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0827FB-1F23-4276-956D-21A3447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617D04-7114-4022-9094-82AD3B5A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BE12E-277F-4CC8-B0BD-9D7A3114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1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7565F-8879-4660-83C4-05C038EA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C0B5FB-3A83-48A3-9E8E-4C00AD9FA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305DE-CB1B-419D-95E2-E6804EC1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BD55-3618-40A9-AEA1-E8D4483A0DBC}" type="datetimeFigureOut">
              <a:rPr lang="ru-RU" smtClean="0"/>
              <a:t>02.06.2023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71EC7-8CAD-4941-A71F-CC680314F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F655D0-E69C-4C16-9CC1-D6A532CE2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9B7E-161E-4C18-A8D3-583AE7F07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44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0FE98-B8A6-412D-9C70-8582D039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741" y="2377890"/>
            <a:ext cx="10684151" cy="1212327"/>
          </a:xfrm>
        </p:spPr>
        <p:txBody>
          <a:bodyPr anchor="b">
            <a:normAutofit fontScale="90000"/>
          </a:bodyPr>
          <a:lstStyle/>
          <a:p>
            <a:br>
              <a:rPr lang="ru-RU" sz="3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«ЛИЧНОСТНЫЕ ОСОБЕННОСТИ</a:t>
            </a:r>
            <a:b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СОВРЕМЕННОГО ПЕДАГОГА-ПСИХОЛОГА»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471F2E-8589-4177-9B41-EDCDFA61C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10" y="4714523"/>
            <a:ext cx="9469211" cy="865639"/>
          </a:xfrm>
        </p:spPr>
        <p:txBody>
          <a:bodyPr anchor="t">
            <a:no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Лангинен Ангелина Александровна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617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D5222-689D-4D87-A210-8E5FDA3B5C19}"/>
              </a:ext>
            </a:extLst>
          </p:cNvPr>
          <p:cNvSpPr txBox="1"/>
          <p:nvPr/>
        </p:nvSpPr>
        <p:spPr>
          <a:xfrm>
            <a:off x="308540" y="502920"/>
            <a:ext cx="3835655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исследовани</a:t>
            </a:r>
            <a:r>
              <a:rPr lang="ru-RU" sz="41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</a:t>
            </a:r>
            <a:r>
              <a:rPr lang="en-US" sz="41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E5825B-9597-4095-B512-05E45125075F}"/>
              </a:ext>
            </a:extLst>
          </p:cNvPr>
          <p:cNvSpPr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результатов исследования с использованием опросника А.Мехрабиена и Н.Эпштейна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EF7648F-D97B-463D-BC1F-FB95E5731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78257"/>
              </p:ext>
            </p:extLst>
          </p:nvPr>
        </p:nvGraphicFramePr>
        <p:xfrm>
          <a:off x="788355" y="2514599"/>
          <a:ext cx="10760514" cy="3661806"/>
        </p:xfrm>
        <a:graphic>
          <a:graphicData uri="http://schemas.openxmlformats.org/drawingml/2006/table">
            <a:tbl>
              <a:tblPr firstRow="1" firstCol="1" bandRow="1"/>
              <a:tblGrid>
                <a:gridCol w="4838476">
                  <a:extLst>
                    <a:ext uri="{9D8B030D-6E8A-4147-A177-3AD203B41FA5}">
                      <a16:colId xmlns:a16="http://schemas.microsoft.com/office/drawing/2014/main" val="2074849331"/>
                    </a:ext>
                  </a:extLst>
                </a:gridCol>
                <a:gridCol w="1504367">
                  <a:extLst>
                    <a:ext uri="{9D8B030D-6E8A-4147-A177-3AD203B41FA5}">
                      <a16:colId xmlns:a16="http://schemas.microsoft.com/office/drawing/2014/main" val="25064481"/>
                    </a:ext>
                  </a:extLst>
                </a:gridCol>
                <a:gridCol w="1496636">
                  <a:extLst>
                    <a:ext uri="{9D8B030D-6E8A-4147-A177-3AD203B41FA5}">
                      <a16:colId xmlns:a16="http://schemas.microsoft.com/office/drawing/2014/main" val="1991333610"/>
                    </a:ext>
                  </a:extLst>
                </a:gridCol>
                <a:gridCol w="1396469">
                  <a:extLst>
                    <a:ext uri="{9D8B030D-6E8A-4147-A177-3AD203B41FA5}">
                      <a16:colId xmlns:a16="http://schemas.microsoft.com/office/drawing/2014/main" val="1975532013"/>
                    </a:ext>
                  </a:extLst>
                </a:gridCol>
                <a:gridCol w="1524566">
                  <a:extLst>
                    <a:ext uri="{9D8B030D-6E8A-4147-A177-3AD203B41FA5}">
                      <a16:colId xmlns:a16="http://schemas.microsoft.com/office/drawing/2014/main" val="310054613"/>
                    </a:ext>
                  </a:extLst>
                </a:gridCol>
              </a:tblGrid>
              <a:tr h="65890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Уровень эмпатических тенденций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605186"/>
                  </a:ext>
                </a:extLst>
              </a:tr>
              <a:tr h="117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высокий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средний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низкий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очень низкий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508077"/>
                  </a:ext>
                </a:extLst>
              </a:tr>
              <a:tr h="658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Значения для женского пола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33-30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29-23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22-17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16-0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156770"/>
                  </a:ext>
                </a:extLst>
              </a:tr>
              <a:tr h="11719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от общего числа испытуемых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60 %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960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35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F4CAE-0FCE-4DEE-87F7-C07B5F838716}"/>
              </a:ext>
            </a:extLst>
          </p:cNvPr>
          <p:cNvSpPr txBox="1"/>
          <p:nvPr/>
        </p:nvSpPr>
        <p:spPr>
          <a:xfrm>
            <a:off x="259510" y="502920"/>
            <a:ext cx="3791282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исследовани</a:t>
            </a:r>
            <a:r>
              <a:rPr lang="ru-RU" sz="41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</a:t>
            </a:r>
            <a:r>
              <a:rPr lang="en-US" sz="41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E5BB72-A38C-4F91-A1E8-07820FCFA6CC}"/>
              </a:ext>
            </a:extLst>
          </p:cNvPr>
          <p:cNvSpPr/>
          <p:nvPr/>
        </p:nvSpPr>
        <p:spPr>
          <a:xfrm>
            <a:off x="4493462" y="460846"/>
            <a:ext cx="7388127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результатов исследования с использованием методики «Шкала удовлетворенности жизнью Э. Динера»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320B382-625D-4948-8806-F4C1D5B2D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84668"/>
              </p:ext>
            </p:extLst>
          </p:nvPr>
        </p:nvGraphicFramePr>
        <p:xfrm>
          <a:off x="1107526" y="2377682"/>
          <a:ext cx="9976947" cy="3809946"/>
        </p:xfrm>
        <a:graphic>
          <a:graphicData uri="http://schemas.openxmlformats.org/drawingml/2006/table">
            <a:tbl>
              <a:tblPr firstRow="1" firstCol="1" bandRow="1"/>
              <a:tblGrid>
                <a:gridCol w="3325649">
                  <a:extLst>
                    <a:ext uri="{9D8B030D-6E8A-4147-A177-3AD203B41FA5}">
                      <a16:colId xmlns:a16="http://schemas.microsoft.com/office/drawing/2014/main" val="2683000647"/>
                    </a:ext>
                  </a:extLst>
                </a:gridCol>
                <a:gridCol w="3325649">
                  <a:extLst>
                    <a:ext uri="{9D8B030D-6E8A-4147-A177-3AD203B41FA5}">
                      <a16:colId xmlns:a16="http://schemas.microsoft.com/office/drawing/2014/main" val="1636407118"/>
                    </a:ext>
                  </a:extLst>
                </a:gridCol>
                <a:gridCol w="3325649">
                  <a:extLst>
                    <a:ext uri="{9D8B030D-6E8A-4147-A177-3AD203B41FA5}">
                      <a16:colId xmlns:a16="http://schemas.microsoft.com/office/drawing/2014/main" val="3810812646"/>
                    </a:ext>
                  </a:extLst>
                </a:gridCol>
              </a:tblGrid>
              <a:tr h="126998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Уровень удовлетворенности жизнью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997587"/>
                  </a:ext>
                </a:extLst>
              </a:tr>
              <a:tr h="12699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Высокий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Средний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Низкий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28930"/>
                  </a:ext>
                </a:extLst>
              </a:tr>
              <a:tr h="12699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97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726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35A78-5689-4349-901F-3CD042C95DBE}"/>
              </a:ext>
            </a:extLst>
          </p:cNvPr>
          <p:cNvSpPr txBox="1"/>
          <p:nvPr/>
        </p:nvSpPr>
        <p:spPr>
          <a:xfrm>
            <a:off x="227553" y="261146"/>
            <a:ext cx="38977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исследовани</a:t>
            </a:r>
            <a:r>
              <a:rPr lang="ru-RU" sz="3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</a:t>
            </a:r>
            <a:r>
              <a:rPr lang="en-US" sz="3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9DDC74-36DF-4CFA-B293-554DF6D27ADB}"/>
              </a:ext>
            </a:extLst>
          </p:cNvPr>
          <p:cNvSpPr/>
          <p:nvPr/>
        </p:nvSpPr>
        <p:spPr>
          <a:xfrm>
            <a:off x="344069" y="2807208"/>
            <a:ext cx="3715867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распределение («профильный» портрет) с использованием методики 16PF  Р. Кеттелла.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7F29B12-A484-4449-9C2E-DF0B06843A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756012"/>
              </p:ext>
            </p:extLst>
          </p:nvPr>
        </p:nvGraphicFramePr>
        <p:xfrm>
          <a:off x="4668097" y="201280"/>
          <a:ext cx="7391922" cy="645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1981" y="4463594"/>
            <a:ext cx="4445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уровень общительности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Восприимчивость/ чувствительность  к переменам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Автономность</a:t>
            </a:r>
          </a:p>
        </p:txBody>
      </p:sp>
    </p:spTree>
    <p:extLst>
      <p:ext uri="{BB962C8B-B14F-4D97-AF65-F5344CB8AC3E}">
        <p14:creationId xmlns:p14="http://schemas.microsoft.com/office/powerpoint/2010/main" val="3860773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119" y="128535"/>
            <a:ext cx="11224730" cy="7369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СТАТИСТИЧЕСКИЙ АНАЛИЗ ДАННЫХ</a:t>
            </a:r>
            <a:b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058CE11-BD88-473F-9F5D-764E62643786}"/>
              </a:ext>
            </a:extLst>
          </p:cNvPr>
          <p:cNvSpPr/>
          <p:nvPr/>
        </p:nvSpPr>
        <p:spPr>
          <a:xfrm>
            <a:off x="412002" y="1290785"/>
            <a:ext cx="3663575" cy="420595"/>
          </a:xfrm>
          <a:prstGeom prst="ellipse">
            <a:avLst/>
          </a:prstGeom>
          <a:solidFill>
            <a:schemeClr val="bg2"/>
          </a:solidFill>
          <a:ln w="222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ВПЕЧАТЛИТЕЛЬНОСТЬ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B3228F3-B766-4190-AD1A-17C60635D5B6}"/>
              </a:ext>
            </a:extLst>
          </p:cNvPr>
          <p:cNvSpPr/>
          <p:nvPr/>
        </p:nvSpPr>
        <p:spPr>
          <a:xfrm>
            <a:off x="1025656" y="2875376"/>
            <a:ext cx="2298562" cy="42059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ИНТЕЛЛЕКТ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5C947-2958-4CAA-9DA8-FFB6C3905446}"/>
              </a:ext>
            </a:extLst>
          </p:cNvPr>
          <p:cNvSpPr txBox="1"/>
          <p:nvPr/>
        </p:nvSpPr>
        <p:spPr>
          <a:xfrm>
            <a:off x="1390247" y="209369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</a:t>
            </a:r>
            <a:r>
              <a:rPr lang="en-US" b="1" dirty="0"/>
              <a:t>76</a:t>
            </a:r>
            <a:endParaRPr lang="ru-RU" b="1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208034A-FD58-45F9-B4A3-A20A5FCB84C5}"/>
              </a:ext>
            </a:extLst>
          </p:cNvPr>
          <p:cNvSpPr/>
          <p:nvPr/>
        </p:nvSpPr>
        <p:spPr>
          <a:xfrm>
            <a:off x="6248350" y="1638012"/>
            <a:ext cx="3765550" cy="5401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0CF38-5B6F-432F-BE4A-987BEFD55E37}"/>
              </a:ext>
            </a:extLst>
          </p:cNvPr>
          <p:cNvSpPr txBox="1"/>
          <p:nvPr/>
        </p:nvSpPr>
        <p:spPr>
          <a:xfrm flipH="1">
            <a:off x="6938116" y="1714048"/>
            <a:ext cx="271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СТРЕССОУСТОЙЧИВОСТЬ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3E550D1-0365-4D83-8FD1-8C32F69B7908}"/>
              </a:ext>
            </a:extLst>
          </p:cNvPr>
          <p:cNvSpPr/>
          <p:nvPr/>
        </p:nvSpPr>
        <p:spPr>
          <a:xfrm>
            <a:off x="4482766" y="906021"/>
            <a:ext cx="2520949" cy="420595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ТРЕВОЖНОСТЬ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FB4BDA7-10D8-41C8-8294-0CB1EACBA97C}"/>
              </a:ext>
            </a:extLst>
          </p:cNvPr>
          <p:cNvSpPr/>
          <p:nvPr/>
        </p:nvSpPr>
        <p:spPr>
          <a:xfrm>
            <a:off x="8983593" y="1001161"/>
            <a:ext cx="3028369" cy="409217"/>
          </a:xfrm>
          <a:prstGeom prst="ellipse">
            <a:avLst/>
          </a:prstGeom>
          <a:solidFill>
            <a:schemeClr val="bg2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НАПРЯЖЁННОСТЬ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6073C88-A9AD-4B5E-A59B-3E76C58B82D7}"/>
              </a:ext>
            </a:extLst>
          </p:cNvPr>
          <p:cNvSpPr/>
          <p:nvPr/>
        </p:nvSpPr>
        <p:spPr>
          <a:xfrm>
            <a:off x="4058340" y="2609651"/>
            <a:ext cx="3102530" cy="420595"/>
          </a:xfrm>
          <a:prstGeom prst="ellipse">
            <a:avLst/>
          </a:prstGeom>
          <a:solidFill>
            <a:schemeClr val="bg2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ЭКСПРЕССИВНОСТЬ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5637231-4204-4DB4-ABEE-E9A0A2F9B7B5}"/>
              </a:ext>
            </a:extLst>
          </p:cNvPr>
          <p:cNvSpPr/>
          <p:nvPr/>
        </p:nvSpPr>
        <p:spPr>
          <a:xfrm>
            <a:off x="7013791" y="2928469"/>
            <a:ext cx="2941167" cy="420595"/>
          </a:xfrm>
          <a:prstGeom prst="ellipse">
            <a:avLst/>
          </a:prstGeom>
          <a:solidFill>
            <a:schemeClr val="bg2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ДОМИНАНТНОСТЬ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D8F1D5B-D8A0-4B6E-A0C4-CAD7C288A42E}"/>
              </a:ext>
            </a:extLst>
          </p:cNvPr>
          <p:cNvSpPr/>
          <p:nvPr/>
        </p:nvSpPr>
        <p:spPr>
          <a:xfrm>
            <a:off x="9541862" y="2528064"/>
            <a:ext cx="2520949" cy="382800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АВТОНОМИЯ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D233BB2-0C75-4D0A-8E66-7C9761126C23}"/>
              </a:ext>
            </a:extLst>
          </p:cNvPr>
          <p:cNvCxnSpPr>
            <a:cxnSpLocks/>
          </p:cNvCxnSpPr>
          <p:nvPr/>
        </p:nvCxnSpPr>
        <p:spPr>
          <a:xfrm flipH="1">
            <a:off x="2222871" y="1720412"/>
            <a:ext cx="20919" cy="1127728"/>
          </a:xfrm>
          <a:prstGeom prst="straightConnector1">
            <a:avLst/>
          </a:prstGeom>
          <a:ln w="539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3C469674-1EBA-4D14-8F88-2952F500FF73}"/>
              </a:ext>
            </a:extLst>
          </p:cNvPr>
          <p:cNvCxnSpPr>
            <a:cxnSpLocks/>
          </p:cNvCxnSpPr>
          <p:nvPr/>
        </p:nvCxnSpPr>
        <p:spPr>
          <a:xfrm>
            <a:off x="6096000" y="1324154"/>
            <a:ext cx="1403350" cy="313857"/>
          </a:xfrm>
          <a:prstGeom prst="straightConnector1">
            <a:avLst/>
          </a:prstGeom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60DFB6EF-08FA-4EE9-A1DE-F8B513BA00DC}"/>
              </a:ext>
            </a:extLst>
          </p:cNvPr>
          <p:cNvCxnSpPr>
            <a:cxnSpLocks/>
          </p:cNvCxnSpPr>
          <p:nvPr/>
        </p:nvCxnSpPr>
        <p:spPr>
          <a:xfrm flipH="1">
            <a:off x="9947641" y="1407257"/>
            <a:ext cx="1240864" cy="425111"/>
          </a:xfrm>
          <a:prstGeom prst="straightConnector1">
            <a:avLst/>
          </a:prstGeom>
          <a:ln w="476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650D2E98-EC0F-4F89-A021-74936177C0B1}"/>
              </a:ext>
            </a:extLst>
          </p:cNvPr>
          <p:cNvCxnSpPr>
            <a:cxnSpLocks/>
          </p:cNvCxnSpPr>
          <p:nvPr/>
        </p:nvCxnSpPr>
        <p:spPr>
          <a:xfrm flipH="1">
            <a:off x="5920100" y="2135283"/>
            <a:ext cx="943805" cy="456046"/>
          </a:xfrm>
          <a:prstGeom prst="straightConnector1">
            <a:avLst/>
          </a:prstGeom>
          <a:ln w="476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DA12EEC1-4099-4939-8AC8-CF7F30C6E93D}"/>
              </a:ext>
            </a:extLst>
          </p:cNvPr>
          <p:cNvCxnSpPr>
            <a:cxnSpLocks/>
            <a:stCxn id="20" idx="5"/>
          </p:cNvCxnSpPr>
          <p:nvPr/>
        </p:nvCxnSpPr>
        <p:spPr>
          <a:xfrm>
            <a:off x="9462448" y="2099073"/>
            <a:ext cx="1308650" cy="380084"/>
          </a:xfrm>
          <a:prstGeom prst="straightConnector1">
            <a:avLst/>
          </a:prstGeom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998AF9A3-FCFE-46C8-BB1A-9E530DE26A95}"/>
              </a:ext>
            </a:extLst>
          </p:cNvPr>
          <p:cNvCxnSpPr>
            <a:cxnSpLocks/>
          </p:cNvCxnSpPr>
          <p:nvPr/>
        </p:nvCxnSpPr>
        <p:spPr>
          <a:xfrm>
            <a:off x="8629114" y="2125986"/>
            <a:ext cx="1" cy="804157"/>
          </a:xfrm>
          <a:prstGeom prst="straightConnector1">
            <a:avLst/>
          </a:prstGeom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99EFFD1-FCC0-4299-A9AF-945FF1F9BF71}"/>
              </a:ext>
            </a:extLst>
          </p:cNvPr>
          <p:cNvSpPr txBox="1"/>
          <p:nvPr/>
        </p:nvSpPr>
        <p:spPr>
          <a:xfrm>
            <a:off x="5596116" y="199397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</a:t>
            </a:r>
            <a:r>
              <a:rPr lang="en-US" b="1" dirty="0"/>
              <a:t>60</a:t>
            </a:r>
            <a:endParaRPr lang="ru-RU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6229ECF-9B06-4B76-B81F-570157CD595E}"/>
              </a:ext>
            </a:extLst>
          </p:cNvPr>
          <p:cNvSpPr txBox="1"/>
          <p:nvPr/>
        </p:nvSpPr>
        <p:spPr>
          <a:xfrm>
            <a:off x="7822576" y="235791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,73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327D111-D559-42C0-A080-19D1DA9AC2DF}"/>
              </a:ext>
            </a:extLst>
          </p:cNvPr>
          <p:cNvSpPr/>
          <p:nvPr/>
        </p:nvSpPr>
        <p:spPr>
          <a:xfrm>
            <a:off x="3421288" y="4668235"/>
            <a:ext cx="2827062" cy="71753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ОБЩИТЕЛЬНОСТЬ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FD5B1743-AD95-47F1-9496-F60175C399B1}"/>
              </a:ext>
            </a:extLst>
          </p:cNvPr>
          <p:cNvSpPr/>
          <p:nvPr/>
        </p:nvSpPr>
        <p:spPr>
          <a:xfrm>
            <a:off x="220543" y="5906256"/>
            <a:ext cx="2856381" cy="386129"/>
          </a:xfrm>
          <a:prstGeom prst="ellipse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АДАПТИВНОСТЬ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AF9FAC9F-EFB8-4986-9348-CBA18BDE5C87}"/>
              </a:ext>
            </a:extLst>
          </p:cNvPr>
          <p:cNvSpPr/>
          <p:nvPr/>
        </p:nvSpPr>
        <p:spPr>
          <a:xfrm>
            <a:off x="137338" y="5073308"/>
            <a:ext cx="3223292" cy="420595"/>
          </a:xfrm>
          <a:prstGeom prst="ellipse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ДИПЛОМАТИЧНОСТЬ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36264F3F-9F07-4E43-980B-180567E7ED53}"/>
              </a:ext>
            </a:extLst>
          </p:cNvPr>
          <p:cNvSpPr/>
          <p:nvPr/>
        </p:nvSpPr>
        <p:spPr>
          <a:xfrm>
            <a:off x="295835" y="4126897"/>
            <a:ext cx="3101415" cy="662081"/>
          </a:xfrm>
          <a:prstGeom prst="ellipse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ЭМОЦИОНАЛЬНАЯ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УСТОЙЧИВОСТЬ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1FCFD292-3E59-4A11-B6E9-59D0F4A4ADFF}"/>
              </a:ext>
            </a:extLst>
          </p:cNvPr>
          <p:cNvSpPr/>
          <p:nvPr/>
        </p:nvSpPr>
        <p:spPr>
          <a:xfrm>
            <a:off x="5920100" y="3955473"/>
            <a:ext cx="3043991" cy="420595"/>
          </a:xfrm>
          <a:prstGeom prst="ellipse">
            <a:avLst/>
          </a:prstGeom>
          <a:solidFill>
            <a:schemeClr val="bg2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ЭКСПРЕССИВНОСТЬ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CF8236CC-49EC-458E-A83F-A25545FE60C0}"/>
              </a:ext>
            </a:extLst>
          </p:cNvPr>
          <p:cNvSpPr/>
          <p:nvPr/>
        </p:nvSpPr>
        <p:spPr>
          <a:xfrm>
            <a:off x="6669601" y="4794260"/>
            <a:ext cx="1968500" cy="426920"/>
          </a:xfrm>
          <a:prstGeom prst="ellipse">
            <a:avLst/>
          </a:prstGeom>
          <a:solidFill>
            <a:schemeClr val="bg2"/>
          </a:solidFill>
          <a:ln w="22225">
            <a:solidFill>
              <a:srgbClr val="7030A0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ЭМПАТИЯ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D11CB6F2-476C-4AAC-AA45-8D075A0ED616}"/>
              </a:ext>
            </a:extLst>
          </p:cNvPr>
          <p:cNvSpPr/>
          <p:nvPr/>
        </p:nvSpPr>
        <p:spPr>
          <a:xfrm>
            <a:off x="5501186" y="6019353"/>
            <a:ext cx="3488312" cy="546054"/>
          </a:xfrm>
          <a:prstGeom prst="ellipse">
            <a:avLst/>
          </a:prstGeom>
          <a:solidFill>
            <a:schemeClr val="bg2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УДОВЛЕТВОРЁННОСТЬ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ЖИЗНЬЮ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6E5B1FB3-AD80-417D-A6B4-9111171E58E0}"/>
              </a:ext>
            </a:extLst>
          </p:cNvPr>
          <p:cNvSpPr/>
          <p:nvPr/>
        </p:nvSpPr>
        <p:spPr>
          <a:xfrm>
            <a:off x="9273373" y="3698600"/>
            <a:ext cx="2856381" cy="420595"/>
          </a:xfrm>
          <a:prstGeom prst="ellipse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НАПРЯЖЁННОСТЬ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9062DB93-2A30-49FB-BA43-40E45166644E}"/>
              </a:ext>
            </a:extLst>
          </p:cNvPr>
          <p:cNvSpPr/>
          <p:nvPr/>
        </p:nvSpPr>
        <p:spPr>
          <a:xfrm>
            <a:off x="9188603" y="4489494"/>
            <a:ext cx="2856381" cy="420595"/>
          </a:xfrm>
          <a:prstGeom prst="ellipse">
            <a:avLst/>
          </a:prstGeom>
          <a:solidFill>
            <a:schemeClr val="bg2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ОТЗЫВЧИВОСТЬ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039FD70F-C24B-4851-8A59-E582C4568BD9}"/>
              </a:ext>
            </a:extLst>
          </p:cNvPr>
          <p:cNvSpPr/>
          <p:nvPr/>
        </p:nvSpPr>
        <p:spPr>
          <a:xfrm>
            <a:off x="9206431" y="5244137"/>
            <a:ext cx="2856381" cy="426413"/>
          </a:xfrm>
          <a:prstGeom prst="ellipse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НЕЙРОТИЗМ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24CE08FA-C80D-454D-98C8-8E66E11A60E2}"/>
              </a:ext>
            </a:extLst>
          </p:cNvPr>
          <p:cNvSpPr/>
          <p:nvPr/>
        </p:nvSpPr>
        <p:spPr>
          <a:xfrm>
            <a:off x="9206430" y="6047182"/>
            <a:ext cx="2856381" cy="420595"/>
          </a:xfrm>
          <a:prstGeom prst="ellipse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МЕЧТАТЕЛЬНОСТЬ</a:t>
            </a:r>
          </a:p>
        </p:txBody>
      </p: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B26F0DE6-33B2-4B19-892B-D706B3C83731}"/>
              </a:ext>
            </a:extLst>
          </p:cNvPr>
          <p:cNvCxnSpPr>
            <a:cxnSpLocks/>
          </p:cNvCxnSpPr>
          <p:nvPr/>
        </p:nvCxnSpPr>
        <p:spPr>
          <a:xfrm>
            <a:off x="3370438" y="4483108"/>
            <a:ext cx="649759" cy="210296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E369173F-2797-49F9-A655-1F39902A02C5}"/>
              </a:ext>
            </a:extLst>
          </p:cNvPr>
          <p:cNvCxnSpPr>
            <a:cxnSpLocks/>
          </p:cNvCxnSpPr>
          <p:nvPr/>
        </p:nvCxnSpPr>
        <p:spPr>
          <a:xfrm flipH="1">
            <a:off x="5010150" y="4210960"/>
            <a:ext cx="1013335" cy="443164"/>
          </a:xfrm>
          <a:prstGeom prst="straightConnector1">
            <a:avLst/>
          </a:prstGeom>
          <a:ln w="50800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D7A8AF3C-B9C4-43EB-8F31-60EE3F34A27C}"/>
              </a:ext>
            </a:extLst>
          </p:cNvPr>
          <p:cNvCxnSpPr>
            <a:cxnSpLocks/>
          </p:cNvCxnSpPr>
          <p:nvPr/>
        </p:nvCxnSpPr>
        <p:spPr>
          <a:xfrm flipV="1">
            <a:off x="2608814" y="5358571"/>
            <a:ext cx="1433178" cy="116135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EA873B69-83EC-4181-9C1B-7557CBD68511}"/>
              </a:ext>
            </a:extLst>
          </p:cNvPr>
          <p:cNvCxnSpPr>
            <a:cxnSpLocks/>
            <a:endCxn id="69" idx="3"/>
          </p:cNvCxnSpPr>
          <p:nvPr/>
        </p:nvCxnSpPr>
        <p:spPr>
          <a:xfrm flipV="1">
            <a:off x="5743241" y="5158659"/>
            <a:ext cx="1214640" cy="143158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DE64FF7D-CDC2-4DB4-8983-26DC1BA96E7F}"/>
              </a:ext>
            </a:extLst>
          </p:cNvPr>
          <p:cNvCxnSpPr>
            <a:cxnSpLocks/>
            <a:stCxn id="64" idx="6"/>
          </p:cNvCxnSpPr>
          <p:nvPr/>
        </p:nvCxnSpPr>
        <p:spPr>
          <a:xfrm flipV="1">
            <a:off x="3076924" y="5416638"/>
            <a:ext cx="1349341" cy="682683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518ACA34-7297-464B-8F60-F8F7462D29A7}"/>
              </a:ext>
            </a:extLst>
          </p:cNvPr>
          <p:cNvCxnSpPr>
            <a:cxnSpLocks/>
            <a:stCxn id="63" idx="4"/>
            <a:endCxn id="70" idx="1"/>
          </p:cNvCxnSpPr>
          <p:nvPr/>
        </p:nvCxnSpPr>
        <p:spPr>
          <a:xfrm>
            <a:off x="4834819" y="5385771"/>
            <a:ext cx="1177218" cy="713550"/>
          </a:xfrm>
          <a:prstGeom prst="straightConnector1">
            <a:avLst/>
          </a:prstGeom>
          <a:ln w="539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7E3CA7F3-A214-46D9-89B9-D865AF6C9589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7442096" y="3807401"/>
            <a:ext cx="1916733" cy="148072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6A7A428A-B647-4593-9AD0-94333EC5E663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7486600" y="4380363"/>
            <a:ext cx="1702003" cy="319429"/>
          </a:xfrm>
          <a:prstGeom prst="straightConnector1">
            <a:avLst/>
          </a:prstGeom>
          <a:ln w="476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9D5AD4BC-C7CA-4469-A2D7-632350F63B3C}"/>
              </a:ext>
            </a:extLst>
          </p:cNvPr>
          <p:cNvCxnSpPr>
            <a:cxnSpLocks/>
            <a:stCxn id="69" idx="5"/>
            <a:endCxn id="73" idx="1"/>
          </p:cNvCxnSpPr>
          <p:nvPr/>
        </p:nvCxnSpPr>
        <p:spPr>
          <a:xfrm>
            <a:off x="8349821" y="5158659"/>
            <a:ext cx="1274917" cy="147925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6087D8D7-221C-4EA4-A8A1-61C8FFFAE091}"/>
              </a:ext>
            </a:extLst>
          </p:cNvPr>
          <p:cNvCxnSpPr>
            <a:cxnSpLocks/>
          </p:cNvCxnSpPr>
          <p:nvPr/>
        </p:nvCxnSpPr>
        <p:spPr>
          <a:xfrm flipH="1">
            <a:off x="7597691" y="5184994"/>
            <a:ext cx="19513" cy="824959"/>
          </a:xfrm>
          <a:prstGeom prst="straightConnector1">
            <a:avLst/>
          </a:prstGeom>
          <a:ln w="19050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DC278777-CDCF-40A7-9648-91FCCB86A193}"/>
              </a:ext>
            </a:extLst>
          </p:cNvPr>
          <p:cNvCxnSpPr>
            <a:cxnSpLocks/>
          </p:cNvCxnSpPr>
          <p:nvPr/>
        </p:nvCxnSpPr>
        <p:spPr>
          <a:xfrm flipH="1">
            <a:off x="10634620" y="5652688"/>
            <a:ext cx="1" cy="357265"/>
          </a:xfrm>
          <a:prstGeom prst="straightConnector1">
            <a:avLst/>
          </a:prstGeom>
          <a:ln w="158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BBF5E947-3EDE-47B2-B51A-F187F2A220F5}"/>
              </a:ext>
            </a:extLst>
          </p:cNvPr>
          <p:cNvSpPr txBox="1"/>
          <p:nvPr/>
        </p:nvSpPr>
        <p:spPr>
          <a:xfrm>
            <a:off x="10452024" y="1585725"/>
            <a:ext cx="86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</a:t>
            </a:r>
            <a:r>
              <a:rPr lang="en-US" b="1" dirty="0"/>
              <a:t>87</a:t>
            </a:r>
            <a:endParaRPr lang="ru-RU" b="1" dirty="0"/>
          </a:p>
        </p:txBody>
      </p:sp>
      <p:cxnSp>
        <p:nvCxnSpPr>
          <p:cNvPr id="168" name="Прямая со стрелкой 167">
            <a:extLst>
              <a:ext uri="{FF2B5EF4-FFF2-40B4-BE49-F238E27FC236}">
                <a16:creationId xmlns:a16="http://schemas.microsoft.com/office/drawing/2014/main" id="{7C831AD2-704E-49DD-81CF-6B161772F642}"/>
              </a:ext>
            </a:extLst>
          </p:cNvPr>
          <p:cNvCxnSpPr>
            <a:cxnSpLocks/>
          </p:cNvCxnSpPr>
          <p:nvPr/>
        </p:nvCxnSpPr>
        <p:spPr>
          <a:xfrm>
            <a:off x="6839084" y="4287311"/>
            <a:ext cx="469766" cy="561708"/>
          </a:xfrm>
          <a:prstGeom prst="straightConnector1">
            <a:avLst/>
          </a:prstGeom>
          <a:ln w="476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406457-6A48-4C7A-85B5-7E7E3D12FF0D}"/>
              </a:ext>
            </a:extLst>
          </p:cNvPr>
          <p:cNvSpPr txBox="1"/>
          <p:nvPr/>
        </p:nvSpPr>
        <p:spPr>
          <a:xfrm>
            <a:off x="8484374" y="423616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</a:t>
            </a:r>
            <a:r>
              <a:rPr lang="en-US" b="1" dirty="0"/>
              <a:t>60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9FE4-E14D-4535-B473-908F57E2F5E1}"/>
              </a:ext>
            </a:extLst>
          </p:cNvPr>
          <p:cNvSpPr txBox="1"/>
          <p:nvPr/>
        </p:nvSpPr>
        <p:spPr>
          <a:xfrm>
            <a:off x="8270658" y="3520782"/>
            <a:ext cx="9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  <a:r>
              <a:rPr lang="ru-RU" b="1" dirty="0"/>
              <a:t>=</a:t>
            </a:r>
            <a:r>
              <a:rPr lang="en-US" b="1" dirty="0"/>
              <a:t>0</a:t>
            </a:r>
            <a:r>
              <a:rPr lang="ru-RU" b="1" dirty="0"/>
              <a:t>,</a:t>
            </a:r>
            <a:r>
              <a:rPr lang="en-US" b="1" dirty="0"/>
              <a:t>43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D74B7-EA13-4764-94E1-042A12364821}"/>
              </a:ext>
            </a:extLst>
          </p:cNvPr>
          <p:cNvSpPr txBox="1"/>
          <p:nvPr/>
        </p:nvSpPr>
        <p:spPr>
          <a:xfrm>
            <a:off x="10701563" y="563526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0,51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BB9FD-1486-4476-8C94-205CD8D3A161}"/>
              </a:ext>
            </a:extLst>
          </p:cNvPr>
          <p:cNvSpPr txBox="1"/>
          <p:nvPr/>
        </p:nvSpPr>
        <p:spPr>
          <a:xfrm>
            <a:off x="8405389" y="5208232"/>
            <a:ext cx="87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,46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3A1AF4-B72F-4459-81A7-BEE06B127F33}"/>
              </a:ext>
            </a:extLst>
          </p:cNvPr>
          <p:cNvSpPr txBox="1"/>
          <p:nvPr/>
        </p:nvSpPr>
        <p:spPr>
          <a:xfrm>
            <a:off x="7625381" y="5627137"/>
            <a:ext cx="99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0,47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2D01B-8786-4E8F-87D4-F1578CCA6C04}"/>
              </a:ext>
            </a:extLst>
          </p:cNvPr>
          <p:cNvSpPr txBox="1"/>
          <p:nvPr/>
        </p:nvSpPr>
        <p:spPr>
          <a:xfrm>
            <a:off x="6315766" y="447201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0,65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6E15E-1455-41B6-B0EC-E5C245324295}"/>
              </a:ext>
            </a:extLst>
          </p:cNvPr>
          <p:cNvSpPr txBox="1"/>
          <p:nvPr/>
        </p:nvSpPr>
        <p:spPr>
          <a:xfrm>
            <a:off x="4882372" y="4061753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r=0</a:t>
            </a:r>
            <a:r>
              <a:rPr lang="ru-RU" b="1" dirty="0"/>
              <a:t>,</a:t>
            </a:r>
            <a:r>
              <a:rPr lang="en-US" b="1" dirty="0"/>
              <a:t>60</a:t>
            </a:r>
            <a:endParaRPr lang="ru-RU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02EB55-5E53-426A-B21A-AA352B788C32}"/>
              </a:ext>
            </a:extLst>
          </p:cNvPr>
          <p:cNvSpPr txBox="1"/>
          <p:nvPr/>
        </p:nvSpPr>
        <p:spPr>
          <a:xfrm>
            <a:off x="6052664" y="5197223"/>
            <a:ext cx="83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0,49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375094-7E34-4128-9A54-3ACA5DB46BDD}"/>
              </a:ext>
            </a:extLst>
          </p:cNvPr>
          <p:cNvSpPr txBox="1"/>
          <p:nvPr/>
        </p:nvSpPr>
        <p:spPr>
          <a:xfrm>
            <a:off x="4710579" y="5721590"/>
            <a:ext cx="10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5299BD-A2FA-4C19-8ACA-809A89297B19}"/>
              </a:ext>
            </a:extLst>
          </p:cNvPr>
          <p:cNvSpPr txBox="1"/>
          <p:nvPr/>
        </p:nvSpPr>
        <p:spPr>
          <a:xfrm>
            <a:off x="3132095" y="5945522"/>
            <a:ext cx="91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0,52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68F92B-5540-4390-B88A-705D26E0512D}"/>
              </a:ext>
            </a:extLst>
          </p:cNvPr>
          <p:cNvSpPr txBox="1"/>
          <p:nvPr/>
        </p:nvSpPr>
        <p:spPr>
          <a:xfrm>
            <a:off x="2700107" y="5389402"/>
            <a:ext cx="88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ED9FC1-1166-4EEB-9D2C-8BBFC6F8EAE8}"/>
              </a:ext>
            </a:extLst>
          </p:cNvPr>
          <p:cNvSpPr txBox="1"/>
          <p:nvPr/>
        </p:nvSpPr>
        <p:spPr>
          <a:xfrm>
            <a:off x="3485109" y="4190861"/>
            <a:ext cx="7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0,43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F83C7-6A22-4A93-8405-ACB6B9E27283}"/>
              </a:ext>
            </a:extLst>
          </p:cNvPr>
          <p:cNvSpPr txBox="1"/>
          <p:nvPr/>
        </p:nvSpPr>
        <p:spPr>
          <a:xfrm>
            <a:off x="6845968" y="1158242"/>
            <a:ext cx="83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4A40B5-BD58-4ECD-9ACC-A57ABF6FD799}"/>
              </a:ext>
            </a:extLst>
          </p:cNvPr>
          <p:cNvSpPr txBox="1"/>
          <p:nvPr/>
        </p:nvSpPr>
        <p:spPr>
          <a:xfrm>
            <a:off x="10389675" y="2081468"/>
            <a:ext cx="103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</a:t>
            </a:r>
            <a:r>
              <a:rPr lang="ru-RU" b="1" dirty="0"/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21124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779" y="2139464"/>
            <a:ext cx="3151631" cy="25790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ВЫВОДЫ: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458DB75-9848-C012-EC30-F864257120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006312"/>
              </p:ext>
            </p:extLst>
          </p:nvPr>
        </p:nvGraphicFramePr>
        <p:xfrm>
          <a:off x="4425188" y="139700"/>
          <a:ext cx="7526274" cy="664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95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671AE45-E6E5-43F0-B770-3A15F4F3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562" y="640080"/>
            <a:ext cx="6371309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БЛАГОДАРЮ ЗА ВНИМАНИЕ!</a:t>
            </a:r>
          </a:p>
        </p:txBody>
      </p:sp>
      <p:pic>
        <p:nvPicPr>
          <p:cNvPr id="1026" name="Picture 2" descr="https://i.etsystatic.com/16360826/r/il/551eb6/2397473217/il_794xN.2397473217_eckj.jpg">
            <a:extLst>
              <a:ext uri="{FF2B5EF4-FFF2-40B4-BE49-F238E27FC236}">
                <a16:creationId xmlns:a16="http://schemas.microsoft.com/office/drawing/2014/main" id="{6055A35D-41BA-4C55-AFEE-7D13A3CA6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3"/>
          <a:stretch/>
        </p:blipFill>
        <p:spPr bwMode="auto">
          <a:xfrm>
            <a:off x="-44982" y="-30147"/>
            <a:ext cx="5032227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0" name="Rectangle 108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3880" y="547878"/>
            <a:ext cx="6301730" cy="1326637"/>
          </a:xfrm>
        </p:spPr>
        <p:txBody>
          <a:bodyPr anchor="b">
            <a:normAutofit fontScale="90000"/>
          </a:bodyPr>
          <a:lstStyle/>
          <a:p>
            <a:r>
              <a:rPr lang="ru-RU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и научная проблема</a:t>
            </a:r>
          </a:p>
        </p:txBody>
      </p:sp>
      <p:pic>
        <p:nvPicPr>
          <p:cNvPr id="1034" name="Picture 10" descr="https://umc38.ru/wp-content/uploads/2021/08/C12B2C42-206E-4A19-9106-BD4F7DFEEECE.jpeg">
            <a:extLst>
              <a:ext uri="{FF2B5EF4-FFF2-40B4-BE49-F238E27FC236}">
                <a16:creationId xmlns:a16="http://schemas.microsoft.com/office/drawing/2014/main" id="{0EAB20FE-0882-424F-B94C-9C109189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12" y="1703835"/>
            <a:ext cx="5458968" cy="37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C885209-13AA-6CD8-496E-684899237D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935489"/>
              </p:ext>
            </p:extLst>
          </p:nvPr>
        </p:nvGraphicFramePr>
        <p:xfrm>
          <a:off x="5593977" y="2684510"/>
          <a:ext cx="6347012" cy="393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461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0A0EF-BC58-4706-8F74-8D8AE126F915}"/>
              </a:ext>
            </a:extLst>
          </p:cNvPr>
          <p:cNvSpPr txBox="1"/>
          <p:nvPr/>
        </p:nvSpPr>
        <p:spPr>
          <a:xfrm>
            <a:off x="577811" y="172732"/>
            <a:ext cx="6254641" cy="890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объект и предмет</a:t>
            </a:r>
            <a:endParaRPr lang="en-US" sz="4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08F5A-4DAF-4155-8FF8-62C34F7A5F1A}"/>
              </a:ext>
            </a:extLst>
          </p:cNvPr>
          <p:cNvSpPr txBox="1"/>
          <p:nvPr/>
        </p:nvSpPr>
        <p:spPr>
          <a:xfrm>
            <a:off x="645130" y="1022482"/>
            <a:ext cx="5609815" cy="5662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исследования: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теоретическое и эмпирическое изучение личностных особенностей современного педагога-психолога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исследования: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личность педагога-психолога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 исследования: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личностные особенности современного педагога-психолога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Graphic 13" descr="В яблочко">
            <a:extLst>
              <a:ext uri="{FF2B5EF4-FFF2-40B4-BE49-F238E27FC236}">
                <a16:creationId xmlns:a16="http://schemas.microsoft.com/office/drawing/2014/main" id="{5F859779-5AA7-3F04-A90A-E837BB81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6848" y="1341602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8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AB84F1-98D4-4A34-96A4-F6BB978ECB13}"/>
              </a:ext>
            </a:extLst>
          </p:cNvPr>
          <p:cNvSpPr txBox="1"/>
          <p:nvPr/>
        </p:nvSpPr>
        <p:spPr>
          <a:xfrm>
            <a:off x="457200" y="142310"/>
            <a:ext cx="6775215" cy="9534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Гипотеза</a:t>
            </a:r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 задачи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0F27A-4EF3-4961-8A22-37059211B1D8}"/>
              </a:ext>
            </a:extLst>
          </p:cNvPr>
          <p:cNvSpPr txBox="1"/>
          <p:nvPr/>
        </p:nvSpPr>
        <p:spPr>
          <a:xfrm>
            <a:off x="336880" y="1752336"/>
            <a:ext cx="5708666" cy="424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Гипотеза исследования: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К личностным особенностям современных педагогов-психологов относятся: высокий уровень общительности, поддерживаемый стрессоустойчивостью, склонностью к доминированию и способностью к саморегуляции.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A08F5A-4DAF-4155-8FF8-62C34F7A5F1A}"/>
              </a:ext>
            </a:extLst>
          </p:cNvPr>
          <p:cNvSpPr txBox="1"/>
          <p:nvPr/>
        </p:nvSpPr>
        <p:spPr>
          <a:xfrm>
            <a:off x="6245305" y="1144736"/>
            <a:ext cx="5609815" cy="4850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исследования: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зучить и проанализировать основные направления исследований особенностей личности педагогов-психологов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азработать и реализовать программу эмпирического исследования структуры личности современного педагога-психолога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Выявить структурно-содержательные характеристики личности педагогов-психологов на примере успешных педагогов-психологов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писать на основе эмпирических данных выявленную структуру личности современного педагога-психолога</a:t>
            </a:r>
          </a:p>
        </p:txBody>
      </p:sp>
    </p:spTree>
    <p:extLst>
      <p:ext uri="{BB962C8B-B14F-4D97-AF65-F5344CB8AC3E}">
        <p14:creationId xmlns:p14="http://schemas.microsoft.com/office/powerpoint/2010/main" val="142508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FE494D-EF3E-4C17-9DD1-CDF9371F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" r="5" b="31725"/>
          <a:stretch/>
        </p:blipFill>
        <p:spPr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7C935-2B0D-473E-A628-95DE1217C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30" r="4" b="6448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2FDB68-7AE6-4136-B912-6BD0ABF5E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5" r="-1" b="4501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30B6-1276-472F-A013-38D659020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698" r="3" b="18139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9FB107-6551-4A12-9BB8-D2083ECE14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40" r="-3" b="26971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34B5A6-A441-4F18-A11C-B3F13703A8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45" b="22364"/>
          <a:stretch/>
        </p:blipFill>
        <p:spPr>
          <a:xfrm>
            <a:off x="3534403" y="2400151"/>
            <a:ext cx="3996536" cy="44578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98A484-B88B-4E79-9FF5-D3EE050F53A6}"/>
              </a:ext>
            </a:extLst>
          </p:cNvPr>
          <p:cNvSpPr/>
          <p:nvPr/>
        </p:nvSpPr>
        <p:spPr>
          <a:xfrm>
            <a:off x="7914707" y="1304406"/>
            <a:ext cx="4063327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исследования: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Педагоги-психологи высшей квалификационной категории, с опытом работы в ОУ от 5-ти лет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912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405EBD-D6E3-423A-9CBA-942CF5F20C55}"/>
              </a:ext>
            </a:extLst>
          </p:cNvPr>
          <p:cNvSpPr txBox="1"/>
          <p:nvPr/>
        </p:nvSpPr>
        <p:spPr>
          <a:xfrm>
            <a:off x="-200942" y="516285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8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Методы</a:t>
            </a:r>
            <a:r>
              <a:rPr lang="ru-RU" sz="4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исследования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5764E9-E5C8-4C84-A6B7-B76AF56BA8D0}"/>
              </a:ext>
            </a:extLst>
          </p:cNvPr>
          <p:cNvSpPr txBox="1"/>
          <p:nvPr/>
        </p:nvSpPr>
        <p:spPr>
          <a:xfrm>
            <a:off x="689675" y="1841851"/>
            <a:ext cx="10633494" cy="4004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Анализ и обобщение научно-методической литературы, а так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же руководящих документов, отражающих структуру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компоненты и возможности оценки особенностей личности современного педагога-психолога, работающего в системе образования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Индивидуальное психологическое тестирование специалистов с помощью выбранных методик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Качественный и количественный анализ полученных результатов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Сравнительный анализ с данными исследования Н.А. Герасименко, 2021 г.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Статистический анализ данных средних значений по выборке (М) и коэффициент корреляции Пирсона для определеия взаимосвязи показателей и тенденции их изменений относительно друг друга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239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AE7D9-359C-4FB5-82E2-BDC63F2F9CAE}"/>
              </a:ext>
            </a:extLst>
          </p:cNvPr>
          <p:cNvSpPr txBox="1"/>
          <p:nvPr/>
        </p:nvSpPr>
        <p:spPr>
          <a:xfrm>
            <a:off x="2755900" y="228602"/>
            <a:ext cx="7810500" cy="61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Методики исследования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8447F60-5E33-48FA-AE0F-39C4BAE9B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407899"/>
              </p:ext>
            </p:extLst>
          </p:nvPr>
        </p:nvGraphicFramePr>
        <p:xfrm>
          <a:off x="1015378" y="1073003"/>
          <a:ext cx="10394988" cy="4101973"/>
        </p:xfrm>
        <a:graphic>
          <a:graphicData uri="http://schemas.openxmlformats.org/drawingml/2006/table">
            <a:tbl>
              <a:tblPr firstRow="1" firstCol="1" bandRow="1"/>
              <a:tblGrid>
                <a:gridCol w="5351279">
                  <a:extLst>
                    <a:ext uri="{9D8B030D-6E8A-4147-A177-3AD203B41FA5}">
                      <a16:colId xmlns:a16="http://schemas.microsoft.com/office/drawing/2014/main" val="3897936619"/>
                    </a:ext>
                  </a:extLst>
                </a:gridCol>
                <a:gridCol w="5043709">
                  <a:extLst>
                    <a:ext uri="{9D8B030D-6E8A-4147-A177-3AD203B41FA5}">
                      <a16:colId xmlns:a16="http://schemas.microsoft.com/office/drawing/2014/main" val="2556319594"/>
                    </a:ext>
                  </a:extLst>
                </a:gridCol>
              </a:tblGrid>
              <a:tr h="611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Эмпирические показатели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Методики измерения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568287"/>
                  </a:ext>
                </a:extLst>
              </a:tr>
              <a:tr h="70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Типологические факторы личности 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Личностный опросник Г. Айзенка (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EPQ</a:t>
                      </a: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263575"/>
                  </a:ext>
                </a:extLst>
              </a:tr>
              <a:tr h="68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 Эмпатические тенденции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Шкала эмоционального отклика А.Мехрабиена и Н.Эпштейна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897178"/>
                  </a:ext>
                </a:extLst>
              </a:tr>
              <a:tr h="696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 Индивидуально-психологические особенности личности 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16-ти факторный опросник Р. Кеттелла (вариант А, 187 вопросов) *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662038"/>
                  </a:ext>
                </a:extLst>
              </a:tr>
              <a:tr h="705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Восприимчивость к организационному стрессу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«Шкала психологического стресса (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PSM</a:t>
                      </a: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-25)», в адаптации Н. Водопьяновой.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338334"/>
                  </a:ext>
                </a:extLst>
              </a:tr>
              <a:tr h="689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 Субъективное благополучие и удовлетворённость собственной жизнью 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«Шкала удовлетворённости жизнью» Э. Динера</a:t>
                      </a:r>
                    </a:p>
                  </a:txBody>
                  <a:tcPr marL="55814" marR="558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7693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2154" y="5656281"/>
            <a:ext cx="1090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* Ссылка на исследование 2021 г., Н.А Герасименко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https://herzenpsyconf.ru/wp-content/uploads/2021/12/20-2021.-Gerasimenko.pdf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4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B00F3-CD24-4FF5-AF37-7E9F5B4710FE}"/>
              </a:ext>
            </a:extLst>
          </p:cNvPr>
          <p:cNvSpPr txBox="1"/>
          <p:nvPr/>
        </p:nvSpPr>
        <p:spPr>
          <a:xfrm>
            <a:off x="334984" y="765207"/>
            <a:ext cx="4012958" cy="12364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исследовани</a:t>
            </a:r>
            <a:r>
              <a:rPr lang="ru-RU" sz="40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</a:t>
            </a: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A8934D-5FD2-4956-87AA-BF752769850F}"/>
              </a:ext>
            </a:extLst>
          </p:cNvPr>
          <p:cNvPicPr/>
          <p:nvPr/>
        </p:nvPicPr>
        <p:blipFill rotWithShape="1">
          <a:blip r:embed="rId2" cstate="print"/>
          <a:srcRect l="21101" t="19841" r="26884" b="14710"/>
          <a:stretch/>
        </p:blipFill>
        <p:spPr bwMode="auto">
          <a:xfrm>
            <a:off x="4145553" y="614425"/>
            <a:ext cx="7948342" cy="5479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7159B9-6C87-43A5-A4A1-D0AEE439F09B}"/>
              </a:ext>
            </a:extLst>
          </p:cNvPr>
          <p:cNvSpPr/>
          <p:nvPr/>
        </p:nvSpPr>
        <p:spPr>
          <a:xfrm>
            <a:off x="334984" y="5671913"/>
            <a:ext cx="4326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Матричное распределение типов темперамента Г. Айзенка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1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7B3C44-6312-489C-A48F-E06CC2DA0400}"/>
              </a:ext>
            </a:extLst>
          </p:cNvPr>
          <p:cNvSpPr txBox="1"/>
          <p:nvPr/>
        </p:nvSpPr>
        <p:spPr>
          <a:xfrm>
            <a:off x="516103" y="639520"/>
            <a:ext cx="3898822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исследовани</a:t>
            </a:r>
            <a:r>
              <a:rPr lang="ru-RU" sz="3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</a:t>
            </a:r>
            <a:r>
              <a:rPr lang="en-US" sz="3800" b="1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EE654B-5E9E-4297-8E18-6696E04FD5F3}"/>
              </a:ext>
            </a:extLst>
          </p:cNvPr>
          <p:cNvSpPr/>
          <p:nvPr/>
        </p:nvSpPr>
        <p:spPr>
          <a:xfrm>
            <a:off x="586057" y="2815118"/>
            <a:ext cx="3616761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Графическое распределение испытуемых по группам выраженности стресса по методике «Шкала психологического стресса (PSM-25)».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FFAD01AC-E404-4C5F-B9F2-82D48E618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153888"/>
              </p:ext>
            </p:extLst>
          </p:nvPr>
        </p:nvGraphicFramePr>
        <p:xfrm>
          <a:off x="4654296" y="640080"/>
          <a:ext cx="69037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33539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720</Words>
  <Application>Microsoft Office PowerPoint</Application>
  <PresentationFormat>Широкоэкранный</PresentationFormat>
  <Paragraphs>137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«ЛИЧНОСТНЫЕ ОСОБЕННОСТИ СОВРЕМЕННОГО ПЕДАГОГА-ПСИХОЛОГА»</vt:lpstr>
      <vt:lpstr>Актуальность и научная проблема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СТАТИСТИЧЕСКИЙ АНАЛИЗ ДАННЫХ _______________________________________________________________________________________________________________</vt:lpstr>
      <vt:lpstr>ВЫВОДЫ: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ВКР:  «ЛИЧНОСТНЫЕ ОСОБЕННОСТИ СОВРЕМЕННОГО ПЕДАГОГА-ПСИХОЛОГА»</dc:title>
  <dc:creator>ASUS_30032571</dc:creator>
  <cp:lastModifiedBy>ASUS_30032571</cp:lastModifiedBy>
  <cp:revision>11</cp:revision>
  <dcterms:created xsi:type="dcterms:W3CDTF">2023-02-07T15:31:25Z</dcterms:created>
  <dcterms:modified xsi:type="dcterms:W3CDTF">2023-06-02T08:24:23Z</dcterms:modified>
</cp:coreProperties>
</file>