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8" r:id="rId2"/>
    <p:sldId id="272" r:id="rId3"/>
    <p:sldId id="279" r:id="rId4"/>
    <p:sldId id="277" r:id="rId5"/>
    <p:sldId id="283" r:id="rId6"/>
    <p:sldId id="286" r:id="rId7"/>
    <p:sldId id="282" r:id="rId8"/>
    <p:sldId id="281" r:id="rId9"/>
    <p:sldId id="294" r:id="rId10"/>
    <p:sldId id="297" r:id="rId11"/>
    <p:sldId id="296" r:id="rId12"/>
    <p:sldId id="298" r:id="rId13"/>
    <p:sldId id="299" r:id="rId14"/>
    <p:sldId id="300" r:id="rId15"/>
    <p:sldId id="275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7076"/>
    <a:srgbClr val="000000"/>
    <a:srgbClr val="FFFFFF"/>
    <a:srgbClr val="A02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3" autoAdjust="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E57AF-17F8-4074-B199-13EDC5C91164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D7599-D370-4ABF-BD0A-1BED5BC5F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231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591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70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42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408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rgbClr val="5E7076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03648" y="2859782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</a:t>
            </a:r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80057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aseline="0" dirty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1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бочи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7956376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3527" y="1419622"/>
            <a:ext cx="8704741" cy="302433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Текст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323247" y="833064"/>
            <a:ext cx="8705021" cy="586557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5E707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42363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бочи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7956376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323528" y="1059582"/>
            <a:ext cx="4038600" cy="3312368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4572000" y="1059582"/>
            <a:ext cx="4320480" cy="338437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953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ольшой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0" y="1059582"/>
            <a:ext cx="9144000" cy="4083918"/>
          </a:xfrm>
          <a:solidFill>
            <a:schemeClr val="bg1">
              <a:lumMod val="75000"/>
            </a:schemeClr>
          </a:solidFill>
          <a:ln>
            <a:solidFill>
              <a:srgbClr val="000000">
                <a:alpha val="21176"/>
              </a:srgbClr>
            </a:solidFill>
          </a:ln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323528" y="4299942"/>
            <a:ext cx="8820472" cy="504056"/>
          </a:xfrm>
          <a:prstGeom prst="rect">
            <a:avLst/>
          </a:prstGeom>
          <a:solidFill>
            <a:srgbClr val="FFFFFF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323528" y="4316113"/>
            <a:ext cx="8640960" cy="50405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ru-RU" sz="1600" baseline="0" dirty="0">
                <a:solidFill>
                  <a:schemeClr val="bg1"/>
                </a:solidFill>
              </a:rPr>
              <a:t>Санкт-Петербургский государственный университет</a:t>
            </a:r>
          </a:p>
        </p:txBody>
      </p:sp>
    </p:spTree>
    <p:extLst>
      <p:ext uri="{BB962C8B-B14F-4D97-AF65-F5344CB8AC3E}">
        <p14:creationId xmlns:p14="http://schemas.microsoft.com/office/powerpoint/2010/main" val="402579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рывающи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 userDrawn="1"/>
        </p:nvSpPr>
        <p:spPr>
          <a:xfrm>
            <a:off x="380057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aseline="0" dirty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3528" y="1131590"/>
            <a:ext cx="8568952" cy="36004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Текст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40391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06C7-4D28-40E2-A2CB-00F1FE68E05F}" type="datetime1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9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0" r:id="rId3"/>
    <p:sldLayoutId id="2147483661" r:id="rId4"/>
    <p:sldLayoutId id="214748365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75B3EA-C53D-4FA0-A76F-A2A182407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48" y="1491630"/>
            <a:ext cx="7772400" cy="108012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Становление творческого потенциала</a:t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 студентов психологов</a:t>
            </a:r>
            <a:endParaRPr lang="ru-RU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20E3FF-209E-4BFA-B855-11F449D29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24" y="1995686"/>
            <a:ext cx="8107264" cy="2448272"/>
          </a:xfrm>
        </p:spPr>
        <p:txBody>
          <a:bodyPr>
            <a:normAutofit fontScale="25000" lnSpcReduction="20000"/>
          </a:bodyPr>
          <a:lstStyle/>
          <a:p>
            <a:endParaRPr lang="ru-RU" sz="4300" b="1" dirty="0">
              <a:solidFill>
                <a:schemeClr val="tx1"/>
              </a:solidFill>
            </a:endParaRPr>
          </a:p>
          <a:p>
            <a:pPr algn="r"/>
            <a:endParaRPr lang="ru-RU" sz="4300" b="1" i="1" dirty="0">
              <a:solidFill>
                <a:schemeClr val="tx1"/>
              </a:solidFill>
            </a:endParaRPr>
          </a:p>
          <a:p>
            <a:pPr algn="r"/>
            <a:br>
              <a:rPr lang="ru-RU" sz="4300" b="1" i="1" dirty="0">
                <a:solidFill>
                  <a:schemeClr val="tx1"/>
                </a:solidFill>
              </a:rPr>
            </a:br>
            <a:br>
              <a:rPr lang="ru-RU" sz="4300" b="1" i="1" dirty="0">
                <a:solidFill>
                  <a:schemeClr val="tx1"/>
                </a:solidFill>
              </a:rPr>
            </a:br>
            <a:r>
              <a:rPr lang="ru-RU" sz="4300" b="1" i="1">
                <a:solidFill>
                  <a:schemeClr val="tx1"/>
                </a:solidFill>
              </a:rPr>
              <a:t>Научный руководитель:</a:t>
            </a:r>
            <a:br>
              <a:rPr lang="ru-RU" sz="4300" b="1" i="1" dirty="0">
                <a:solidFill>
                  <a:schemeClr val="tx1"/>
                </a:solidFill>
              </a:rPr>
            </a:br>
            <a:r>
              <a:rPr lang="ru-RU" sz="4300" b="1" i="1" dirty="0">
                <a:solidFill>
                  <a:schemeClr val="tx1"/>
                </a:solidFill>
              </a:rPr>
              <a:t>Медина </a:t>
            </a:r>
            <a:r>
              <a:rPr lang="ru-RU" sz="4300" b="1" i="1" dirty="0" err="1">
                <a:solidFill>
                  <a:schemeClr val="tx1"/>
                </a:solidFill>
              </a:rPr>
              <a:t>Бракамонте</a:t>
            </a:r>
            <a:r>
              <a:rPr lang="ru-RU" sz="4300" b="1" i="1" dirty="0">
                <a:solidFill>
                  <a:schemeClr val="tx1"/>
                </a:solidFill>
              </a:rPr>
              <a:t> Н. А.</a:t>
            </a:r>
          </a:p>
          <a:p>
            <a:pPr algn="r"/>
            <a:r>
              <a:rPr lang="ru-RU" sz="4300" b="1" i="1" dirty="0">
                <a:solidFill>
                  <a:schemeClr val="tx1"/>
                </a:solidFill>
              </a:rPr>
              <a:t> к. </a:t>
            </a:r>
            <a:r>
              <a:rPr lang="ru-RU" sz="4300" b="1" i="1" dirty="0" err="1">
                <a:solidFill>
                  <a:schemeClr val="tx1"/>
                </a:solidFill>
              </a:rPr>
              <a:t>пед</a:t>
            </a:r>
            <a:r>
              <a:rPr lang="ru-RU" sz="4300" b="1" i="1" dirty="0">
                <a:solidFill>
                  <a:schemeClr val="tx1"/>
                </a:solidFill>
              </a:rPr>
              <a:t>. н, доцент кафедры</a:t>
            </a:r>
            <a:br>
              <a:rPr lang="ru-RU" sz="4300" b="1" i="1" dirty="0">
                <a:solidFill>
                  <a:schemeClr val="tx1"/>
                </a:solidFill>
              </a:rPr>
            </a:br>
            <a:r>
              <a:rPr lang="ru-RU" sz="4300" b="1" i="1" dirty="0">
                <a:solidFill>
                  <a:schemeClr val="tx1"/>
                </a:solidFill>
              </a:rPr>
              <a:t>педагогики и педагогической психологии</a:t>
            </a:r>
          </a:p>
          <a:p>
            <a:pPr algn="r"/>
            <a:endParaRPr lang="ru-RU" sz="4300" b="1" i="1" dirty="0">
              <a:solidFill>
                <a:schemeClr val="tx1"/>
              </a:solidFill>
            </a:endParaRPr>
          </a:p>
          <a:p>
            <a:pPr algn="r"/>
            <a:r>
              <a:rPr lang="ru-RU" sz="4300" b="1" i="1" dirty="0">
                <a:solidFill>
                  <a:schemeClr val="tx1"/>
                </a:solidFill>
              </a:rPr>
              <a:t>Матвеева Е.Ю. </a:t>
            </a:r>
          </a:p>
          <a:p>
            <a:pPr algn="r"/>
            <a:r>
              <a:rPr lang="ru-RU" sz="4300" b="1" i="1" dirty="0">
                <a:solidFill>
                  <a:schemeClr val="tx1"/>
                </a:solidFill>
              </a:rPr>
              <a:t>Магистрант 2 года обучения</a:t>
            </a:r>
          </a:p>
          <a:p>
            <a:endParaRPr lang="ru-RU" sz="4300" dirty="0">
              <a:solidFill>
                <a:schemeClr val="tx1"/>
              </a:solidFill>
            </a:endParaRPr>
          </a:p>
          <a:p>
            <a:endParaRPr lang="ru-RU" sz="4300" dirty="0">
              <a:solidFill>
                <a:schemeClr val="tx1"/>
              </a:solidFill>
            </a:endParaRPr>
          </a:p>
          <a:p>
            <a:r>
              <a:rPr lang="ru-RU" sz="3700" b="1" dirty="0">
                <a:solidFill>
                  <a:schemeClr val="tx1"/>
                </a:solidFill>
              </a:rPr>
              <a:t>Санкт-Петербург</a:t>
            </a:r>
          </a:p>
          <a:p>
            <a:r>
              <a:rPr lang="ru-RU" sz="3700" b="1" dirty="0">
                <a:solidFill>
                  <a:schemeClr val="tx1"/>
                </a:solidFill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3044531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ru-RU" sz="2800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Общий объем выборки составил 91 человек из них 51 пилотажное исследования, остальная часть состояла из 40 студентов.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14282" y="142858"/>
            <a:ext cx="8705021" cy="586557"/>
          </a:xfrm>
        </p:spPr>
        <p:txBody>
          <a:bodyPr>
            <a:normAutofit/>
          </a:bodyPr>
          <a:lstStyle/>
          <a:p>
            <a:r>
              <a:rPr lang="ru-RU" b="0" dirty="0">
                <a:solidFill>
                  <a:schemeClr val="tx1"/>
                </a:solidFill>
              </a:rPr>
              <a:t>Основное исследование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4086557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14282" y="142858"/>
            <a:ext cx="8705021" cy="586557"/>
          </a:xfrm>
        </p:spPr>
        <p:txBody>
          <a:bodyPr/>
          <a:lstStyle/>
          <a:p>
            <a:r>
              <a:rPr lang="ru-RU" b="0" dirty="0">
                <a:solidFill>
                  <a:schemeClr val="tx1"/>
                </a:solidFill>
              </a:rPr>
              <a:t>Рис 1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82FE6EB-9D88-460D-99BA-B0F8658D8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9622"/>
            <a:ext cx="698477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09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1419622"/>
            <a:ext cx="8704741" cy="3024336"/>
          </a:xfrm>
        </p:spPr>
        <p:txBody>
          <a:bodyPr>
            <a:normAutofit/>
          </a:bodyPr>
          <a:lstStyle/>
          <a:p>
            <a:r>
              <a:rPr lang="ru-RU" dirty="0"/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14282" y="142858"/>
            <a:ext cx="8705021" cy="586557"/>
          </a:xfrm>
        </p:spPr>
        <p:txBody>
          <a:bodyPr>
            <a:normAutofit/>
          </a:bodyPr>
          <a:lstStyle/>
          <a:p>
            <a:r>
              <a:rPr lang="ru-RU" sz="2000" b="0" dirty="0">
                <a:solidFill>
                  <a:schemeClr val="tx1"/>
                </a:solidFill>
              </a:rPr>
              <a:t>Рис 2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10C07C8-90B1-45F0-9E3F-FBF148F13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19622"/>
            <a:ext cx="6552727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56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889075"/>
            <a:ext cx="8704741" cy="3330729"/>
          </a:xfrm>
        </p:spPr>
        <p:txBody>
          <a:bodyPr>
            <a:normAutofit/>
          </a:bodyPr>
          <a:lstStyle/>
          <a:p>
            <a:r>
              <a:rPr lang="ru-RU" dirty="0"/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14282" y="142858"/>
            <a:ext cx="8705021" cy="586557"/>
          </a:xfrm>
        </p:spPr>
        <p:txBody>
          <a:bodyPr>
            <a:normAutofit/>
          </a:bodyPr>
          <a:lstStyle/>
          <a:p>
            <a:r>
              <a:rPr lang="ru-RU" sz="2400" b="0" dirty="0">
                <a:solidFill>
                  <a:schemeClr val="tx1"/>
                </a:solidFill>
              </a:rPr>
              <a:t>Рис 3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3C378AA-9F08-4493-A1A4-E7A651E2B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889075"/>
            <a:ext cx="6696744" cy="32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411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>
            <a:extLst>
              <a:ext uri="{FF2B5EF4-FFF2-40B4-BE49-F238E27FC236}">
                <a16:creationId xmlns:a16="http://schemas.microsoft.com/office/drawing/2014/main" id="{BCD6B481-BEE6-4C37-B398-B9A3C7E36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524" y="1851670"/>
            <a:ext cx="8568952" cy="1440160"/>
          </a:xfrm>
        </p:spPr>
        <p:txBody>
          <a:bodyPr>
            <a:normAutofit fontScale="32500" lnSpcReduction="20000"/>
          </a:bodyPr>
          <a:lstStyle/>
          <a:p>
            <a:r>
              <a:rPr lang="ru-RU" sz="7400" dirty="0">
                <a:solidFill>
                  <a:schemeClr val="tx1"/>
                </a:solidFill>
              </a:rPr>
              <a:t>Таким образом социальный фактор влияет на становление творческого потенциала студентов будущих психологов и она  связанно с профессиональной психологической подготовкой</a:t>
            </a:r>
            <a:r>
              <a:rPr lang="ru-RU" u="sng" dirty="0"/>
              <a:t>.</a:t>
            </a: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921E09A-EACA-4F40-858B-D0FE10453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</a:t>
            </a:r>
          </a:p>
        </p:txBody>
      </p:sp>
    </p:spTree>
    <p:extLst>
      <p:ext uri="{BB962C8B-B14F-4D97-AF65-F5344CB8AC3E}">
        <p14:creationId xmlns:p14="http://schemas.microsoft.com/office/powerpoint/2010/main" val="1940396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87524" y="2139702"/>
            <a:ext cx="8568952" cy="57606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105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7" y="987574"/>
            <a:ext cx="8704741" cy="345638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Объект исследования – </a:t>
            </a:r>
            <a:r>
              <a:rPr lang="ru-RU" sz="2200" i="1" dirty="0">
                <a:solidFill>
                  <a:schemeClr val="tx1"/>
                </a:solidFill>
              </a:rPr>
              <a:t>творческий потенциал студента - будущего психолога.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Предмет исследования – </a:t>
            </a:r>
            <a:r>
              <a:rPr lang="ru-RU" sz="2200" i="1" dirty="0">
                <a:solidFill>
                  <a:schemeClr val="tx1"/>
                </a:solidFill>
              </a:rPr>
              <a:t>выраженность творческого потенциала на разных этапах обучения будущей профессии психолога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Цель исследования – </a:t>
            </a:r>
            <a:r>
              <a:rPr lang="ru-RU" sz="2200" i="1" dirty="0">
                <a:solidFill>
                  <a:schemeClr val="tx1"/>
                </a:solidFill>
              </a:rPr>
              <a:t>степень выраженности творческого потенциала бакалавров и магистров по направлению подготовки «Психология».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Гипотеза исследования (основная) – </a:t>
            </a:r>
            <a:r>
              <a:rPr lang="ru-RU" sz="2200" i="1" dirty="0">
                <a:solidFill>
                  <a:schemeClr val="tx1"/>
                </a:solidFill>
              </a:rPr>
              <a:t>становление творческого потенциала будущих психологов связанно с профессиональной психологической подготовкой.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9393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2E8978-ECB6-47F3-ADB7-FD39F0DEA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494"/>
            <a:ext cx="8320438" cy="42155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Компоненты творческого потенциала: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DEC4B3C-A855-40AE-BC90-D5CE07F23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2577DC92-A700-4A4B-B422-817BD50180B9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5286380" y="1380196"/>
            <a:ext cx="3606100" cy="2763190"/>
          </a:xfrm>
        </p:spPr>
        <p:txBody>
          <a:bodyPr>
            <a:normAutofit/>
          </a:bodyPr>
          <a:lstStyle/>
          <a:p>
            <a:pPr algn="just"/>
            <a:endParaRPr lang="ru-RU" b="1" i="1" dirty="0">
              <a:solidFill>
                <a:schemeClr val="tx1"/>
              </a:solidFill>
            </a:endParaRPr>
          </a:p>
          <a:p>
            <a:r>
              <a:rPr lang="ru-RU" sz="2400" i="1" dirty="0">
                <a:solidFill>
                  <a:schemeClr val="tx1"/>
                </a:solidFill>
              </a:rPr>
              <a:t>-интеллектуальный ,</a:t>
            </a:r>
          </a:p>
          <a:p>
            <a:r>
              <a:rPr lang="ru-RU" sz="2400" i="1" dirty="0">
                <a:solidFill>
                  <a:schemeClr val="tx1"/>
                </a:solidFill>
              </a:rPr>
              <a:t>-коммуникативный,</a:t>
            </a:r>
          </a:p>
          <a:p>
            <a:r>
              <a:rPr lang="ru-RU" sz="2400" i="1" dirty="0">
                <a:solidFill>
                  <a:schemeClr val="tx1"/>
                </a:solidFill>
              </a:rPr>
              <a:t>-креативный,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>-мотивация.</a:t>
            </a:r>
          </a:p>
          <a:p>
            <a:pPr algn="r"/>
            <a:r>
              <a:rPr lang="ru-RU" sz="2400" i="1" dirty="0">
                <a:solidFill>
                  <a:schemeClr val="tx1"/>
                </a:solidFill>
              </a:rPr>
              <a:t>/ по М.Ю. Комарову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DD4D65C9-FFDC-4C1D-991E-A4577F71809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380196"/>
            <a:ext cx="4896222" cy="2775730"/>
          </a:xfrm>
        </p:spPr>
      </p:pic>
    </p:spTree>
    <p:extLst>
      <p:ext uri="{BB962C8B-B14F-4D97-AF65-F5344CB8AC3E}">
        <p14:creationId xmlns:p14="http://schemas.microsoft.com/office/powerpoint/2010/main" val="303359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8BB31F9-53B6-400B-88FF-E141CE50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2C821191-24EC-4354-A28A-B33F5611A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7" y="1059583"/>
            <a:ext cx="6748803" cy="2880320"/>
          </a:xfrm>
        </p:spPr>
        <p:txBody>
          <a:bodyPr>
            <a:normAutofit fontScale="92500"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Методика по фотоматериалам с экспертной оценкой. (Медина </a:t>
            </a:r>
            <a:r>
              <a:rPr lang="ru-RU" dirty="0" err="1">
                <a:solidFill>
                  <a:schemeClr val="tx1"/>
                </a:solidFill>
              </a:rPr>
              <a:t>Бракамонте</a:t>
            </a:r>
            <a:r>
              <a:rPr lang="ru-RU" dirty="0">
                <a:solidFill>
                  <a:schemeClr val="tx1"/>
                </a:solidFill>
              </a:rPr>
              <a:t> Н.А., Филимоненко Ю.И.)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Диагностика учебной мотивации студентов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В.А. Якунина, А.А. </a:t>
            </a:r>
            <a:r>
              <a:rPr lang="ru-RU" dirty="0" err="1">
                <a:solidFill>
                  <a:schemeClr val="tx1"/>
                </a:solidFill>
              </a:rPr>
              <a:t>Реана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Тест на мышление и </a:t>
            </a:r>
            <a:r>
              <a:rPr lang="ru-RU" dirty="0" err="1">
                <a:solidFill>
                  <a:schemeClr val="tx1"/>
                </a:solidFill>
              </a:rPr>
              <a:t>креативность</a:t>
            </a:r>
            <a:r>
              <a:rPr lang="ru-RU" dirty="0">
                <a:solidFill>
                  <a:schemeClr val="tx1"/>
                </a:solidFill>
              </a:rPr>
              <a:t> (Дж. </a:t>
            </a:r>
            <a:r>
              <a:rPr lang="ru-RU" dirty="0" err="1">
                <a:solidFill>
                  <a:schemeClr val="tx1"/>
                </a:solidFill>
              </a:rPr>
              <a:t>Брунера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FA6D78-56DD-4A6E-AAC7-D8BC1178B6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4282" y="142858"/>
            <a:ext cx="8705021" cy="586557"/>
          </a:xfrm>
        </p:spPr>
        <p:txBody>
          <a:bodyPr>
            <a:normAutofit/>
          </a:bodyPr>
          <a:lstStyle/>
          <a:p>
            <a:r>
              <a:rPr lang="ru-RU" b="0" dirty="0">
                <a:solidFill>
                  <a:schemeClr val="tx1"/>
                </a:solidFill>
              </a:rPr>
              <a:t>Методики для исследования творческого потенциала:</a:t>
            </a:r>
          </a:p>
        </p:txBody>
      </p:sp>
    </p:spTree>
    <p:extLst>
      <p:ext uri="{BB962C8B-B14F-4D97-AF65-F5344CB8AC3E}">
        <p14:creationId xmlns:p14="http://schemas.microsoft.com/office/powerpoint/2010/main" val="155013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8BB31F9-53B6-400B-88FF-E141CE50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2C821191-24EC-4354-A28A-B33F5611A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7" y="2283718"/>
            <a:ext cx="7891811" cy="1656184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определить умение распознавать поведение,  действия, эмоции (три типа: «атака», «самозащита», «бегство»)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FA6D78-56DD-4A6E-AAC7-D8BC1178B6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2845" y="1419622"/>
            <a:ext cx="8885424" cy="115212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Методика по фотоматериалам с экспертной оценкой. (Медина </a:t>
            </a:r>
            <a:r>
              <a:rPr lang="ru-RU" dirty="0" err="1">
                <a:solidFill>
                  <a:schemeClr val="tx1"/>
                </a:solidFill>
              </a:rPr>
              <a:t>Бракамонте</a:t>
            </a:r>
            <a:r>
              <a:rPr lang="ru-RU" dirty="0">
                <a:solidFill>
                  <a:schemeClr val="tx1"/>
                </a:solidFill>
              </a:rPr>
              <a:t> Н.А., Филимоненко Ю.И.)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47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D2A2FF2E-AAC5-441A-89A1-7E600CC4EE3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40" y="714362"/>
            <a:ext cx="2894636" cy="2500330"/>
          </a:xfrm>
        </p:spPr>
      </p:pic>
      <p:pic>
        <p:nvPicPr>
          <p:cNvPr id="5" name="Объект 5">
            <a:extLst>
              <a:ext uri="{FF2B5EF4-FFF2-40B4-BE49-F238E27FC236}">
                <a16:creationId xmlns:a16="http://schemas.microsoft.com/office/drawing/2014/main" id="{23F9E718-9339-44AB-8EFD-3BFF9837B0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8808"/>
            <a:ext cx="3143240" cy="240605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>
                <a:alpha val="21176"/>
              </a:srgbClr>
            </a:solidFill>
          </a:ln>
        </p:spPr>
      </p:pic>
      <p:pic>
        <p:nvPicPr>
          <p:cNvPr id="7" name="Объект 5">
            <a:extLst>
              <a:ext uri="{FF2B5EF4-FFF2-40B4-BE49-F238E27FC236}">
                <a16:creationId xmlns:a16="http://schemas.microsoft.com/office/drawing/2014/main" id="{25FB8654-CB8F-4863-AE36-E843E01CB7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60" y="1785932"/>
            <a:ext cx="3026200" cy="264320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>
                <a:alpha val="21176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192445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8BB31F9-53B6-400B-88FF-E141CE50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2C821191-24EC-4354-A28A-B33F5611A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7" y="1714494"/>
            <a:ext cx="8704741" cy="2595942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определить коммуникативные, профессиональные, учебно-познавательные, широкие социальные мотивы, а также мотивы творческой самореализации, избегания неудачи и престижа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FA6D78-56DD-4A6E-AAC7-D8BC1178B6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247" y="833064"/>
            <a:ext cx="8705021" cy="80258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 Диагностика учебной мотивации студентов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В.А. Якунина, А.А. </a:t>
            </a:r>
            <a:r>
              <a:rPr lang="ru-RU" dirty="0" err="1">
                <a:solidFill>
                  <a:schemeClr val="tx1"/>
                </a:solidFill>
              </a:rPr>
              <a:t>Реана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6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8BB31F9-53B6-400B-88FF-E141CE50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2C821191-24EC-4354-A28A-B33F5611A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7" y="1419621"/>
            <a:ext cx="8704741" cy="2890815"/>
          </a:xfrm>
        </p:spPr>
        <p:txBody>
          <a:bodyPr>
            <a:normAutofit/>
          </a:bodyPr>
          <a:lstStyle/>
          <a:p>
            <a:endParaRPr lang="ru-RU" sz="2600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определить базовый тип мышления и измерить уровень креативности у взрослых  (4 базовых типа мышления: предметное, образное, знаковое и символическое мышление)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FA6D78-56DD-4A6E-AAC7-D8BC1178B6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Тест на мышление и креативность (Дж. </a:t>
            </a:r>
            <a:r>
              <a:rPr lang="ru-RU" dirty="0" err="1">
                <a:solidFill>
                  <a:schemeClr val="tx1"/>
                </a:solidFill>
              </a:rPr>
              <a:t>Брунера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316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Испытуемые-мужчины точнее и полнее описывают стратегию «атаки», испытуемые-женщины – стратегию «бегства».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Испытуемые возраста 18-23 года чаще отмечают поведенческие индикаторы состояния персонажей. По всем остальным переменным более полные и точные ответы давали «возрастная» группа 24-43 года.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Испытуемые-психологи полнее, нежели не психологи, описывали особенности психического состояния и указывали его поведенческие индикаторы. Они были так же более точны в констатации признаков стратегий «атака» и «бегство».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14282" y="142858"/>
            <a:ext cx="8705021" cy="586557"/>
          </a:xfrm>
        </p:spPr>
        <p:txBody>
          <a:bodyPr/>
          <a:lstStyle/>
          <a:p>
            <a:r>
              <a:rPr lang="ru-RU" b="0" dirty="0">
                <a:solidFill>
                  <a:schemeClr val="tx1"/>
                </a:solidFill>
              </a:rPr>
              <a:t>Пилотаж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29761</TotalTime>
  <Words>336</Words>
  <Application>Microsoft Office PowerPoint</Application>
  <PresentationFormat>Экран (16:9)</PresentationFormat>
  <Paragraphs>68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Становление творческого потенциала  студентов психологов</vt:lpstr>
      <vt:lpstr>Презентация PowerPoint</vt:lpstr>
      <vt:lpstr>Компоненты творческого потенциала: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Баранова Ольга Владимировна</dc:creator>
  <cp:lastModifiedBy>User</cp:lastModifiedBy>
  <cp:revision>104</cp:revision>
  <dcterms:created xsi:type="dcterms:W3CDTF">2015-06-15T09:44:47Z</dcterms:created>
  <dcterms:modified xsi:type="dcterms:W3CDTF">2022-05-31T13:10:05Z</dcterms:modified>
</cp:coreProperties>
</file>