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5" r:id="rId2"/>
    <p:sldId id="335" r:id="rId3"/>
    <p:sldId id="326" r:id="rId4"/>
    <p:sldId id="336" r:id="rId5"/>
    <p:sldId id="327" r:id="rId6"/>
    <p:sldId id="331" r:id="rId7"/>
    <p:sldId id="334" r:id="rId8"/>
    <p:sldId id="328" r:id="rId9"/>
    <p:sldId id="329" r:id="rId10"/>
    <p:sldId id="330" r:id="rId11"/>
  </p:sldIdLst>
  <p:sldSz cx="12192000" cy="6858000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97" autoAdjust="0"/>
    <p:restoredTop sz="93714" autoAdjust="0"/>
  </p:normalViewPr>
  <p:slideViewPr>
    <p:cSldViewPr snapToGrid="0">
      <p:cViewPr varScale="1">
        <p:scale>
          <a:sx n="73" d="100"/>
          <a:sy n="73" d="100"/>
        </p:scale>
        <p:origin x="-9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plotArea>
      <c:layout>
        <c:manualLayout>
          <c:layoutTarget val="inner"/>
          <c:xMode val="edge"/>
          <c:yMode val="edge"/>
          <c:x val="8.4554831595588534E-2"/>
          <c:y val="3.592083612093247E-2"/>
          <c:w val="0.89484039214199385"/>
          <c:h val="0.7141775249624045"/>
        </c:manualLayout>
      </c:layout>
      <c:barChart>
        <c:barDir val="col"/>
        <c:grouping val="percentStacked"/>
        <c:ser>
          <c:idx val="0"/>
          <c:order val="0"/>
          <c:tx>
            <c:strRef>
              <c:f>'Лист1'!$B$1</c:f>
              <c:strCache>
                <c:ptCount val="1"/>
                <c:pt idx="0">
                  <c:v>Шкала стресса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'Лист1'!$A$2:$A$3</c:f>
              <c:strCache>
                <c:ptCount val="2"/>
                <c:pt idx="0">
                  <c:v>Дознаватели</c:v>
                </c:pt>
                <c:pt idx="1">
                  <c:v>Оперативники</c:v>
                </c:pt>
              </c:strCache>
            </c:strRef>
          </c:cat>
          <c:val>
            <c:numRef>
              <c:f>'Лист1'!$B$2:$B$3</c:f>
              <c:numCache>
                <c:formatCode>General</c:formatCode>
                <c:ptCount val="2"/>
                <c:pt idx="0">
                  <c:v>45.160000000000011</c:v>
                </c:pt>
                <c:pt idx="1">
                  <c:v>50.28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28-4A7F-9352-278D8F3730FB}"/>
            </c:ext>
          </c:extLst>
        </c:ser>
        <c:dLbls>
          <c:showVal val="1"/>
        </c:dLbls>
        <c:gapWidth val="75"/>
        <c:overlap val="100"/>
        <c:axId val="47471616"/>
        <c:axId val="47473408"/>
      </c:barChart>
      <c:catAx>
        <c:axId val="47471616"/>
        <c:scaling>
          <c:orientation val="minMax"/>
        </c:scaling>
        <c:axPos val="b"/>
        <c:numFmt formatCode="General" sourceLinked="0"/>
        <c:majorTickMark val="none"/>
        <c:tickLblPos val="nextTo"/>
        <c:crossAx val="47473408"/>
        <c:crosses val="autoZero"/>
        <c:auto val="1"/>
        <c:lblAlgn val="ctr"/>
        <c:lblOffset val="100"/>
      </c:catAx>
      <c:valAx>
        <c:axId val="4747340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47471616"/>
        <c:crosses val="autoZero"/>
        <c:crossBetween val="between"/>
      </c:val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Оперативники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strRef>
              <c:f>Лист1!$A$2:$A$3</c:f>
              <c:strCache>
                <c:ptCount val="2"/>
                <c:pt idx="0">
                  <c:v>Ситуативная тревожность</c:v>
                </c:pt>
                <c:pt idx="1">
                  <c:v>Личностная тревожность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31.24</c:v>
                </c:pt>
                <c:pt idx="1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29-40B2-B3E9-18D9F380AD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Дознаватели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Ситуативная тревожность</c:v>
                </c:pt>
                <c:pt idx="1">
                  <c:v>Личностная тревожность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32.480000000000004</c:v>
                </c:pt>
                <c:pt idx="1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829-40B2-B3E9-18D9F380AD86}"/>
            </c:ext>
          </c:extLst>
        </c:ser>
        <c:shape val="box"/>
        <c:axId val="47539328"/>
        <c:axId val="47540864"/>
        <c:axId val="0"/>
      </c:bar3DChart>
      <c:catAx>
        <c:axId val="47539328"/>
        <c:scaling>
          <c:orientation val="minMax"/>
        </c:scaling>
        <c:axPos val="b"/>
        <c:numFmt formatCode="General" sourceLinked="0"/>
        <c:tickLblPos val="nextTo"/>
        <c:crossAx val="47540864"/>
        <c:crosses val="autoZero"/>
        <c:auto val="1"/>
        <c:lblAlgn val="ctr"/>
        <c:lblOffset val="100"/>
      </c:catAx>
      <c:valAx>
        <c:axId val="47540864"/>
        <c:scaling>
          <c:orientation val="minMax"/>
        </c:scaling>
        <c:axPos val="l"/>
        <c:majorGridlines/>
        <c:numFmt formatCode="General" sourceLinked="1"/>
        <c:tickLblPos val="nextTo"/>
        <c:crossAx val="47539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Оперативники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Лист1!$A$2:$A$8</c:f>
              <c:strCache>
                <c:ptCount val="7"/>
                <c:pt idx="0">
                  <c:v>Традиционная религиозная вера</c:v>
                </c:pt>
                <c:pt idx="1">
                  <c:v>Пси.способности</c:v>
                </c:pt>
                <c:pt idx="2">
                  <c:v>Колдоство</c:v>
                </c:pt>
                <c:pt idx="3">
                  <c:v>Суеверия</c:v>
                </c:pt>
                <c:pt idx="4">
                  <c:v>Спиритизм</c:v>
                </c:pt>
                <c:pt idx="5">
                  <c:v>Экстраординарные формы жизни</c:v>
                </c:pt>
                <c:pt idx="6">
                  <c:v>Предсказания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4.41</c:v>
                </c:pt>
                <c:pt idx="1">
                  <c:v>2.1</c:v>
                </c:pt>
                <c:pt idx="2">
                  <c:v>3.14</c:v>
                </c:pt>
                <c:pt idx="3">
                  <c:v>3.15</c:v>
                </c:pt>
                <c:pt idx="4">
                  <c:v>2.74</c:v>
                </c:pt>
                <c:pt idx="5">
                  <c:v>3.22</c:v>
                </c:pt>
                <c:pt idx="6">
                  <c:v>3.09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06-4FC8-9D88-B40073B1BD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Дознаватели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Лист1!$A$2:$A$8</c:f>
              <c:strCache>
                <c:ptCount val="7"/>
                <c:pt idx="0">
                  <c:v>Традиционная религиозная вера</c:v>
                </c:pt>
                <c:pt idx="1">
                  <c:v>Пси.способности</c:v>
                </c:pt>
                <c:pt idx="2">
                  <c:v>Колдоство</c:v>
                </c:pt>
                <c:pt idx="3">
                  <c:v>Суеверия</c:v>
                </c:pt>
                <c:pt idx="4">
                  <c:v>Спиритизм</c:v>
                </c:pt>
                <c:pt idx="5">
                  <c:v>Экстраординарные формы жизни</c:v>
                </c:pt>
                <c:pt idx="6">
                  <c:v>Предсказания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4.1199999999999966</c:v>
                </c:pt>
                <c:pt idx="1">
                  <c:v>1.3</c:v>
                </c:pt>
                <c:pt idx="2">
                  <c:v>3.06</c:v>
                </c:pt>
                <c:pt idx="3">
                  <c:v>2.82</c:v>
                </c:pt>
                <c:pt idx="4">
                  <c:v>2.4899999999999998</c:v>
                </c:pt>
                <c:pt idx="5">
                  <c:v>2.9899999999999998</c:v>
                </c:pt>
                <c:pt idx="6">
                  <c:v>3.25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06-4FC8-9D88-B40073B1BD86}"/>
            </c:ext>
          </c:extLst>
        </c:ser>
        <c:axId val="58121216"/>
        <c:axId val="58123008"/>
      </c:barChart>
      <c:catAx>
        <c:axId val="5812121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3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123008"/>
        <c:crosses val="autoZero"/>
        <c:auto val="1"/>
        <c:lblAlgn val="ctr"/>
        <c:lblOffset val="100"/>
      </c:catAx>
      <c:valAx>
        <c:axId val="581230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581212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ECE2E44B-A4DE-46B0-B51D-95A14395EF3D}" type="datetimeFigureOut">
              <a:rPr lang="ru-RU" smtClean="0"/>
              <a:pPr/>
              <a:t>20.06.2023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072ED1FD-FB55-47E7-92DC-12EFE2D7D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9837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1730-ADF5-4AA4-AD94-C07D5887B3D1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062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D79F-0950-456C-AC60-FAD58A2CB8B5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06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58246-FC40-4AB2-AD4D-02C2DF2DEA0A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141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31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C2B3-2E47-4390-9E23-C2D9CF4D0181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9403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29D0-2F25-4E34-B3D2-D5F38E511900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290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ACA2-C7E4-45B0-9310-831BB1F5D73E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461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379D-5DA6-4A17-8A9E-2F4C7816D6D9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516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33BD8-014F-4503-9D0A-339D6CA82A64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853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E63C-F2C5-4A2F-B995-69315E414DDF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99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7686-0A76-4622-A5A9-555E67CC4591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410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00AD4-D4E2-4910-BC69-D1E1FB4F8A25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13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A74F-CDCD-48C6-9815-C62AD65B59F3}" type="datetime1">
              <a:rPr lang="ru-RU" smtClean="0"/>
              <a:pPr/>
              <a:t>20.06.2023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B619A-63F2-4565-BA44-1FA177EA26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77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5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1577130" y="2999120"/>
            <a:ext cx="9927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94DB8DE-C157-45E4-8522-BFD11C66A1CF}"/>
              </a:ext>
            </a:extLst>
          </p:cNvPr>
          <p:cNvSpPr txBox="1"/>
          <p:nvPr/>
        </p:nvSpPr>
        <p:spPr>
          <a:xfrm>
            <a:off x="3369899" y="2304090"/>
            <a:ext cx="6102990" cy="388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87996E7-9F5E-4844-80F9-D10C36D93381}"/>
              </a:ext>
            </a:extLst>
          </p:cNvPr>
          <p:cNvSpPr txBox="1"/>
          <p:nvPr/>
        </p:nvSpPr>
        <p:spPr>
          <a:xfrm>
            <a:off x="1333094" y="135601"/>
            <a:ext cx="10415412" cy="1569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автономное образовательное учреждение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высшего образования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«КАЗАНСКИЙ (ПРИВОЛЖСКИЙ) ФЕДЕРАЛЬНЫЙ УНИВЕРСИТЕТ»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 ПСИХОЛОГИИ И ОБРАЗОВАНИЯ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КЛИНИЧЕСКОЙ ПСИХОЛОГИИ И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ПСИХОЛОГИИ ЛИЧНОСТИ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7B8C819-9F6B-4831-8458-F88423C14F25}"/>
              </a:ext>
            </a:extLst>
          </p:cNvPr>
          <p:cNvSpPr txBox="1"/>
          <p:nvPr/>
        </p:nvSpPr>
        <p:spPr>
          <a:xfrm>
            <a:off x="5769529" y="4546766"/>
            <a:ext cx="610299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Работу выполнила:</a:t>
            </a:r>
          </a:p>
          <a:p>
            <a:pPr algn="r"/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Михайлова.М.О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Научный руководитель: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к.пс.н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доцент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Абитов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И.Р.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2828836"/>
            <a:ext cx="6461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ВЗАИМОСВЯЗЬ ВЫРАЖЕННОСТИ СТРЕССА С ПРОЯВЛЕНИЯМИ ВЕРЫ В ПАРАНОРМАЛЬНОЕ В СИТУЦИЯХ ЭКЗАМЕНА (НА ПРИМЕРЕ КУРСАНТОВ ЮРИДИЧЕСКОГО ИНСТИТУТА)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1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5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4A425B-D73D-4635-9AD9-891F39BF9CCC}"/>
              </a:ext>
            </a:extLst>
          </p:cNvPr>
          <p:cNvSpPr txBox="1"/>
          <p:nvPr/>
        </p:nvSpPr>
        <p:spPr>
          <a:xfrm>
            <a:off x="470262" y="118569"/>
            <a:ext cx="11156879" cy="6814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ыводы</a:t>
            </a:r>
          </a:p>
          <a:p>
            <a:pPr indent="450215" algn="ctr">
              <a:lnSpc>
                <a:spcPct val="150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Несмотря на то, что связь веры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паранормальное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уровня стресса подтверждена не была, были выявлены взаимосвязи между следующими показателями: прямая корреляционная связь между шкалой «Колдовство» и шкалой «Личностная тревожность», прямая корреляционная связь между шкалой «Суеверия» и шкалой «Личностная тревожность». Была выявлена прямая корреляционная связь между шкалой «Предсказания» и шкалой «Ситуативная тревожность».</a:t>
            </a:r>
          </a:p>
          <a:p>
            <a:pPr indent="450215" algn="just">
              <a:lnSpc>
                <a:spcPct val="150000"/>
              </a:lnSpc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Исходя из полученных результатов, можно сказать, что предэкзаменационный период не является для курсантов достаточным стимулом для возникновения стресса, стоит также учитывать, что курсанты могли давать социально-желаемые ответы при измерении стресса. Это может быть обусловлено строгими требованиями к кандидатам для вступления в ряды правоохранительных органов МВД России. </a:t>
            </a:r>
          </a:p>
          <a:p>
            <a:pPr lvl="0" indent="450215" algn="just">
              <a:lnSpc>
                <a:spcPct val="150000"/>
              </a:lnSpc>
            </a:pPr>
            <a:endParaRPr lang="ru-RU" sz="1400" b="1" dirty="0" smtClean="0"/>
          </a:p>
          <a:p>
            <a:pPr indent="450215" algn="just">
              <a:lnSpc>
                <a:spcPct val="150000"/>
              </a:lnSpc>
            </a:pPr>
            <a:endParaRPr lang="ru-RU" sz="1400" b="1" dirty="0" smtClean="0"/>
          </a:p>
          <a:p>
            <a:pPr indent="450215" algn="just">
              <a:lnSpc>
                <a:spcPct val="150000"/>
              </a:lnSpc>
            </a:pPr>
            <a:endParaRPr lang="ru-RU" sz="13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2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B619A-63F2-4565-BA44-1FA177EA262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96389" y="627017"/>
            <a:ext cx="109336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45030" y="2131660"/>
            <a:ext cx="103849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Проблема исследования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заключается в малой изученности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вопроса взаимосвязи выраженности стресса с проявлениями веры в паранормальное в ситуациях экзамена у курсантов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Юридического института МВД России.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7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5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4A425B-D73D-4635-9AD9-891F39BF9CCC}"/>
              </a:ext>
            </a:extLst>
          </p:cNvPr>
          <p:cNvSpPr txBox="1"/>
          <p:nvPr/>
        </p:nvSpPr>
        <p:spPr>
          <a:xfrm>
            <a:off x="1097777" y="1097281"/>
            <a:ext cx="1056788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Ц</a:t>
            </a:r>
            <a:r>
              <a:rPr lang="ru-RU" sz="24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ель</a:t>
            </a:r>
            <a:r>
              <a:rPr lang="ru-RU" sz="2400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исследования 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взаимосвязь уровня стресса с проявлениями веры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паранормальное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ситуации экзамена.</a:t>
            </a:r>
          </a:p>
          <a:p>
            <a:pPr indent="450215"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Гипотеза </a:t>
            </a:r>
            <a:r>
              <a:rPr lang="ru-RU" sz="24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исследования</a:t>
            </a:r>
            <a:r>
              <a:rPr lang="ru-RU" sz="24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предполагается, что между выраженностью стресса и проявлениями веры в паранормальное у курсантов юридического института существует положительная взаимосвязь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215" algn="just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956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162595" y="841750"/>
            <a:ext cx="1033272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эффективной реализации цели исследования и подтверждения гипотезы были сформулированы и последовательно решались следующие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Изучить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формирования экзаменационного стресса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Выявить основные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копинг-стратегии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способ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совладания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стрессом у курсантов;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ыявить выраженность веры в паранормальное у курсантов юридического института в ситуации экзаменационного стресса.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/>
            <a:endParaRPr lang="ru-RU" sz="2400" dirty="0" smtClean="0"/>
          </a:p>
          <a:p>
            <a:pPr lvl="0" algn="just"/>
            <a:endParaRPr lang="ru-RU" sz="2400" dirty="0" smtClean="0"/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3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6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7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5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4A425B-D73D-4635-9AD9-891F39BF9CCC}"/>
              </a:ext>
            </a:extLst>
          </p:cNvPr>
          <p:cNvSpPr txBox="1"/>
          <p:nvPr/>
        </p:nvSpPr>
        <p:spPr>
          <a:xfrm>
            <a:off x="1163091" y="767898"/>
            <a:ext cx="10408492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Эмпирической базой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выступили 50 респондентов в возрасте от 18 до 20 лет, являющиеся курсантами юридического института МВД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1 курсе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специалитета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профилям «Правоохранительная деятельность» и «Правовое обеспечение национальной безопасности».</a:t>
            </a:r>
          </a:p>
          <a:p>
            <a:pPr algn="just">
              <a:lnSpc>
                <a:spcPct val="150000"/>
              </a:lnSpc>
            </a:pP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Методики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исследования</a:t>
            </a:r>
          </a:p>
          <a:p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  Шкала веры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паранормальное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Тобасика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суеверности И.Р.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Абитов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  Шкала психологического стресса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PSM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-25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Лемура-Тесье-Филлиона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  Методика диагностики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копинг-поведения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стрессовых ситуациях Н.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Эндлера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Дж.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Паркера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(адаптация  Т. Л. Крюковой)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  Методика диагностики тревожности Ч.Д.Спилберга, Ю.Л.Ханина</a:t>
            </a:r>
          </a:p>
          <a:p>
            <a:pPr algn="ctr">
              <a:lnSpc>
                <a:spcPct val="150000"/>
              </a:lnSpc>
            </a:pPr>
            <a:endParaRPr lang="ru-RU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4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5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graphicFrame>
        <p:nvGraphicFramePr>
          <p:cNvPr id="12" name="Диаграмма 11"/>
          <p:cNvGraphicFramePr/>
          <p:nvPr/>
        </p:nvGraphicFramePr>
        <p:xfrm>
          <a:off x="1084220" y="1214845"/>
          <a:ext cx="4702626" cy="275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54035" y="339636"/>
            <a:ext cx="66228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Средние значения шкалы психологического стресса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Лемура-Тесье-Филлиона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Lemyr-Tessier-Fillion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126480" y="2508070"/>
          <a:ext cx="5747657" cy="3344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52604" y="1658982"/>
            <a:ext cx="6039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Средние значения методики диагностики личностной и ситуативной тревожности Ч.Д.Спилберга, Ю.Л.Ханина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82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5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2325188" y="4846320"/>
            <a:ext cx="783771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анализе статистически значимых различий отмечаются некоторые статистически значимые различия по шкалам: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«Избегание» 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=190 где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&lt;0,01).  «Отвлечение» 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=206;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&lt;0,05)  и «Социальное отвлечение» 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=154,5 где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&lt;0,05).</a:t>
            </a:r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076993" y="1449977"/>
          <a:ext cx="9000310" cy="2795452"/>
        </p:xfrm>
        <a:graphic>
          <a:graphicData uri="http://schemas.openxmlformats.org/drawingml/2006/table">
            <a:tbl>
              <a:tblPr/>
              <a:tblGrid>
                <a:gridCol w="1925145"/>
                <a:gridCol w="1866836"/>
                <a:gridCol w="1990978"/>
                <a:gridCol w="1677801"/>
                <a:gridCol w="1539550"/>
              </a:tblGrid>
              <a:tr h="84599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Показатели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Средний ранг, оперативники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Средний ранг, дознаватели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U-критерий МаннаУитни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Уровень значимости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Избегание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20,6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30,4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U=190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р≤0,017*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3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Отвлечение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21,24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29,76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U=206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р≤0,038*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Социальное отвлечение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19,18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31,82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</a:rPr>
                        <a:t>U=154,5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</a:rPr>
                        <a:t>р≤0,02**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449977" y="354094"/>
            <a:ext cx="102543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Различия в показателях исследуемых групп по U-критерию Манна-Уитни для независимых выборок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4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5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4A425B-D73D-4635-9AD9-891F39BF9CCC}"/>
              </a:ext>
            </a:extLst>
          </p:cNvPr>
          <p:cNvSpPr txBox="1"/>
          <p:nvPr/>
        </p:nvSpPr>
        <p:spPr>
          <a:xfrm>
            <a:off x="1979801" y="850779"/>
            <a:ext cx="9591781" cy="417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698171" y="1449977"/>
          <a:ext cx="9535886" cy="4271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717074" y="597767"/>
            <a:ext cx="73935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Средние значения методики веры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паранормальное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Дж.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Тобасика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70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>
            <a:extLst>
              <a:ext uri="{FF2B5EF4-FFF2-40B4-BE49-F238E27FC236}">
                <a16:creationId xmlns="" xmlns:a16="http://schemas.microsoft.com/office/drawing/2014/main" id="{AADDEAD8-8D4E-4400-A6DF-15A6D40745C0}"/>
              </a:ext>
            </a:extLst>
          </p:cNvPr>
          <p:cNvGrpSpPr/>
          <p:nvPr/>
        </p:nvGrpSpPr>
        <p:grpSpPr>
          <a:xfrm>
            <a:off x="-12663" y="385"/>
            <a:ext cx="1526396" cy="2642699"/>
            <a:chOff x="0" y="0"/>
            <a:chExt cx="2517140" cy="4358005"/>
          </a:xfrm>
        </p:grpSpPr>
        <p:sp>
          <p:nvSpPr>
            <p:cNvPr id="5" name="object 10">
              <a:extLst>
                <a:ext uri="{FF2B5EF4-FFF2-40B4-BE49-F238E27FC236}">
                  <a16:creationId xmlns="" xmlns:a16="http://schemas.microsoft.com/office/drawing/2014/main" id="{6E3C218A-F9E6-4EDD-B708-38452D3DCF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pPr defTabSz="554478">
                <a:defRPr/>
              </a:pPr>
              <a:endParaRPr sz="1092" kern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6" name="object 11">
              <a:extLst>
                <a:ext uri="{FF2B5EF4-FFF2-40B4-BE49-F238E27FC236}">
                  <a16:creationId xmlns="" xmlns:a16="http://schemas.microsoft.com/office/drawing/2014/main" id="{D7F0D47C-28BB-4540-A619-A4F590BD7D6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pic>
        <p:nvPicPr>
          <p:cNvPr id="8" name="Рисунок 7" descr="2022-11-29_21-08-20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52735" y="1351734"/>
            <a:ext cx="4924425" cy="2038350"/>
          </a:xfrm>
          <a:prstGeom prst="rect">
            <a:avLst/>
          </a:prstGeom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6571" y="3965341"/>
            <a:ext cx="69233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Условные обозначения: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прямая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связь, при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&lt;0,05:  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519645" y="216265"/>
            <a:ext cx="7206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Корреляционные связи между показателями шкалой веры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паранормальное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Дж.Тобасика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показателями шкалы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«Личностная тревожность»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методики диагностики тревожности Ч.Д.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Спирберга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Ю.Л. Ханина</a:t>
            </a:r>
          </a:p>
        </p:txBody>
      </p:sp>
      <p:pic>
        <p:nvPicPr>
          <p:cNvPr id="14" name="Рисунок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3505" y="4285161"/>
            <a:ext cx="904875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2022-11-29_21-08-21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64101" y="3533366"/>
            <a:ext cx="1857375" cy="193357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067004" y="1933303"/>
            <a:ext cx="49508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Корреляционные связи между показателями шкалой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«Предсказания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веры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паранормальное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Дж.Тобасика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показателями шкалы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«Ситуативная тревожность»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методики диагностики тревожности Ч.Д.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Спирберга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Ю.Л. Ханина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374675" y="5610144"/>
            <a:ext cx="38666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Условные обозначения: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прямая связь, при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&lt;0,05:     </a:t>
            </a:r>
          </a:p>
        </p:txBody>
      </p:sp>
      <p:pic>
        <p:nvPicPr>
          <p:cNvPr id="19" name="Рисунок 1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84042" y="5865768"/>
            <a:ext cx="904875" cy="3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054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6308</TotalTime>
  <Words>550</Words>
  <Application>Microsoft Office PowerPoint</Application>
  <PresentationFormat>Произвольный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 Windows</cp:lastModifiedBy>
  <cp:revision>414</cp:revision>
  <cp:lastPrinted>2022-03-03T06:17:18Z</cp:lastPrinted>
  <dcterms:created xsi:type="dcterms:W3CDTF">2022-02-22T09:47:57Z</dcterms:created>
  <dcterms:modified xsi:type="dcterms:W3CDTF">2023-06-20T08:02:07Z</dcterms:modified>
</cp:coreProperties>
</file>