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95" r:id="rId4"/>
    <p:sldId id="259" r:id="rId5"/>
    <p:sldId id="278" r:id="rId6"/>
    <p:sldId id="260" r:id="rId7"/>
    <p:sldId id="264" r:id="rId8"/>
    <p:sldId id="265" r:id="rId9"/>
    <p:sldId id="266" r:id="rId10"/>
    <p:sldId id="269" r:id="rId11"/>
    <p:sldId id="291" r:id="rId12"/>
    <p:sldId id="292" r:id="rId13"/>
    <p:sldId id="294" r:id="rId14"/>
    <p:sldId id="284" r:id="rId15"/>
    <p:sldId id="287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F33718-BE39-45B4-9A75-C1ACE94A85D2}">
  <a:tblStyle styleId="{6EF33718-BE39-45B4-9A75-C1ACE94A85D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CDE77DC-73FA-468F-BC4B-1F2DF547E781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34" autoAdjust="0"/>
  </p:normalViewPr>
  <p:slideViewPr>
    <p:cSldViewPr snapToGrid="0">
      <p:cViewPr varScale="1">
        <p:scale>
          <a:sx n="63" d="100"/>
          <a:sy n="63" d="100"/>
        </p:scale>
        <p:origin x="77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>
                <a:latin typeface="Century Gothic" panose="020B0502020202020204" pitchFamily="34" charset="0"/>
              </a:rPr>
              <a:t>Наименее</a:t>
            </a:r>
            <a:r>
              <a:rPr lang="ru-RU" sz="1100" b="1" baseline="0" dirty="0">
                <a:latin typeface="Century Gothic" panose="020B0502020202020204" pitchFamily="34" charset="0"/>
              </a:rPr>
              <a:t> распространенные профессии у мужчин**</a:t>
            </a:r>
            <a:endParaRPr lang="ru-RU" sz="1100" b="1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1C3B9C3-35DE-4306-89BF-0C9C4A196C34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E54-41AC-9D45-00D5E8244A2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6C79954-B74F-4258-ADAB-09A68560574B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E54-41AC-9D45-00D5E8244A2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0C1E71D-FFE0-46A8-855B-78A1904EF962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E54-41AC-9D45-00D5E8244A2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11DCE81-128E-42E0-A2E5-66288690557F}" type="VALUE">
                      <a:rPr lang="en-US" baseline="0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E54-41AC-9D45-00D5E8244A2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161EB20-6767-4597-8EE5-3EB8858E3BA3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E54-41AC-9D45-00D5E8244A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Здравоохранение</c:v>
                </c:pt>
                <c:pt idx="1">
                  <c:v>Образование</c:v>
                </c:pt>
                <c:pt idx="2">
                  <c:v>Документооборот</c:v>
                </c:pt>
                <c:pt idx="3">
                  <c:v>Сфера услуг</c:v>
                </c:pt>
                <c:pt idx="4">
                  <c:v>Продавцы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525</c:v>
                </c:pt>
                <c:pt idx="1">
                  <c:v>695</c:v>
                </c:pt>
                <c:pt idx="2">
                  <c:v>348</c:v>
                </c:pt>
                <c:pt idx="3">
                  <c:v>367</c:v>
                </c:pt>
                <c:pt idx="4">
                  <c:v>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E54-41AC-9D45-00D5E8244A2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Здравоохранение</c:v>
                </c:pt>
                <c:pt idx="1">
                  <c:v>Образование</c:v>
                </c:pt>
                <c:pt idx="2">
                  <c:v>Документооборот</c:v>
                </c:pt>
                <c:pt idx="3">
                  <c:v>Сфера услуг</c:v>
                </c:pt>
                <c:pt idx="4">
                  <c:v>Продавцы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1057</c:v>
                </c:pt>
                <c:pt idx="1">
                  <c:v>3579</c:v>
                </c:pt>
                <c:pt idx="2">
                  <c:v>1598</c:v>
                </c:pt>
                <c:pt idx="3">
                  <c:v>2168</c:v>
                </c:pt>
                <c:pt idx="4">
                  <c:v>4307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E54-41AC-9D45-00D5E8244A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2368736"/>
        <c:axId val="332363160"/>
      </c:barChart>
      <c:catAx>
        <c:axId val="332368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332363160"/>
        <c:crosses val="autoZero"/>
        <c:auto val="1"/>
        <c:lblAlgn val="ctr"/>
        <c:lblOffset val="100"/>
        <c:noMultiLvlLbl val="0"/>
      </c:catAx>
      <c:valAx>
        <c:axId val="332363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236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>
                <a:latin typeface="Century Gothic" panose="020B0502020202020204" pitchFamily="34" charset="0"/>
              </a:rPr>
              <a:t>Наименее</a:t>
            </a:r>
            <a:r>
              <a:rPr lang="ru-RU" sz="1100" b="1" baseline="0" dirty="0">
                <a:latin typeface="Century Gothic" panose="020B0502020202020204" pitchFamily="34" charset="0"/>
              </a:rPr>
              <a:t> распространенные профессии у женщин**</a:t>
            </a:r>
            <a:endParaRPr lang="ru-RU" sz="1100" b="1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1C3B9C3-35DE-4306-89BF-0C9C4A196C34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794-4BF4-A924-ED03FC86707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6C79954-B74F-4258-ADAB-09A68560574B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794-4BF4-A924-ED03FC86707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0C1E71D-FFE0-46A8-855B-78A1904EF962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794-4BF4-A924-ED03FC86707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11DCE81-128E-42E0-A2E5-66288690557F}" type="VALUE">
                      <a:rPr lang="en-US" baseline="0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794-4BF4-A924-ED03FC86707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161EB20-6767-4597-8EE5-3EB8858E3BA3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794-4BF4-A924-ED03FC8670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Операторы машин</c:v>
                </c:pt>
                <c:pt idx="1">
                  <c:v>Охрана порядка</c:v>
                </c:pt>
                <c:pt idx="2">
                  <c:v>Промышленность</c:v>
                </c:pt>
                <c:pt idx="3">
                  <c:v>Наука и техника</c:v>
                </c:pt>
                <c:pt idx="4">
                  <c:v>ИТ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8131</c:v>
                </c:pt>
                <c:pt idx="1">
                  <c:v>1984</c:v>
                </c:pt>
                <c:pt idx="2">
                  <c:v>7600</c:v>
                </c:pt>
                <c:pt idx="3">
                  <c:v>2023</c:v>
                </c:pt>
                <c:pt idx="4">
                  <c:v>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94-4BF4-A924-ED03FC86707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Операторы машин</c:v>
                </c:pt>
                <c:pt idx="1">
                  <c:v>Охрана порядка</c:v>
                </c:pt>
                <c:pt idx="2">
                  <c:v>Промышленность</c:v>
                </c:pt>
                <c:pt idx="3">
                  <c:v>Наука и техника</c:v>
                </c:pt>
                <c:pt idx="4">
                  <c:v>ИТ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1067</c:v>
                </c:pt>
                <c:pt idx="1">
                  <c:v>213</c:v>
                </c:pt>
                <c:pt idx="2">
                  <c:v>1631</c:v>
                </c:pt>
                <c:pt idx="3">
                  <c:v>1031</c:v>
                </c:pt>
                <c:pt idx="4">
                  <c:v>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94-4BF4-A924-ED03FC8670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2368736"/>
        <c:axId val="332363160"/>
      </c:barChart>
      <c:catAx>
        <c:axId val="332368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332363160"/>
        <c:crosses val="autoZero"/>
        <c:auto val="1"/>
        <c:lblAlgn val="ctr"/>
        <c:lblOffset val="100"/>
        <c:noMultiLvlLbl val="0"/>
      </c:catAx>
      <c:valAx>
        <c:axId val="332363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2368736"/>
        <c:crosses val="autoZero"/>
        <c:crossBetween val="between"/>
        <c:majorUnit val="2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Выраженность карьерной ориентации «Менеджмент» в мужской и женской выборке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Типичные профессии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6.46</c:v>
                </c:pt>
                <c:pt idx="1">
                  <c:v>4.63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03-42B5-B0F6-E3F43EDABB8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Нетипичные професии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5.0999999999999996</c:v>
                </c:pt>
                <c:pt idx="1">
                  <c:v>5.48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03-42B5-B0F6-E3F43EDABB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7630160"/>
        <c:axId val="210200928"/>
      </c:barChart>
      <c:catAx>
        <c:axId val="217630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200928"/>
        <c:crosses val="autoZero"/>
        <c:auto val="1"/>
        <c:lblAlgn val="ctr"/>
        <c:lblOffset val="100"/>
        <c:noMultiLvlLbl val="0"/>
      </c:catAx>
      <c:valAx>
        <c:axId val="210200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7630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0" name="Google Shape;20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7913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370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ru-RU" sz="2400" dirty="0">
                <a:latin typeface="Century Gothic" panose="020B0502020202020204" pitchFamily="34" charset="0"/>
              </a:rPr>
              <a:t>Гендерная специфика карьерных ориентаций личности</a:t>
            </a:r>
            <a:endParaRPr sz="2400" dirty="0">
              <a:latin typeface="Century Gothic" panose="020B0502020202020204" pitchFamily="34" charset="0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2339752" y="44371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</a:pPr>
            <a:r>
              <a:rPr lang="ru-RU" sz="2000" dirty="0">
                <a:latin typeface="Century Gothic" panose="020B0502020202020204" pitchFamily="34" charset="0"/>
              </a:rPr>
              <a:t>Научный руководитель: </a:t>
            </a:r>
            <a:endParaRPr sz="2000" dirty="0">
              <a:latin typeface="Century Gothic" panose="020B0502020202020204" pitchFamily="34" charset="0"/>
            </a:endParaRPr>
          </a:p>
          <a:p>
            <a:pPr marL="0" lvl="0" indent="0" algn="r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</a:pPr>
            <a:r>
              <a:rPr lang="ru-RU" sz="2000" dirty="0">
                <a:latin typeface="Century Gothic" panose="020B0502020202020204" pitchFamily="34" charset="0"/>
              </a:rPr>
              <a:t>канд. психол. наук, доцент Филиппова Ю.В.</a:t>
            </a:r>
            <a:endParaRPr sz="2000" dirty="0">
              <a:latin typeface="Century Gothic" panose="020B0502020202020204" pitchFamily="34" charset="0"/>
            </a:endParaRPr>
          </a:p>
          <a:p>
            <a:pPr marL="0" lvl="0" indent="0" algn="r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</a:pPr>
            <a:r>
              <a:rPr lang="ru-RU" sz="2000" dirty="0">
                <a:latin typeface="Century Gothic" panose="020B0502020202020204" pitchFamily="34" charset="0"/>
              </a:rPr>
              <a:t>Исполнитель:</a:t>
            </a:r>
            <a:endParaRPr sz="2000" dirty="0">
              <a:latin typeface="Century Gothic" panose="020B0502020202020204" pitchFamily="34" charset="0"/>
            </a:endParaRPr>
          </a:p>
          <a:p>
            <a:pPr marL="0" lvl="0" indent="0" algn="r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</a:pPr>
            <a:r>
              <a:rPr lang="ru-RU" sz="2000" dirty="0">
                <a:latin typeface="Century Gothic" panose="020B0502020202020204" pitchFamily="34" charset="0"/>
              </a:rPr>
              <a:t>студент группы ПС-21МО</a:t>
            </a:r>
            <a:endParaRPr sz="2000" dirty="0">
              <a:latin typeface="Century Gothic" panose="020B0502020202020204" pitchFamily="34" charset="0"/>
            </a:endParaRPr>
          </a:p>
          <a:p>
            <a:pPr marL="0" lvl="0" indent="0" algn="r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</a:pPr>
            <a:r>
              <a:rPr lang="ru-RU" sz="2000" dirty="0">
                <a:latin typeface="Century Gothic" panose="020B0502020202020204" pitchFamily="34" charset="0"/>
              </a:rPr>
              <a:t>Присяжнюк С. О. </a:t>
            </a:r>
            <a:endParaRPr sz="2000" dirty="0">
              <a:latin typeface="Century Gothic" panose="020B0502020202020204" pitchFamily="34" charset="0"/>
            </a:endParaRPr>
          </a:p>
          <a:p>
            <a:pPr marL="0" lvl="0" indent="0" algn="ctr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</a:pPr>
            <a:endParaRPr sz="224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ru-RU" sz="1800" dirty="0">
                <a:latin typeface="Century Gothic" panose="020B0502020202020204" pitchFamily="34" charset="0"/>
              </a:rPr>
              <a:t>Различия в выраженности карьерной ориентации «Служение» между испытуемыми с разными типами гендерной идентичности</a:t>
            </a:r>
            <a:endParaRPr sz="1800" dirty="0">
              <a:latin typeface="Century Gothic" panose="020B0502020202020204" pitchFamily="34" charset="0"/>
            </a:endParaRPr>
          </a:p>
        </p:txBody>
      </p:sp>
      <p:sp>
        <p:nvSpPr>
          <p:cNvPr id="165" name="Google Shape;165;p26"/>
          <p:cNvSpPr txBox="1"/>
          <p:nvPr/>
        </p:nvSpPr>
        <p:spPr>
          <a:xfrm>
            <a:off x="163350" y="5927275"/>
            <a:ext cx="4245300" cy="6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Женская выборка</a:t>
            </a:r>
            <a:endParaRPr dirty="0"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6"/>
          <p:cNvSpPr txBox="1"/>
          <p:nvPr/>
        </p:nvSpPr>
        <p:spPr>
          <a:xfrm>
            <a:off x="4572000" y="5927275"/>
            <a:ext cx="4245300" cy="6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Мужская выборка</a:t>
            </a:r>
            <a:endParaRPr dirty="0"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9B08B0A-58DD-4006-A1A8-3A82E86735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28727"/>
            <a:ext cx="4473527" cy="3887459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97267FF-E649-4A5C-B0C5-952F923033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728727"/>
            <a:ext cx="4572000" cy="388745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D464BD1-D3D7-44F0-B3FB-F4BD8F675FC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18" y="876046"/>
            <a:ext cx="4025900" cy="2805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40E956B-EF79-4526-9153-6C4A2437D6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217" y="876045"/>
            <a:ext cx="4144865" cy="2805795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8FFA730-399F-44A3-AA19-FFB7BDAB5764}"/>
              </a:ext>
            </a:extLst>
          </p:cNvPr>
          <p:cNvSpPr/>
          <p:nvPr/>
        </p:nvSpPr>
        <p:spPr>
          <a:xfrm>
            <a:off x="674786" y="229715"/>
            <a:ext cx="3786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Century Gothic" panose="020B0502020202020204" pitchFamily="34" charset="0"/>
              </a:rPr>
              <a:t>Гендерное распределение в группе мужчин, реализующих </a:t>
            </a:r>
            <a:r>
              <a:rPr lang="ru-RU" sz="1200" dirty="0" err="1">
                <a:latin typeface="Century Gothic" panose="020B0502020202020204" pitchFamily="34" charset="0"/>
              </a:rPr>
              <a:t>полотипичные</a:t>
            </a:r>
            <a:r>
              <a:rPr lang="ru-RU" sz="1200" dirty="0">
                <a:latin typeface="Century Gothic" panose="020B0502020202020204" pitchFamily="34" charset="0"/>
              </a:rPr>
              <a:t> профессиональные роли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A596BDB-8933-40A4-8526-6B8B49EEF261}"/>
              </a:ext>
            </a:extLst>
          </p:cNvPr>
          <p:cNvSpPr/>
          <p:nvPr/>
        </p:nvSpPr>
        <p:spPr>
          <a:xfrm>
            <a:off x="4652217" y="229715"/>
            <a:ext cx="3897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Century Gothic" panose="020B0502020202020204" pitchFamily="34" charset="0"/>
              </a:rPr>
              <a:t>Гендерное распределение в группе мужчин, реализующих </a:t>
            </a:r>
            <a:r>
              <a:rPr lang="ru-RU" sz="1200" dirty="0" err="1">
                <a:latin typeface="Century Gothic" panose="020B0502020202020204" pitchFamily="34" charset="0"/>
              </a:rPr>
              <a:t>полонетипичные</a:t>
            </a:r>
            <a:r>
              <a:rPr lang="ru-RU" sz="1200" dirty="0">
                <a:latin typeface="Century Gothic" panose="020B0502020202020204" pitchFamily="34" charset="0"/>
              </a:rPr>
              <a:t> профессиональные роли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BED2447D-BE27-4484-AFD4-87D0AEB90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923394"/>
            <a:ext cx="8229600" cy="1143000"/>
          </a:xfrm>
        </p:spPr>
        <p:txBody>
          <a:bodyPr/>
          <a:lstStyle/>
          <a:p>
            <a:r>
              <a:rPr lang="ru-RU" sz="1400" dirty="0">
                <a:latin typeface="Century Gothic" panose="020B0502020202020204" pitchFamily="34" charset="0"/>
              </a:rPr>
              <a:t>Значимость различий в выраженности карьерных ориентаций между респондентами с разным типом профессиональной принадлежности у мужчин</a:t>
            </a:r>
            <a:br>
              <a:rPr lang="ru-RU" sz="1800" dirty="0">
                <a:latin typeface="Century Gothic" panose="020B0502020202020204" pitchFamily="34" charset="0"/>
              </a:rPr>
            </a:br>
            <a:endParaRPr lang="ru-RU" sz="1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88607F4E-03FB-404E-81B1-C052A7D878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561380"/>
              </p:ext>
            </p:extLst>
          </p:nvPr>
        </p:nvGraphicFramePr>
        <p:xfrm>
          <a:off x="457199" y="4821967"/>
          <a:ext cx="8229601" cy="1679400"/>
        </p:xfrm>
        <a:graphic>
          <a:graphicData uri="http://schemas.openxmlformats.org/drawingml/2006/table">
            <a:tbl>
              <a:tblPr firstRow="1" firstCol="1" bandRow="1">
                <a:tableStyleId>{6EF33718-BE39-45B4-9A75-C1ACE94A85D2}</a:tableStyleId>
              </a:tblPr>
              <a:tblGrid>
                <a:gridCol w="3157982">
                  <a:extLst>
                    <a:ext uri="{9D8B030D-6E8A-4147-A177-3AD203B41FA5}">
                      <a16:colId xmlns:a16="http://schemas.microsoft.com/office/drawing/2014/main" val="407319427"/>
                    </a:ext>
                  </a:extLst>
                </a:gridCol>
                <a:gridCol w="1343860">
                  <a:extLst>
                    <a:ext uri="{9D8B030D-6E8A-4147-A177-3AD203B41FA5}">
                      <a16:colId xmlns:a16="http://schemas.microsoft.com/office/drawing/2014/main" val="3377440902"/>
                    </a:ext>
                  </a:extLst>
                </a:gridCol>
                <a:gridCol w="1133387">
                  <a:extLst>
                    <a:ext uri="{9D8B030D-6E8A-4147-A177-3AD203B41FA5}">
                      <a16:colId xmlns:a16="http://schemas.microsoft.com/office/drawing/2014/main" val="4095783008"/>
                    </a:ext>
                  </a:extLst>
                </a:gridCol>
                <a:gridCol w="1475956">
                  <a:extLst>
                    <a:ext uri="{9D8B030D-6E8A-4147-A177-3AD203B41FA5}">
                      <a16:colId xmlns:a16="http://schemas.microsoft.com/office/drawing/2014/main" val="3513948664"/>
                    </a:ext>
                  </a:extLst>
                </a:gridCol>
                <a:gridCol w="1118416">
                  <a:extLst>
                    <a:ext uri="{9D8B030D-6E8A-4147-A177-3AD203B41FA5}">
                      <a16:colId xmlns:a16="http://schemas.microsoft.com/office/drawing/2014/main" val="3461694360"/>
                    </a:ext>
                  </a:extLst>
                </a:gridCol>
              </a:tblGrid>
              <a:tr h="33588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Карьерные ориентации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Среднее значение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U-критерий Манна-Уитни</a:t>
                      </a:r>
                      <a:endParaRPr lang="ru-RU" sz="13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p-level</a:t>
                      </a:r>
                      <a:endParaRPr lang="ru-RU" sz="13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155524"/>
                  </a:ext>
                </a:extLst>
              </a:tr>
              <a:tr h="335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Группа профессий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881290"/>
                  </a:ext>
                </a:extLst>
              </a:tr>
              <a:tr h="335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нетипичные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типичные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177417"/>
                  </a:ext>
                </a:extLst>
              </a:tr>
              <a:tr h="3358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Менеджмент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5,10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6,46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321,500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0,026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8565915"/>
                  </a:ext>
                </a:extLst>
              </a:tr>
              <a:tr h="3358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Вызов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5,23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6,69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297,000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0,010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650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562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FD4ABF3-E991-4B6A-91E9-2531AF337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971551"/>
            <a:ext cx="4279900" cy="269239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321D698-45CB-448D-92C9-EA813798A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002" y="971551"/>
            <a:ext cx="4213510" cy="26923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E28FA7A-7943-41BA-AB50-90643CCED937}"/>
              </a:ext>
            </a:extLst>
          </p:cNvPr>
          <p:cNvSpPr txBox="1"/>
          <p:nvPr/>
        </p:nvSpPr>
        <p:spPr>
          <a:xfrm>
            <a:off x="328930" y="242786"/>
            <a:ext cx="4206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Century Gothic" panose="020B0502020202020204" pitchFamily="34" charset="0"/>
              </a:rPr>
              <a:t>Гендерное распределение в группе женщин, реализующих </a:t>
            </a:r>
            <a:r>
              <a:rPr lang="ru-RU" sz="1200" dirty="0" err="1">
                <a:latin typeface="Century Gothic" panose="020B0502020202020204" pitchFamily="34" charset="0"/>
              </a:rPr>
              <a:t>полотипичные</a:t>
            </a:r>
            <a:r>
              <a:rPr lang="ru-RU" sz="1200" dirty="0">
                <a:latin typeface="Century Gothic" panose="020B0502020202020204" pitchFamily="34" charset="0"/>
              </a:rPr>
              <a:t> профессиональные роли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C049DFF-B711-44A9-8873-5BEDBBCE5FB4}"/>
              </a:ext>
            </a:extLst>
          </p:cNvPr>
          <p:cNvSpPr/>
          <p:nvPr/>
        </p:nvSpPr>
        <p:spPr>
          <a:xfrm>
            <a:off x="4519757" y="24278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dirty="0">
                <a:latin typeface="Century Gothic" panose="020B0502020202020204" pitchFamily="34" charset="0"/>
              </a:rPr>
              <a:t>Гендерное распределение в группе женщин, реализующих </a:t>
            </a:r>
            <a:r>
              <a:rPr lang="ru-RU" sz="1200" dirty="0" err="1">
                <a:latin typeface="Century Gothic" panose="020B0502020202020204" pitchFamily="34" charset="0"/>
              </a:rPr>
              <a:t>полонетипичные</a:t>
            </a:r>
            <a:r>
              <a:rPr lang="ru-RU" sz="1200" dirty="0">
                <a:latin typeface="Century Gothic" panose="020B0502020202020204" pitchFamily="34" charset="0"/>
              </a:rPr>
              <a:t> профессиональные роли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66944882-A52E-4480-9852-6D3CE3637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52734"/>
            <a:ext cx="8229600" cy="1143000"/>
          </a:xfrm>
        </p:spPr>
        <p:txBody>
          <a:bodyPr/>
          <a:lstStyle/>
          <a:p>
            <a:r>
              <a:rPr lang="ru-RU" sz="1400" dirty="0">
                <a:latin typeface="Century Gothic" panose="020B0502020202020204" pitchFamily="34" charset="0"/>
              </a:rPr>
              <a:t>Значимость различий в выраженности карьерных ориентаций между респондентами с разным типом профессиональной принадлежности у женщин</a:t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2E3B8EBB-AF69-4824-BC35-0127F8B8F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740567"/>
              </p:ext>
            </p:extLst>
          </p:nvPr>
        </p:nvGraphicFramePr>
        <p:xfrm>
          <a:off x="457201" y="4578234"/>
          <a:ext cx="8229599" cy="1923816"/>
        </p:xfrm>
        <a:graphic>
          <a:graphicData uri="http://schemas.openxmlformats.org/drawingml/2006/table">
            <a:tbl>
              <a:tblPr firstRow="1" firstCol="1" bandRow="1">
                <a:tableStyleId>{6EF33718-BE39-45B4-9A75-C1ACE94A85D2}</a:tableStyleId>
              </a:tblPr>
              <a:tblGrid>
                <a:gridCol w="3203480">
                  <a:extLst>
                    <a:ext uri="{9D8B030D-6E8A-4147-A177-3AD203B41FA5}">
                      <a16:colId xmlns:a16="http://schemas.microsoft.com/office/drawing/2014/main" val="3731350605"/>
                    </a:ext>
                  </a:extLst>
                </a:gridCol>
                <a:gridCol w="1374680">
                  <a:extLst>
                    <a:ext uri="{9D8B030D-6E8A-4147-A177-3AD203B41FA5}">
                      <a16:colId xmlns:a16="http://schemas.microsoft.com/office/drawing/2014/main" val="594728180"/>
                    </a:ext>
                  </a:extLst>
                </a:gridCol>
                <a:gridCol w="1159061">
                  <a:extLst>
                    <a:ext uri="{9D8B030D-6E8A-4147-A177-3AD203B41FA5}">
                      <a16:colId xmlns:a16="http://schemas.microsoft.com/office/drawing/2014/main" val="1175174894"/>
                    </a:ext>
                  </a:extLst>
                </a:gridCol>
                <a:gridCol w="1369400">
                  <a:extLst>
                    <a:ext uri="{9D8B030D-6E8A-4147-A177-3AD203B41FA5}">
                      <a16:colId xmlns:a16="http://schemas.microsoft.com/office/drawing/2014/main" val="326294735"/>
                    </a:ext>
                  </a:extLst>
                </a:gridCol>
                <a:gridCol w="1122978">
                  <a:extLst>
                    <a:ext uri="{9D8B030D-6E8A-4147-A177-3AD203B41FA5}">
                      <a16:colId xmlns:a16="http://schemas.microsoft.com/office/drawing/2014/main" val="2853040204"/>
                    </a:ext>
                  </a:extLst>
                </a:gridCol>
              </a:tblGrid>
              <a:tr h="32063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Карьерные ориентации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Среднее значение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U-критерий Манна-Уитни</a:t>
                      </a:r>
                      <a:endParaRPr lang="ru-RU" sz="13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p-level</a:t>
                      </a:r>
                      <a:endParaRPr lang="ru-RU" sz="13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814978"/>
                  </a:ext>
                </a:extLst>
              </a:tr>
              <a:tr h="320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Группа профессий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430924"/>
                  </a:ext>
                </a:extLst>
              </a:tr>
              <a:tr h="320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нетипичные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типичные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59621"/>
                  </a:ext>
                </a:extLst>
              </a:tr>
              <a:tr h="3206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Менеджмент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5,48</a:t>
                      </a:r>
                      <a:endParaRPr lang="ru-RU" sz="1300" b="0" i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4,63</a:t>
                      </a:r>
                      <a:endParaRPr lang="ru-RU" sz="1300" b="0" i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507,000</a:t>
                      </a:r>
                      <a:endParaRPr lang="ru-RU" sz="1300" b="0" i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0,1</a:t>
                      </a:r>
                      <a:endParaRPr lang="ru-RU" sz="1300" b="0" i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6456610"/>
                  </a:ext>
                </a:extLst>
              </a:tr>
              <a:tr h="3206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Автономия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i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6,89</a:t>
                      </a:r>
                      <a:endParaRPr lang="ru-RU" sz="1300" b="0" i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6,23</a:t>
                      </a:r>
                      <a:endParaRPr lang="ru-RU" sz="1300" b="0" i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496,500</a:t>
                      </a:r>
                      <a:endParaRPr lang="ru-RU" sz="1300" b="0" i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0,1</a:t>
                      </a:r>
                      <a:endParaRPr lang="ru-RU" sz="1300" b="0" i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6607315"/>
                  </a:ext>
                </a:extLst>
              </a:tr>
              <a:tr h="3206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Служение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7,40</a:t>
                      </a:r>
                      <a:endParaRPr lang="ru-RU" sz="1300" b="0" i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8,00</a:t>
                      </a:r>
                      <a:endParaRPr lang="ru-RU" sz="1300" b="0" i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502,000</a:t>
                      </a:r>
                      <a:endParaRPr lang="ru-RU" sz="1300" b="0" i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0,1</a:t>
                      </a:r>
                      <a:endParaRPr lang="ru-RU" sz="1300" b="0" i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43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793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6DE699B9-DBEB-4F51-A744-1043A8D36B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3560596"/>
              </p:ext>
            </p:extLst>
          </p:nvPr>
        </p:nvGraphicFramePr>
        <p:xfrm>
          <a:off x="978568" y="963194"/>
          <a:ext cx="7186863" cy="4931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5198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CD555E-BA4C-49C5-A758-C4E884769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425354"/>
            <a:ext cx="8229600" cy="1040227"/>
          </a:xfrm>
        </p:spPr>
        <p:txBody>
          <a:bodyPr/>
          <a:lstStyle/>
          <a:p>
            <a:r>
              <a:rPr lang="ru-RU" sz="1400" dirty="0">
                <a:latin typeface="Century Gothic" panose="020B0502020202020204" pitchFamily="34" charset="0"/>
              </a:rPr>
              <a:t>Значимость различий в выраженности карьерных ориентаций между мужчинами, реализующими </a:t>
            </a:r>
            <a:r>
              <a:rPr lang="ru-RU" sz="1400" dirty="0" err="1">
                <a:latin typeface="Century Gothic" panose="020B0502020202020204" pitchFamily="34" charset="0"/>
              </a:rPr>
              <a:t>полотипичную</a:t>
            </a:r>
            <a:r>
              <a:rPr lang="ru-RU" sz="1400" dirty="0">
                <a:latin typeface="Century Gothic" panose="020B0502020202020204" pitchFamily="34" charset="0"/>
              </a:rPr>
              <a:t> профессиональную роль и женщинами, реализующими </a:t>
            </a:r>
            <a:r>
              <a:rPr lang="ru-RU" sz="1400" dirty="0" err="1">
                <a:latin typeface="Century Gothic" panose="020B0502020202020204" pitchFamily="34" charset="0"/>
              </a:rPr>
              <a:t>полонетипичную</a:t>
            </a:r>
            <a:r>
              <a:rPr lang="ru-RU" sz="1400" dirty="0">
                <a:latin typeface="Century Gothic" panose="020B0502020202020204" pitchFamily="34" charset="0"/>
              </a:rPr>
              <a:t> профессиональную роль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38AC045-A8B8-4CA3-8D24-4ACA4D6C20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998936"/>
              </p:ext>
            </p:extLst>
          </p:nvPr>
        </p:nvGraphicFramePr>
        <p:xfrm>
          <a:off x="457199" y="1465581"/>
          <a:ext cx="8229600" cy="2210519"/>
        </p:xfrm>
        <a:graphic>
          <a:graphicData uri="http://schemas.openxmlformats.org/drawingml/2006/table">
            <a:tbl>
              <a:tblPr firstRow="1" firstCol="1" bandRow="1">
                <a:tableStyleId>{6EF33718-BE39-45B4-9A75-C1ACE94A85D2}</a:tableStyleId>
              </a:tblPr>
              <a:tblGrid>
                <a:gridCol w="3185879">
                  <a:extLst>
                    <a:ext uri="{9D8B030D-6E8A-4147-A177-3AD203B41FA5}">
                      <a16:colId xmlns:a16="http://schemas.microsoft.com/office/drawing/2014/main" val="26257554"/>
                    </a:ext>
                  </a:extLst>
                </a:gridCol>
                <a:gridCol w="1374680">
                  <a:extLst>
                    <a:ext uri="{9D8B030D-6E8A-4147-A177-3AD203B41FA5}">
                      <a16:colId xmlns:a16="http://schemas.microsoft.com/office/drawing/2014/main" val="3245895044"/>
                    </a:ext>
                  </a:extLst>
                </a:gridCol>
                <a:gridCol w="1159061">
                  <a:extLst>
                    <a:ext uri="{9D8B030D-6E8A-4147-A177-3AD203B41FA5}">
                      <a16:colId xmlns:a16="http://schemas.microsoft.com/office/drawing/2014/main" val="3664778026"/>
                    </a:ext>
                  </a:extLst>
                </a:gridCol>
                <a:gridCol w="1387002">
                  <a:extLst>
                    <a:ext uri="{9D8B030D-6E8A-4147-A177-3AD203B41FA5}">
                      <a16:colId xmlns:a16="http://schemas.microsoft.com/office/drawing/2014/main" val="3942426365"/>
                    </a:ext>
                  </a:extLst>
                </a:gridCol>
                <a:gridCol w="1122978">
                  <a:extLst>
                    <a:ext uri="{9D8B030D-6E8A-4147-A177-3AD203B41FA5}">
                      <a16:colId xmlns:a16="http://schemas.microsoft.com/office/drawing/2014/main" val="4080263488"/>
                    </a:ext>
                  </a:extLst>
                </a:gridCol>
              </a:tblGrid>
              <a:tr h="2644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Карьерные ориентации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Среднее значение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U-критерий Манна-Уитни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p-level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0809845"/>
                  </a:ext>
                </a:extLst>
              </a:tr>
              <a:tr h="264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Группа профессий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868737"/>
                  </a:ext>
                </a:extLst>
              </a:tr>
              <a:tr h="888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женщины, реализующие </a:t>
                      </a:r>
                      <a:r>
                        <a:rPr lang="ru-RU" sz="13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нетип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. проф. роль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мужчины, реализующие тип. проф. роль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994574"/>
                  </a:ext>
                </a:extLst>
              </a:tr>
              <a:tr h="264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Менеджмент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5,48</a:t>
                      </a:r>
                      <a:endParaRPr lang="ru-RU" sz="1300" b="0" i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6,46</a:t>
                      </a:r>
                      <a:endParaRPr lang="ru-RU" sz="1300" b="0" i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i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363,500</a:t>
                      </a:r>
                      <a:endParaRPr lang="ru-RU" sz="1300" b="0" i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0,1</a:t>
                      </a:r>
                      <a:endParaRPr lang="ru-RU" sz="1300" b="0" i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1532064"/>
                  </a:ext>
                </a:extLst>
              </a:tr>
              <a:tr h="264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Автономия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6,89</a:t>
                      </a:r>
                      <a:endParaRPr lang="ru-RU" sz="1300" b="0" i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7,66</a:t>
                      </a:r>
                      <a:endParaRPr lang="ru-RU" sz="1300" b="0" i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364,500</a:t>
                      </a:r>
                      <a:endParaRPr lang="ru-RU" sz="1300" b="0" i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0,1</a:t>
                      </a:r>
                      <a:endParaRPr lang="ru-RU" sz="1300" b="0" i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1940619"/>
                  </a:ext>
                </a:extLst>
              </a:tr>
              <a:tr h="264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Вызов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5,63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6,69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307,000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0,015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9282210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8237F23-38EB-4B66-9D48-36C7BA2C08B1}"/>
              </a:ext>
            </a:extLst>
          </p:cNvPr>
          <p:cNvSpPr/>
          <p:nvPr/>
        </p:nvSpPr>
        <p:spPr>
          <a:xfrm>
            <a:off x="457199" y="3908032"/>
            <a:ext cx="8229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Century Gothic" panose="020B0502020202020204" pitchFamily="34" charset="0"/>
              </a:rPr>
              <a:t>Значимость различий в выраженности карьерных ориентаций между мужчинами, реализующими </a:t>
            </a:r>
            <a:r>
              <a:rPr lang="ru-RU" dirty="0" err="1">
                <a:latin typeface="Century Gothic" panose="020B0502020202020204" pitchFamily="34" charset="0"/>
              </a:rPr>
              <a:t>полонетипичную</a:t>
            </a:r>
            <a:r>
              <a:rPr lang="ru-RU" dirty="0">
                <a:latin typeface="Century Gothic" panose="020B0502020202020204" pitchFamily="34" charset="0"/>
              </a:rPr>
              <a:t> профессиональную роль и женщинами, реализующими </a:t>
            </a:r>
            <a:r>
              <a:rPr lang="ru-RU" dirty="0" err="1">
                <a:latin typeface="Century Gothic" panose="020B0502020202020204" pitchFamily="34" charset="0"/>
              </a:rPr>
              <a:t>полотипичную</a:t>
            </a:r>
            <a:r>
              <a:rPr lang="ru-RU" dirty="0">
                <a:latin typeface="Century Gothic" panose="020B0502020202020204" pitchFamily="34" charset="0"/>
              </a:rPr>
              <a:t> профессиональную роль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22473ED-A8CD-4A6F-9FC4-F4978FF7F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844022"/>
              </p:ext>
            </p:extLst>
          </p:nvPr>
        </p:nvGraphicFramePr>
        <p:xfrm>
          <a:off x="457200" y="4878628"/>
          <a:ext cx="8229599" cy="1641414"/>
        </p:xfrm>
        <a:graphic>
          <a:graphicData uri="http://schemas.openxmlformats.org/drawingml/2006/table">
            <a:tbl>
              <a:tblPr firstRow="1" firstCol="1" bandRow="1">
                <a:tableStyleId>{6EF33718-BE39-45B4-9A75-C1ACE94A85D2}</a:tableStyleId>
              </a:tblPr>
              <a:tblGrid>
                <a:gridCol w="3194050">
                  <a:extLst>
                    <a:ext uri="{9D8B030D-6E8A-4147-A177-3AD203B41FA5}">
                      <a16:colId xmlns:a16="http://schemas.microsoft.com/office/drawing/2014/main" val="3406443612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182139396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049537284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882899754"/>
                    </a:ext>
                  </a:extLst>
                </a:gridCol>
                <a:gridCol w="1092199">
                  <a:extLst>
                    <a:ext uri="{9D8B030D-6E8A-4147-A177-3AD203B41FA5}">
                      <a16:colId xmlns:a16="http://schemas.microsoft.com/office/drawing/2014/main" val="59797475"/>
                    </a:ext>
                  </a:extLst>
                </a:gridCol>
              </a:tblGrid>
              <a:tr h="25985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Карьерные ориентации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Среднее значение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U-критерий Манна-Уитни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p-level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75875"/>
                  </a:ext>
                </a:extLst>
              </a:tr>
              <a:tr h="259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Группа профессий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869983"/>
                  </a:ext>
                </a:extLst>
              </a:tr>
              <a:tr h="8618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мужчины, реализующие </a:t>
                      </a:r>
                      <a:r>
                        <a:rPr lang="ru-RU" sz="13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нетип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. проф. роль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женщины, реализующие тип. проф. роль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328319"/>
                  </a:ext>
                </a:extLst>
              </a:tr>
              <a:tr h="259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Автономия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7,14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6,23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427,500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0,021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02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79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3"/>
          <p:cNvSpPr txBox="1">
            <a:spLocks noGrp="1"/>
          </p:cNvSpPr>
          <p:nvPr>
            <p:ph type="body" idx="1"/>
          </p:nvPr>
        </p:nvSpPr>
        <p:spPr>
          <a:xfrm>
            <a:off x="457194" y="291179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 sz="1400" b="1" dirty="0">
                <a:latin typeface="Century Gothic" panose="020B0502020202020204" pitchFamily="34" charset="0"/>
              </a:rPr>
              <a:t>Выводы: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1600" dirty="0">
              <a:latin typeface="Century Gothic" panose="020B0502020202020204" pitchFamily="34" charset="0"/>
            </a:endParaRPr>
          </a:p>
          <a:p>
            <a:pPr marL="0" lvl="0" indent="0">
              <a:spcBef>
                <a:spcPts val="480"/>
              </a:spcBef>
              <a:buSzPts val="2400"/>
              <a:buNone/>
            </a:pPr>
            <a:r>
              <a:rPr lang="ru-RU" sz="1400" dirty="0">
                <a:latin typeface="Century Gothic" panose="020B0502020202020204" pitchFamily="34" charset="0"/>
              </a:rPr>
              <a:t>1.Имеет место половая и гендерная специфика карьерных ориентаций личности, которая проявляется на уровне выраженности отдельных карьерных ориентаций.</a:t>
            </a:r>
          </a:p>
          <a:p>
            <a:pPr marL="0" lvl="0" indent="0">
              <a:spcBef>
                <a:spcPts val="480"/>
              </a:spcBef>
              <a:buSzPts val="2400"/>
              <a:buNone/>
            </a:pPr>
            <a:endParaRPr lang="ru-RU" sz="1400" dirty="0">
              <a:latin typeface="Century Gothic" panose="020B0502020202020204" pitchFamily="34" charset="0"/>
            </a:endParaRPr>
          </a:p>
          <a:p>
            <a:pPr marL="0" lvl="0" indent="0">
              <a:spcBef>
                <a:spcPts val="480"/>
              </a:spcBef>
              <a:buSzPts val="2400"/>
              <a:buNone/>
            </a:pPr>
            <a:r>
              <a:rPr lang="ru-RU" sz="1400" dirty="0">
                <a:latin typeface="Century Gothic" panose="020B0502020202020204" pitchFamily="34" charset="0"/>
              </a:rPr>
              <a:t>2. Карьерные ориентации личности, не могут прогнозироваться, опираясь только на биологический пол. Гендерная идентичность независимо от половой принадлежности субъекта оказывает значительное влияние на содержание карьерных ориентаций. Люди с маскулинным типом гендерной идентичности независимо от пола (в большей степени </a:t>
            </a:r>
            <a:r>
              <a:rPr lang="ru-RU" sz="1400" dirty="0" err="1">
                <a:latin typeface="Century Gothic" panose="020B0502020202020204" pitchFamily="34" charset="0"/>
              </a:rPr>
              <a:t>гипермаскулинные</a:t>
            </a:r>
            <a:r>
              <a:rPr lang="ru-RU" sz="1400" dirty="0">
                <a:latin typeface="Century Gothic" panose="020B0502020202020204" pitchFamily="34" charset="0"/>
              </a:rPr>
              <a:t>) более склонны к риску, конкуренции, независимости, властности и напористости. Представители </a:t>
            </a:r>
            <a:r>
              <a:rPr lang="ru-RU" sz="1400" dirty="0" err="1">
                <a:latin typeface="Century Gothic" panose="020B0502020202020204" pitchFamily="34" charset="0"/>
              </a:rPr>
              <a:t>фемининной</a:t>
            </a:r>
            <a:r>
              <a:rPr lang="ru-RU" sz="1400" dirty="0">
                <a:latin typeface="Century Gothic" panose="020B0502020202020204" pitchFamily="34" charset="0"/>
              </a:rPr>
              <a:t> группы (главным образом </a:t>
            </a:r>
            <a:r>
              <a:rPr lang="ru-RU" sz="1400" dirty="0" err="1">
                <a:latin typeface="Century Gothic" panose="020B0502020202020204" pitchFamily="34" charset="0"/>
              </a:rPr>
              <a:t>гиперфемининные</a:t>
            </a:r>
            <a:r>
              <a:rPr lang="ru-RU" sz="1400" dirty="0">
                <a:latin typeface="Century Gothic" panose="020B0502020202020204" pitchFamily="34" charset="0"/>
              </a:rPr>
              <a:t>) более ориентированы на стабильность своего рабочего места, безопасность и предсказуемость трудовой деятельности. Люди с андрогинным типом идентичности в равной степени показывают у себя наличие маскулинных и </a:t>
            </a:r>
            <a:r>
              <a:rPr lang="ru-RU" sz="1400" dirty="0" err="1">
                <a:latin typeface="Century Gothic" panose="020B0502020202020204" pitchFamily="34" charset="0"/>
              </a:rPr>
              <a:t>фемининных</a:t>
            </a:r>
            <a:r>
              <a:rPr lang="ru-RU" sz="1400" dirty="0">
                <a:latin typeface="Century Gothic" panose="020B0502020202020204" pitchFamily="34" charset="0"/>
              </a:rPr>
              <a:t> качеств, что подтверждается промежуточным положением по показателям большинства карьерных ориентаций.</a:t>
            </a:r>
          </a:p>
          <a:p>
            <a:pPr marL="0" lvl="0" indent="0">
              <a:spcBef>
                <a:spcPts val="480"/>
              </a:spcBef>
              <a:buSzPts val="2400"/>
              <a:buNone/>
            </a:pPr>
            <a:endParaRPr lang="ru-RU" sz="1400" dirty="0">
              <a:latin typeface="Century Gothic" panose="020B0502020202020204" pitchFamily="34" charset="0"/>
            </a:endParaRPr>
          </a:p>
          <a:p>
            <a:pPr marL="0" lvl="0" indent="0">
              <a:spcBef>
                <a:spcPts val="480"/>
              </a:spcBef>
              <a:buSzPts val="2400"/>
              <a:buNone/>
            </a:pPr>
            <a:r>
              <a:rPr lang="ru-RU" sz="1400" dirty="0">
                <a:latin typeface="Century Gothic" panose="020B0502020202020204" pitchFamily="34" charset="0"/>
              </a:rPr>
              <a:t>3. Принадлежность к типичной или атипичной для пола профессии в ряде случаев коррелирует с гендерной идентичностью и, как следствие, ведет к схожим различиям в выраженности карьерных ориентаций.</a:t>
            </a:r>
          </a:p>
        </p:txBody>
      </p:sp>
    </p:spTree>
    <p:extLst>
      <p:ext uri="{BB962C8B-B14F-4D97-AF65-F5344CB8AC3E}">
        <p14:creationId xmlns:p14="http://schemas.microsoft.com/office/powerpoint/2010/main" val="477236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>
            <a:off x="457198" y="265486"/>
            <a:ext cx="8229600" cy="5641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rPr lang="ru-RU" sz="1600" b="1" dirty="0">
                <a:latin typeface="Century Gothic" panose="020B0502020202020204" pitchFamily="34" charset="0"/>
              </a:rPr>
              <a:t>Цель:</a:t>
            </a:r>
            <a:endParaRPr sz="1600" b="1" dirty="0">
              <a:latin typeface="Century Gothic" panose="020B0502020202020204" pitchFamily="34" charset="0"/>
            </a:endParaRPr>
          </a:p>
          <a:p>
            <a:pPr marL="0" lvl="0" indent="0">
              <a:lnSpc>
                <a:spcPct val="80000"/>
              </a:lnSpc>
              <a:spcBef>
                <a:spcPts val="496"/>
              </a:spcBef>
              <a:buSzPts val="2480"/>
              <a:buNone/>
            </a:pPr>
            <a:r>
              <a:rPr lang="ru-RU" sz="1600" dirty="0">
                <a:latin typeface="Century Gothic" panose="020B0502020202020204" pitchFamily="34" charset="0"/>
              </a:rPr>
              <a:t>определение специфики карьерных ориентаций личности у людей с разным типом гендерной идентичности, реализующих </a:t>
            </a:r>
            <a:r>
              <a:rPr lang="ru-RU" sz="1600" dirty="0" err="1">
                <a:latin typeface="Century Gothic" panose="020B0502020202020204" pitchFamily="34" charset="0"/>
              </a:rPr>
              <a:t>полоспецифичную</a:t>
            </a:r>
            <a:r>
              <a:rPr lang="ru-RU" sz="1600" dirty="0">
                <a:latin typeface="Century Gothic" panose="020B0502020202020204" pitchFamily="34" charset="0"/>
              </a:rPr>
              <a:t> и неспецифичную профессиональную деятельности.</a:t>
            </a:r>
          </a:p>
          <a:p>
            <a:pPr marL="0" lvl="0" indent="0" algn="just">
              <a:lnSpc>
                <a:spcPct val="80000"/>
              </a:lnSpc>
              <a:spcBef>
                <a:spcPts val="496"/>
              </a:spcBef>
              <a:buSzPts val="2480"/>
              <a:buNone/>
            </a:pPr>
            <a:endParaRPr lang="ru-RU" sz="1600" b="1" dirty="0">
              <a:latin typeface="Century Gothic" panose="020B0502020202020204" pitchFamily="34" charset="0"/>
            </a:endParaRPr>
          </a:p>
          <a:p>
            <a:pPr marL="0" lvl="0" indent="0" algn="just">
              <a:lnSpc>
                <a:spcPct val="80000"/>
              </a:lnSpc>
              <a:spcBef>
                <a:spcPts val="496"/>
              </a:spcBef>
              <a:buSzPts val="2480"/>
              <a:buNone/>
            </a:pPr>
            <a:r>
              <a:rPr lang="ru-RU" sz="1600" b="1" dirty="0">
                <a:latin typeface="Century Gothic" panose="020B0502020202020204" pitchFamily="34" charset="0"/>
              </a:rPr>
              <a:t>Задачи:</a:t>
            </a:r>
            <a:endParaRPr sz="1600" b="1" dirty="0">
              <a:latin typeface="Century Gothic" panose="020B0502020202020204" pitchFamily="34" charset="0"/>
            </a:endParaRPr>
          </a:p>
          <a:p>
            <a:pPr marL="342900" lvl="0" algn="just">
              <a:lnSpc>
                <a:spcPct val="80000"/>
              </a:lnSpc>
              <a:spcBef>
                <a:spcPts val="496"/>
              </a:spcBef>
              <a:buSzPts val="2480"/>
            </a:pPr>
            <a:r>
              <a:rPr lang="ru-RU" sz="1600" dirty="0">
                <a:latin typeface="Century Gothic" panose="020B0502020202020204" pitchFamily="34" charset="0"/>
              </a:rPr>
              <a:t>эмпирически определить половую и гендерную специфику карьерных ориентаций личности;</a:t>
            </a:r>
          </a:p>
          <a:p>
            <a:pPr marL="342900" lvl="0" algn="just">
              <a:lnSpc>
                <a:spcPct val="80000"/>
              </a:lnSpc>
              <a:spcBef>
                <a:spcPts val="496"/>
              </a:spcBef>
              <a:buSzPts val="2480"/>
            </a:pPr>
            <a:r>
              <a:rPr lang="ru-RU" sz="1600" dirty="0">
                <a:latin typeface="Century Gothic" panose="020B0502020202020204" pitchFamily="34" charset="0"/>
              </a:rPr>
              <a:t>выявить содержательную специфику карьерных ориентаций испытуемых, реализующих </a:t>
            </a:r>
            <a:r>
              <a:rPr lang="ru-RU" sz="1600" dirty="0" err="1">
                <a:latin typeface="Century Gothic" panose="020B0502020202020204" pitchFamily="34" charset="0"/>
              </a:rPr>
              <a:t>полотипичные</a:t>
            </a:r>
            <a:r>
              <a:rPr lang="ru-RU" sz="1600" dirty="0">
                <a:latin typeface="Century Gothic" panose="020B0502020202020204" pitchFamily="34" charset="0"/>
              </a:rPr>
              <a:t> и </a:t>
            </a:r>
            <a:r>
              <a:rPr lang="ru-RU" sz="1600" dirty="0" err="1">
                <a:latin typeface="Century Gothic" panose="020B0502020202020204" pitchFamily="34" charset="0"/>
              </a:rPr>
              <a:t>нетипичиные</a:t>
            </a:r>
            <a:r>
              <a:rPr lang="ru-RU" sz="1600" dirty="0">
                <a:latin typeface="Century Gothic" panose="020B0502020202020204" pitchFamily="34" charset="0"/>
              </a:rPr>
              <a:t> профессиональные роли;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E1C4DA3-A190-4518-AB3B-728AA956BAA9}"/>
              </a:ext>
            </a:extLst>
          </p:cNvPr>
          <p:cNvSpPr/>
          <p:nvPr/>
        </p:nvSpPr>
        <p:spPr>
          <a:xfrm>
            <a:off x="457199" y="3429000"/>
            <a:ext cx="822959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960"/>
            </a:pPr>
            <a:r>
              <a:rPr lang="ru-RU" sz="1600" b="1" dirty="0">
                <a:latin typeface="Century Gothic" panose="020B0502020202020204" pitchFamily="34" charset="0"/>
              </a:rPr>
              <a:t>Объект исследования: </a:t>
            </a:r>
            <a:r>
              <a:rPr lang="ru-RU" sz="1600" dirty="0">
                <a:latin typeface="Century Gothic" panose="020B0502020202020204" pitchFamily="34" charset="0"/>
              </a:rPr>
              <a:t>карьерные ориентации личности.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960"/>
            </a:pPr>
            <a:endParaRPr lang="ru-RU" sz="16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SzPts val="2960"/>
            </a:pPr>
            <a:r>
              <a:rPr lang="ru-RU" sz="1600" b="1" dirty="0">
                <a:latin typeface="Century Gothic" panose="020B0502020202020204" pitchFamily="34" charset="0"/>
              </a:rPr>
              <a:t>Предмет исследования: </a:t>
            </a:r>
            <a:r>
              <a:rPr lang="ru-RU" sz="1600" dirty="0">
                <a:latin typeface="Century Gothic" panose="020B0502020202020204" pitchFamily="34" charset="0"/>
              </a:rPr>
              <a:t>половая и гендерная специфика карьерных ориентаций личности. </a:t>
            </a:r>
          </a:p>
          <a:p>
            <a:pPr lvl="0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SzPts val="2960"/>
            </a:pPr>
            <a:endParaRPr lang="ru-RU" sz="16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4145126-BF74-446B-A825-9F9F220A5AEB}"/>
              </a:ext>
            </a:extLst>
          </p:cNvPr>
          <p:cNvSpPr/>
          <p:nvPr/>
        </p:nvSpPr>
        <p:spPr>
          <a:xfrm>
            <a:off x="333374" y="4652455"/>
            <a:ext cx="82295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ru-RU" sz="1600" b="1" dirty="0">
                <a:latin typeface="Century Gothic" panose="020B0502020202020204" pitchFamily="34" charset="0"/>
              </a:rPr>
              <a:t>Гипотеза исследования:</a:t>
            </a:r>
            <a:r>
              <a:rPr lang="ru-RU" sz="1600" dirty="0">
                <a:latin typeface="Century Gothic" panose="020B0502020202020204" pitchFamily="34" charset="0"/>
              </a:rPr>
              <a:t> </a:t>
            </a:r>
          </a:p>
          <a:p>
            <a:pPr marL="114300" indent="0">
              <a:buNone/>
            </a:pPr>
            <a:endParaRPr lang="ru-RU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14300" indent="0">
              <a:buNone/>
            </a:pPr>
            <a:r>
              <a:rPr lang="ru-RU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существует половая и гендерная специфика карьерных ориентаций личности у людей, реализующих </a:t>
            </a:r>
            <a:r>
              <a:rPr lang="ru-RU" sz="1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полотипичные</a:t>
            </a:r>
            <a:r>
              <a:rPr lang="ru-RU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полонетипичные</a:t>
            </a:r>
            <a:r>
              <a:rPr lang="ru-RU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профессиональные роли. </a:t>
            </a:r>
            <a:endParaRPr lang="ru-RU" sz="16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5B0059E6-6473-47C3-A6C6-F5661A30FD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0069324"/>
              </p:ext>
            </p:extLst>
          </p:nvPr>
        </p:nvGraphicFramePr>
        <p:xfrm>
          <a:off x="393033" y="1804819"/>
          <a:ext cx="4178968" cy="3248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95AEDE-270C-4157-9FEF-500D44AE82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4833787"/>
              </p:ext>
            </p:extLst>
          </p:nvPr>
        </p:nvGraphicFramePr>
        <p:xfrm>
          <a:off x="4571998" y="1832893"/>
          <a:ext cx="4178969" cy="324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4D98E6C-2804-4A42-8270-B89873DB9AB2}"/>
              </a:ext>
            </a:extLst>
          </p:cNvPr>
          <p:cNvSpPr txBox="1"/>
          <p:nvPr/>
        </p:nvSpPr>
        <p:spPr>
          <a:xfrm>
            <a:off x="393033" y="5847224"/>
            <a:ext cx="4747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entury Gothic" panose="020B0502020202020204" pitchFamily="34" charset="0"/>
              </a:rPr>
              <a:t>*В тыс. человек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dirty="0">
                <a:latin typeface="Century Gothic" panose="020B0502020202020204" pitchFamily="34" charset="0"/>
              </a:rPr>
              <a:t>**По данным Росстата за 2020 год</a:t>
            </a:r>
          </a:p>
        </p:txBody>
      </p:sp>
    </p:spTree>
    <p:extLst>
      <p:ext uri="{BB962C8B-B14F-4D97-AF65-F5344CB8AC3E}">
        <p14:creationId xmlns:p14="http://schemas.microsoft.com/office/powerpoint/2010/main" val="954474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457200" y="605909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rPr lang="ru-RU" sz="1600" b="1" dirty="0">
                <a:latin typeface="Century Gothic" panose="020B0502020202020204" pitchFamily="34" charset="0"/>
              </a:rPr>
              <a:t>Характеристика выборки:</a:t>
            </a:r>
            <a:endParaRPr sz="1600" dirty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80000"/>
              </a:lnSpc>
              <a:spcBef>
                <a:spcPts val="448"/>
              </a:spcBef>
              <a:buSzPts val="2240"/>
              <a:buNone/>
            </a:pPr>
            <a:r>
              <a:rPr lang="ru-RU" sz="1600" dirty="0">
                <a:latin typeface="Century Gothic" panose="020B0502020202020204" pitchFamily="34" charset="0"/>
              </a:rPr>
              <a:t>для проведения исследования была сформирована выборка, состоящая из респондентов, профессия которых относится к одной из четырех ранее выделенных групп. В исследовании приняли участие 134 человека, из которых 62 — мужчины и 72 — женщины. </a:t>
            </a:r>
          </a:p>
          <a:p>
            <a:pPr marL="0" lvl="0" indent="0" algn="just">
              <a:lnSpc>
                <a:spcPct val="80000"/>
              </a:lnSpc>
              <a:spcBef>
                <a:spcPts val="448"/>
              </a:spcBef>
              <a:buSzPts val="2240"/>
              <a:buNone/>
            </a:pPr>
            <a:endParaRPr lang="ru-RU" sz="2000" dirty="0"/>
          </a:p>
          <a:p>
            <a:pPr marL="0" lvl="0" indent="0" algn="just">
              <a:lnSpc>
                <a:spcPct val="80000"/>
              </a:lnSpc>
              <a:spcBef>
                <a:spcPts val="448"/>
              </a:spcBef>
              <a:buSzPts val="2240"/>
              <a:buNone/>
            </a:pPr>
            <a:endParaRPr lang="ru-RU" sz="2000" dirty="0"/>
          </a:p>
          <a:p>
            <a:pPr marL="342900" lvl="0" indent="-200660" algn="just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endParaRPr sz="2240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5A1BFE0-6E16-42F5-9B6D-A37B26F16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68260"/>
              </p:ext>
            </p:extLst>
          </p:nvPr>
        </p:nvGraphicFramePr>
        <p:xfrm>
          <a:off x="457200" y="1916629"/>
          <a:ext cx="8229600" cy="4525962"/>
        </p:xfrm>
        <a:graphic>
          <a:graphicData uri="http://schemas.openxmlformats.org/drawingml/2006/table">
            <a:tbl>
              <a:tblPr firstRow="1" firstCol="1" bandRow="1">
                <a:tableStyleId>{6EF33718-BE39-45B4-9A75-C1ACE94A85D2}</a:tableStyleId>
              </a:tblPr>
              <a:tblGrid>
                <a:gridCol w="2929579">
                  <a:extLst>
                    <a:ext uri="{9D8B030D-6E8A-4147-A177-3AD203B41FA5}">
                      <a16:colId xmlns:a16="http://schemas.microsoft.com/office/drawing/2014/main" val="3831599018"/>
                    </a:ext>
                  </a:extLst>
                </a:gridCol>
                <a:gridCol w="5300021">
                  <a:extLst>
                    <a:ext uri="{9D8B030D-6E8A-4147-A177-3AD203B41FA5}">
                      <a16:colId xmlns:a16="http://schemas.microsoft.com/office/drawing/2014/main" val="1041434158"/>
                    </a:ext>
                  </a:extLst>
                </a:gridCol>
              </a:tblGrid>
              <a:tr h="3122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Группа профессий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7342" marR="6734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Профессии, относящиеся к группе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7342" marR="673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757452"/>
                  </a:ext>
                </a:extLst>
              </a:tr>
              <a:tr h="109529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Мужчины, реализующие гендерно-нетипичные профессиональные роли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7342" marR="6734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Учителя, преподаватели, средний медицинский персонал, специалисты по документообороту, закупкам, </a:t>
                      </a:r>
                      <a:r>
                        <a:rPr lang="ru-RU" sz="13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бьюти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-специалисты и др. сферы услуг, сфера клининга.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7342" marR="673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474676"/>
                  </a:ext>
                </a:extLst>
              </a:tr>
              <a:tr h="10115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Мужчины, реализующие гендерно-типичные профессиональные роли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7342" marR="6734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ИТ, промышленность, военная сфера, охрана порядка, строительство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7342" marR="673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276542"/>
                  </a:ext>
                </a:extLst>
              </a:tr>
              <a:tr h="10115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Женщины, реализующие гендерно-нетипичные профессиональные роли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7342" marR="6734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ИТ, промышленность, военная сфера, охрана порядка, строительство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7342" marR="673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172962"/>
                  </a:ext>
                </a:extLst>
              </a:tr>
              <a:tr h="109529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Женщины, реализующие гендерно-типичные профессиональные роли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7342" marR="6734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Учителя, преподаватели, средний мед. персонал, специалисты по документообороту, закупкам, </a:t>
                      </a:r>
                      <a:r>
                        <a:rPr lang="ru-RU" sz="13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бьюти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-специалисты и др. сферы услуг, сфера клининга.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7342" marR="673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696775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D01A6BBC-9CC4-4FAB-9AF5-83EE7B2B9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40244"/>
            <a:ext cx="8229600" cy="3577511"/>
          </a:xfrm>
        </p:spPr>
        <p:txBody>
          <a:bodyPr/>
          <a:lstStyle/>
          <a:p>
            <a:pPr marL="0" lvl="0" indent="0" algn="just">
              <a:lnSpc>
                <a:spcPct val="80000"/>
              </a:lnSpc>
              <a:spcBef>
                <a:spcPts val="448"/>
              </a:spcBef>
              <a:buSzPts val="2240"/>
              <a:buNone/>
            </a:pPr>
            <a:r>
              <a:rPr lang="ru-RU" sz="2000" b="1" dirty="0">
                <a:latin typeface="Century Gothic" panose="020B0502020202020204" pitchFamily="34" charset="0"/>
              </a:rPr>
              <a:t>Методы исследования</a:t>
            </a:r>
          </a:p>
          <a:p>
            <a:pPr marL="0" lvl="0" indent="0" algn="just">
              <a:lnSpc>
                <a:spcPct val="80000"/>
              </a:lnSpc>
              <a:spcBef>
                <a:spcPts val="448"/>
              </a:spcBef>
              <a:buSzPts val="2240"/>
              <a:buNone/>
            </a:pPr>
            <a:endParaRPr lang="ru-RU" sz="2000" dirty="0">
              <a:latin typeface="Century Gothic" panose="020B0502020202020204" pitchFamily="34" charset="0"/>
            </a:endParaRPr>
          </a:p>
          <a:p>
            <a:pPr marL="0" lvl="0" indent="0" algn="just">
              <a:lnSpc>
                <a:spcPct val="80000"/>
              </a:lnSpc>
              <a:spcBef>
                <a:spcPts val="448"/>
              </a:spcBef>
              <a:buSzPts val="2240"/>
              <a:buNone/>
            </a:pPr>
            <a:r>
              <a:rPr lang="ru-RU" sz="2000" i="1" dirty="0">
                <a:latin typeface="Century Gothic" panose="020B0502020202020204" pitchFamily="34" charset="0"/>
              </a:rPr>
              <a:t>Диагностические:</a:t>
            </a:r>
            <a:r>
              <a:rPr lang="ru-RU" sz="2000" dirty="0">
                <a:latin typeface="Century Gothic" panose="020B0502020202020204" pitchFamily="34" charset="0"/>
              </a:rPr>
              <a:t> </a:t>
            </a:r>
          </a:p>
          <a:p>
            <a:pPr marL="342900" algn="just">
              <a:lnSpc>
                <a:spcPct val="80000"/>
              </a:lnSpc>
              <a:spcBef>
                <a:spcPts val="448"/>
              </a:spcBef>
              <a:buSzPts val="2240"/>
            </a:pPr>
            <a:r>
              <a:rPr lang="ru-RU" sz="2000" dirty="0">
                <a:latin typeface="Century Gothic" panose="020B0502020202020204" pitchFamily="34" charset="0"/>
              </a:rPr>
              <a:t>Методика измерения гендерной идентичности С. Бем (в </a:t>
            </a:r>
            <a:r>
              <a:rPr lang="ru-RU" sz="2000" dirty="0" err="1">
                <a:latin typeface="Century Gothic" panose="020B0502020202020204" pitchFamily="34" charset="0"/>
              </a:rPr>
              <a:t>адапт</a:t>
            </a:r>
            <a:r>
              <a:rPr lang="ru-RU" sz="2000" dirty="0">
                <a:latin typeface="Century Gothic" panose="020B0502020202020204" pitchFamily="34" charset="0"/>
              </a:rPr>
              <a:t>. М. </a:t>
            </a:r>
            <a:r>
              <a:rPr lang="ru-RU" sz="2000" dirty="0" err="1">
                <a:latin typeface="Century Gothic" panose="020B0502020202020204" pitchFamily="34" charset="0"/>
              </a:rPr>
              <a:t>Бураковой</a:t>
            </a:r>
            <a:r>
              <a:rPr lang="ru-RU" sz="2000" dirty="0">
                <a:latin typeface="Century Gothic" panose="020B0502020202020204" pitchFamily="34" charset="0"/>
              </a:rPr>
              <a:t>);</a:t>
            </a:r>
          </a:p>
          <a:p>
            <a:pPr marL="342900" lvl="0" algn="just">
              <a:lnSpc>
                <a:spcPct val="80000"/>
              </a:lnSpc>
              <a:spcBef>
                <a:spcPts val="448"/>
              </a:spcBef>
              <a:buSzPts val="2240"/>
            </a:pPr>
            <a:r>
              <a:rPr lang="ru-RU" sz="2000" dirty="0">
                <a:latin typeface="Century Gothic" panose="020B0502020202020204" pitchFamily="34" charset="0"/>
              </a:rPr>
              <a:t>Методика «Якоря карьеры» Э. Шейна.</a:t>
            </a:r>
          </a:p>
          <a:p>
            <a:pPr marL="342900" lvl="0" algn="just">
              <a:lnSpc>
                <a:spcPct val="80000"/>
              </a:lnSpc>
              <a:spcBef>
                <a:spcPts val="448"/>
              </a:spcBef>
              <a:buSzPts val="2240"/>
            </a:pPr>
            <a:endParaRPr lang="ru-RU" sz="2000" dirty="0">
              <a:latin typeface="Century Gothic" panose="020B0502020202020204" pitchFamily="34" charset="0"/>
            </a:endParaRPr>
          </a:p>
          <a:p>
            <a:pPr marL="0" lvl="0" indent="0" algn="just">
              <a:lnSpc>
                <a:spcPct val="80000"/>
              </a:lnSpc>
              <a:spcBef>
                <a:spcPts val="448"/>
              </a:spcBef>
              <a:buSzPts val="2240"/>
              <a:buNone/>
            </a:pPr>
            <a:r>
              <a:rPr lang="ru-RU" sz="2000" i="1" dirty="0">
                <a:latin typeface="Century Gothic" panose="020B0502020202020204" pitchFamily="34" charset="0"/>
              </a:rPr>
              <a:t>Математико-статистические:</a:t>
            </a:r>
          </a:p>
          <a:p>
            <a:pPr marL="342900" lvl="0" algn="just">
              <a:lnSpc>
                <a:spcPct val="80000"/>
              </a:lnSpc>
              <a:spcBef>
                <a:spcPts val="448"/>
              </a:spcBef>
              <a:buSzPts val="2240"/>
            </a:pPr>
            <a:r>
              <a:rPr lang="ru-RU" sz="2000" dirty="0">
                <a:latin typeface="Century Gothic" panose="020B0502020202020204" pitchFamily="34" charset="0"/>
              </a:rPr>
              <a:t>H-критерий </a:t>
            </a:r>
            <a:r>
              <a:rPr lang="ru-RU" sz="2000" dirty="0" err="1">
                <a:latin typeface="Century Gothic" panose="020B0502020202020204" pitchFamily="34" charset="0"/>
              </a:rPr>
              <a:t>Крускалла-Уолиса</a:t>
            </a:r>
            <a:r>
              <a:rPr lang="ru-RU" sz="2000" dirty="0">
                <a:latin typeface="Century Gothic" panose="020B0502020202020204" pitchFamily="34" charset="0"/>
              </a:rPr>
              <a:t>; </a:t>
            </a:r>
          </a:p>
          <a:p>
            <a:pPr marL="342900" lvl="0" algn="just">
              <a:lnSpc>
                <a:spcPct val="80000"/>
              </a:lnSpc>
              <a:spcBef>
                <a:spcPts val="448"/>
              </a:spcBef>
              <a:buSzPts val="2240"/>
            </a:pPr>
            <a:r>
              <a:rPr lang="ru-RU" sz="2000" dirty="0">
                <a:latin typeface="Century Gothic" panose="020B0502020202020204" pitchFamily="34" charset="0"/>
              </a:rPr>
              <a:t>U-критерий Манна-Уитни;</a:t>
            </a:r>
          </a:p>
          <a:p>
            <a:pPr marL="342900" lvl="0" algn="just">
              <a:lnSpc>
                <a:spcPct val="80000"/>
              </a:lnSpc>
              <a:spcBef>
                <a:spcPts val="448"/>
              </a:spcBef>
              <a:buSzPts val="2240"/>
            </a:pPr>
            <a:r>
              <a:rPr lang="ru-RU" sz="2000" dirty="0">
                <a:latin typeface="Century Gothic" panose="020B0502020202020204" pitchFamily="34" charset="0"/>
              </a:rPr>
              <a:t>Коэффициент корреляции r-</a:t>
            </a:r>
            <a:r>
              <a:rPr lang="ru-RU" sz="2000" dirty="0" err="1">
                <a:latin typeface="Century Gothic" panose="020B0502020202020204" pitchFamily="34" charset="0"/>
              </a:rPr>
              <a:t>Спирмена</a:t>
            </a:r>
            <a:r>
              <a:rPr lang="ru-RU" sz="2000" dirty="0">
                <a:latin typeface="Century Gothic" panose="020B0502020202020204" pitchFamily="34" charset="0"/>
              </a:rPr>
              <a:t>;</a:t>
            </a:r>
          </a:p>
          <a:p>
            <a:pPr marL="342900" lvl="0" algn="just">
              <a:lnSpc>
                <a:spcPct val="80000"/>
              </a:lnSpc>
              <a:spcBef>
                <a:spcPts val="448"/>
              </a:spcBef>
              <a:buSzPts val="2240"/>
            </a:pPr>
            <a:r>
              <a:rPr lang="ru-RU" sz="2000" dirty="0">
                <a:latin typeface="Century Gothic" panose="020B0502020202020204" pitchFamily="34" charset="0"/>
              </a:rPr>
              <a:t>Критерий согласия Пирсона (Хи-квадрат). </a:t>
            </a:r>
          </a:p>
        </p:txBody>
      </p:sp>
    </p:spTree>
    <p:extLst>
      <p:ext uri="{BB962C8B-B14F-4D97-AF65-F5344CB8AC3E}">
        <p14:creationId xmlns:p14="http://schemas.microsoft.com/office/powerpoint/2010/main" val="2702574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>
            <a:spLocks noGrp="1"/>
          </p:cNvSpPr>
          <p:nvPr>
            <p:ph type="title"/>
          </p:nvPr>
        </p:nvSpPr>
        <p:spPr>
          <a:xfrm>
            <a:off x="457200" y="528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ru-RU" sz="1800" dirty="0">
                <a:latin typeface="Century Gothic" panose="020B0502020202020204" pitchFamily="34" charset="0"/>
              </a:rPr>
              <a:t>Значимость различий в выраженности карьерных ориентаций между испытуемыми с разными типами гендерной идентичности без учета пола</a:t>
            </a:r>
            <a:endParaRPr sz="1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387306C-9862-4257-B977-76CA51501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017705"/>
              </p:ext>
            </p:extLst>
          </p:nvPr>
        </p:nvGraphicFramePr>
        <p:xfrm>
          <a:off x="457200" y="1671639"/>
          <a:ext cx="8229600" cy="4201674"/>
        </p:xfrm>
        <a:graphic>
          <a:graphicData uri="http://schemas.openxmlformats.org/drawingml/2006/table">
            <a:tbl>
              <a:tblPr firstRow="1" firstCol="1" bandRow="1">
                <a:tableStyleId>{6EF33718-BE39-45B4-9A75-C1ACE94A85D2}</a:tableStyleId>
              </a:tblPr>
              <a:tblGrid>
                <a:gridCol w="2172109">
                  <a:extLst>
                    <a:ext uri="{9D8B030D-6E8A-4147-A177-3AD203B41FA5}">
                      <a16:colId xmlns:a16="http://schemas.microsoft.com/office/drawing/2014/main" val="2523204578"/>
                    </a:ext>
                  </a:extLst>
                </a:gridCol>
                <a:gridCol w="780886">
                  <a:extLst>
                    <a:ext uri="{9D8B030D-6E8A-4147-A177-3AD203B41FA5}">
                      <a16:colId xmlns:a16="http://schemas.microsoft.com/office/drawing/2014/main" val="2622931763"/>
                    </a:ext>
                  </a:extLst>
                </a:gridCol>
                <a:gridCol w="754914">
                  <a:extLst>
                    <a:ext uri="{9D8B030D-6E8A-4147-A177-3AD203B41FA5}">
                      <a16:colId xmlns:a16="http://schemas.microsoft.com/office/drawing/2014/main" val="4024255827"/>
                    </a:ext>
                  </a:extLst>
                </a:gridCol>
                <a:gridCol w="728942">
                  <a:extLst>
                    <a:ext uri="{9D8B030D-6E8A-4147-A177-3AD203B41FA5}">
                      <a16:colId xmlns:a16="http://schemas.microsoft.com/office/drawing/2014/main" val="3150704336"/>
                    </a:ext>
                  </a:extLst>
                </a:gridCol>
                <a:gridCol w="728942">
                  <a:extLst>
                    <a:ext uri="{9D8B030D-6E8A-4147-A177-3AD203B41FA5}">
                      <a16:colId xmlns:a16="http://schemas.microsoft.com/office/drawing/2014/main" val="2002097875"/>
                    </a:ext>
                  </a:extLst>
                </a:gridCol>
                <a:gridCol w="617263">
                  <a:extLst>
                    <a:ext uri="{9D8B030D-6E8A-4147-A177-3AD203B41FA5}">
                      <a16:colId xmlns:a16="http://schemas.microsoft.com/office/drawing/2014/main" val="884983460"/>
                    </a:ext>
                  </a:extLst>
                </a:gridCol>
                <a:gridCol w="1347071">
                  <a:extLst>
                    <a:ext uri="{9D8B030D-6E8A-4147-A177-3AD203B41FA5}">
                      <a16:colId xmlns:a16="http://schemas.microsoft.com/office/drawing/2014/main" val="529684164"/>
                    </a:ext>
                  </a:extLst>
                </a:gridCol>
                <a:gridCol w="1099473">
                  <a:extLst>
                    <a:ext uri="{9D8B030D-6E8A-4147-A177-3AD203B41FA5}">
                      <a16:colId xmlns:a16="http://schemas.microsoft.com/office/drawing/2014/main" val="2388311238"/>
                    </a:ext>
                  </a:extLst>
                </a:gridCol>
              </a:tblGrid>
              <a:tr h="33642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Карьерные ориентации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Среднее значение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H-критерий </a:t>
                      </a:r>
                      <a:r>
                        <a:rPr lang="ru-RU" sz="1300" b="1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Крускалла-Уоллиса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p-</a:t>
                      </a:r>
                      <a:r>
                        <a:rPr lang="ru-RU" sz="1300" b="1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level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573844"/>
                  </a:ext>
                </a:extLst>
              </a:tr>
              <a:tr h="3364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Гендер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372421"/>
                  </a:ext>
                </a:extLst>
              </a:tr>
              <a:tr h="2319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hf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nf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nm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hm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678149"/>
                  </a:ext>
                </a:extLst>
              </a:tr>
              <a:tr h="471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Профессиональная компетентность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6,34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5,83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5,90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5,76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5,48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4,008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0,405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155065"/>
                  </a:ext>
                </a:extLst>
              </a:tr>
              <a:tr h="336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Менеджмент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3,93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5,41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5,14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6,16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6,91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22,456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0,001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076418"/>
                  </a:ext>
                </a:extLst>
              </a:tr>
              <a:tr h="336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Автономия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6,26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6,62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7,12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7,62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7,14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9,256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0,055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9382850"/>
                  </a:ext>
                </a:extLst>
              </a:tr>
              <a:tr h="336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Стабильность работы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8,40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7,17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7,27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7,57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6,75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7,596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0,108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126604"/>
                  </a:ext>
                </a:extLst>
              </a:tr>
              <a:tr h="457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Стабильность места жительства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5,83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4,24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4,63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5,37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4,43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8,803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0,066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138380"/>
                  </a:ext>
                </a:extLst>
              </a:tr>
              <a:tr h="336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Служение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8,43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7,70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7,56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7,48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6,33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15,675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0,004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061325"/>
                  </a:ext>
                </a:extLst>
              </a:tr>
              <a:tr h="336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Вызов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5,21</a:t>
                      </a:r>
                      <a:endParaRPr lang="ru-RU" sz="1300" b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5,66</a:t>
                      </a:r>
                      <a:endParaRPr lang="ru-RU" sz="1300" b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5,32</a:t>
                      </a:r>
                      <a:endParaRPr lang="ru-RU" sz="1300" b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6,24</a:t>
                      </a:r>
                      <a:endParaRPr lang="ru-RU" sz="1300" b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6,77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11,807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0,019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128398"/>
                  </a:ext>
                </a:extLst>
              </a:tr>
              <a:tr h="336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Интеграция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7,53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7,01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7,12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7,19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6,62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5,747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0,219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3066806"/>
                  </a:ext>
                </a:extLst>
              </a:tr>
              <a:tr h="349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Предпринимательство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4,39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4,84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5,20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5,90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6,30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9,982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0,041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01098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lang="ru-RU" sz="1800" dirty="0">
                <a:latin typeface="Century Gothic" panose="020B0502020202020204" pitchFamily="34" charset="0"/>
              </a:rPr>
              <a:t>Различия в выраженности карьерной ориентации «Служение» между испытуемыми с разными типами гендерной идентичности без учета пола</a:t>
            </a:r>
            <a:endParaRPr sz="1800" dirty="0">
              <a:latin typeface="Century Gothic" panose="020B0502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818194D-6B75-4068-80E6-1105EFF667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7807" y="1597135"/>
            <a:ext cx="6528386" cy="447063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>
            <a:spLocks noGrp="1"/>
          </p:cNvSpPr>
          <p:nvPr>
            <p:ph type="title"/>
          </p:nvPr>
        </p:nvSpPr>
        <p:spPr>
          <a:xfrm>
            <a:off x="457200" y="38292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ru-RU" sz="1800" dirty="0">
                <a:latin typeface="Century Gothic" panose="020B0502020202020204" pitchFamily="34" charset="0"/>
              </a:rPr>
              <a:t>Значимость различий в выраженности карьерных ориентаций между испытуемыми с разными типами гендерной идентичности у женщин</a:t>
            </a:r>
            <a:endParaRPr sz="1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A208E41-18DA-4C8E-A37F-662873BDD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976917"/>
              </p:ext>
            </p:extLst>
          </p:nvPr>
        </p:nvGraphicFramePr>
        <p:xfrm>
          <a:off x="457200" y="1684338"/>
          <a:ext cx="8229602" cy="4219233"/>
        </p:xfrm>
        <a:graphic>
          <a:graphicData uri="http://schemas.openxmlformats.org/drawingml/2006/table">
            <a:tbl>
              <a:tblPr firstRow="1" firstCol="1" bandRow="1">
                <a:tableStyleId>{6EF33718-BE39-45B4-9A75-C1ACE94A85D2}</a:tableStyleId>
              </a:tblPr>
              <a:tblGrid>
                <a:gridCol w="2179086">
                  <a:extLst>
                    <a:ext uri="{9D8B030D-6E8A-4147-A177-3AD203B41FA5}">
                      <a16:colId xmlns:a16="http://schemas.microsoft.com/office/drawing/2014/main" val="3887204563"/>
                    </a:ext>
                  </a:extLst>
                </a:gridCol>
                <a:gridCol w="827984">
                  <a:extLst>
                    <a:ext uri="{9D8B030D-6E8A-4147-A177-3AD203B41FA5}">
                      <a16:colId xmlns:a16="http://schemas.microsoft.com/office/drawing/2014/main" val="3581287553"/>
                    </a:ext>
                  </a:extLst>
                </a:gridCol>
                <a:gridCol w="692874">
                  <a:extLst>
                    <a:ext uri="{9D8B030D-6E8A-4147-A177-3AD203B41FA5}">
                      <a16:colId xmlns:a16="http://schemas.microsoft.com/office/drawing/2014/main" val="1790536862"/>
                    </a:ext>
                  </a:extLst>
                </a:gridCol>
                <a:gridCol w="732714">
                  <a:extLst>
                    <a:ext uri="{9D8B030D-6E8A-4147-A177-3AD203B41FA5}">
                      <a16:colId xmlns:a16="http://schemas.microsoft.com/office/drawing/2014/main" val="3515675462"/>
                    </a:ext>
                  </a:extLst>
                </a:gridCol>
                <a:gridCol w="732714">
                  <a:extLst>
                    <a:ext uri="{9D8B030D-6E8A-4147-A177-3AD203B41FA5}">
                      <a16:colId xmlns:a16="http://schemas.microsoft.com/office/drawing/2014/main" val="1101628806"/>
                    </a:ext>
                  </a:extLst>
                </a:gridCol>
                <a:gridCol w="614924">
                  <a:extLst>
                    <a:ext uri="{9D8B030D-6E8A-4147-A177-3AD203B41FA5}">
                      <a16:colId xmlns:a16="http://schemas.microsoft.com/office/drawing/2014/main" val="29351982"/>
                    </a:ext>
                  </a:extLst>
                </a:gridCol>
                <a:gridCol w="1349370">
                  <a:extLst>
                    <a:ext uri="{9D8B030D-6E8A-4147-A177-3AD203B41FA5}">
                      <a16:colId xmlns:a16="http://schemas.microsoft.com/office/drawing/2014/main" val="2344890492"/>
                    </a:ext>
                  </a:extLst>
                </a:gridCol>
                <a:gridCol w="1099936">
                  <a:extLst>
                    <a:ext uri="{9D8B030D-6E8A-4147-A177-3AD203B41FA5}">
                      <a16:colId xmlns:a16="http://schemas.microsoft.com/office/drawing/2014/main" val="1047013548"/>
                    </a:ext>
                  </a:extLst>
                </a:gridCol>
              </a:tblGrid>
              <a:tr h="32881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Карьерные ориентации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Среднее значение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H-критерий </a:t>
                      </a:r>
                      <a:r>
                        <a:rPr lang="ru-RU" sz="1300" b="1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Крускалла-Уоллиса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p-</a:t>
                      </a:r>
                      <a:r>
                        <a:rPr lang="ru-RU" sz="1300" b="1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level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5937678"/>
                  </a:ext>
                </a:extLst>
              </a:tr>
              <a:tr h="3288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Гендер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56593"/>
                  </a:ext>
                </a:extLst>
              </a:tr>
              <a:tr h="3288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hf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nf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nm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hm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713162"/>
                  </a:ext>
                </a:extLst>
              </a:tr>
              <a:tr h="483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Профессиональная компетентность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6,67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5,27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5,68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4,64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5,07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8,410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0,078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2448359"/>
                  </a:ext>
                </a:extLst>
              </a:tr>
              <a:tr h="328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Менеджмент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4,12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5,33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5,25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4,96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5,43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4,124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0,390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9315345"/>
                  </a:ext>
                </a:extLst>
              </a:tr>
              <a:tr h="328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Автономия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6,26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6,12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6,80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7,36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6,37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3,303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0,509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443769"/>
                  </a:ext>
                </a:extLst>
              </a:tr>
              <a:tr h="328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Стабильность работы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8,83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7,45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7,40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7,20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5,94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8,887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0,064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691075"/>
                  </a:ext>
                </a:extLst>
              </a:tr>
              <a:tr h="474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Стабильность места жительства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5,70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4,00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4,35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5,27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4,00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6,377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0,173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441519"/>
                  </a:ext>
                </a:extLst>
              </a:tr>
              <a:tr h="328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Служение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8,70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7,51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7,72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6,28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6,93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9,981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0,041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4609807"/>
                  </a:ext>
                </a:extLst>
              </a:tr>
              <a:tr h="328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Вызов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5,92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5,31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5,25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5,44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5,70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2,463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0,651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5955525"/>
                  </a:ext>
                </a:extLst>
              </a:tr>
              <a:tr h="328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Интеграция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7,96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7,18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7,28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6,08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6,83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7,002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0,136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4122370"/>
                  </a:ext>
                </a:extLst>
              </a:tr>
              <a:tr h="302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Предпринимательство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4,53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4,65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5,32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5,20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5,97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2,023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0,732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379879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ru-RU" sz="1800" dirty="0">
                <a:latin typeface="Century Gothic" panose="020B0502020202020204" pitchFamily="34" charset="0"/>
              </a:rPr>
              <a:t>Значимость различий в выраженности карьерных ориентаций между испытуемыми с разными типами гендерной идентичности у мужчин</a:t>
            </a:r>
            <a:endParaRPr sz="1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8763DA2-01F3-43FF-A7F9-534C129E9F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587392"/>
              </p:ext>
            </p:extLst>
          </p:nvPr>
        </p:nvGraphicFramePr>
        <p:xfrm>
          <a:off x="457200" y="1417638"/>
          <a:ext cx="8229598" cy="4514362"/>
        </p:xfrm>
        <a:graphic>
          <a:graphicData uri="http://schemas.openxmlformats.org/drawingml/2006/table">
            <a:tbl>
              <a:tblPr firstRow="1" firstCol="1" bandRow="1">
                <a:tableStyleId>{6EF33718-BE39-45B4-9A75-C1ACE94A85D2}</a:tableStyleId>
              </a:tblPr>
              <a:tblGrid>
                <a:gridCol w="2180055">
                  <a:extLst>
                    <a:ext uri="{9D8B030D-6E8A-4147-A177-3AD203B41FA5}">
                      <a16:colId xmlns:a16="http://schemas.microsoft.com/office/drawing/2014/main" val="72941960"/>
                    </a:ext>
                  </a:extLst>
                </a:gridCol>
                <a:gridCol w="792274">
                  <a:extLst>
                    <a:ext uri="{9D8B030D-6E8A-4147-A177-3AD203B41FA5}">
                      <a16:colId xmlns:a16="http://schemas.microsoft.com/office/drawing/2014/main" val="3040281743"/>
                    </a:ext>
                  </a:extLst>
                </a:gridCol>
                <a:gridCol w="722928">
                  <a:extLst>
                    <a:ext uri="{9D8B030D-6E8A-4147-A177-3AD203B41FA5}">
                      <a16:colId xmlns:a16="http://schemas.microsoft.com/office/drawing/2014/main" val="766070345"/>
                    </a:ext>
                  </a:extLst>
                </a:gridCol>
                <a:gridCol w="734197">
                  <a:extLst>
                    <a:ext uri="{9D8B030D-6E8A-4147-A177-3AD203B41FA5}">
                      <a16:colId xmlns:a16="http://schemas.microsoft.com/office/drawing/2014/main" val="3835360231"/>
                    </a:ext>
                  </a:extLst>
                </a:gridCol>
                <a:gridCol w="734197">
                  <a:extLst>
                    <a:ext uri="{9D8B030D-6E8A-4147-A177-3AD203B41FA5}">
                      <a16:colId xmlns:a16="http://schemas.microsoft.com/office/drawing/2014/main" val="3373635023"/>
                    </a:ext>
                  </a:extLst>
                </a:gridCol>
                <a:gridCol w="614577">
                  <a:extLst>
                    <a:ext uri="{9D8B030D-6E8A-4147-A177-3AD203B41FA5}">
                      <a16:colId xmlns:a16="http://schemas.microsoft.com/office/drawing/2014/main" val="1184551312"/>
                    </a:ext>
                  </a:extLst>
                </a:gridCol>
                <a:gridCol w="1350508">
                  <a:extLst>
                    <a:ext uri="{9D8B030D-6E8A-4147-A177-3AD203B41FA5}">
                      <a16:colId xmlns:a16="http://schemas.microsoft.com/office/drawing/2014/main" val="4278766165"/>
                    </a:ext>
                  </a:extLst>
                </a:gridCol>
                <a:gridCol w="1100862">
                  <a:extLst>
                    <a:ext uri="{9D8B030D-6E8A-4147-A177-3AD203B41FA5}">
                      <a16:colId xmlns:a16="http://schemas.microsoft.com/office/drawing/2014/main" val="133174357"/>
                    </a:ext>
                  </a:extLst>
                </a:gridCol>
              </a:tblGrid>
              <a:tr h="33739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Карьерные ориентации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Среднее значение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H-критерий Крускалла-Уоллиса</a:t>
                      </a:r>
                      <a:endParaRPr lang="ru-RU" sz="13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p-level</a:t>
                      </a:r>
                      <a:endParaRPr lang="ru-RU" sz="13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1975666"/>
                  </a:ext>
                </a:extLst>
              </a:tr>
              <a:tr h="3373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Гендер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868700"/>
                  </a:ext>
                </a:extLst>
              </a:tr>
              <a:tr h="3373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hf</a:t>
                      </a:r>
                      <a:endParaRPr lang="ru-RU" sz="13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nf</a:t>
                      </a:r>
                      <a:endParaRPr lang="ru-RU" sz="13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endParaRPr lang="ru-RU" sz="13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nm</a:t>
                      </a:r>
                      <a:endParaRPr lang="ru-RU" sz="13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hm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02190"/>
                  </a:ext>
                </a:extLst>
              </a:tr>
              <a:tr h="535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Профессиональная компетентность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5,69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7,03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6,25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6,18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5,64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3,849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0,427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468124"/>
                  </a:ext>
                </a:extLst>
              </a:tr>
              <a:tr h="3373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Менеджмент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3,56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5,58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4,96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6,62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7,51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19,353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0,001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3119362"/>
                  </a:ext>
                </a:extLst>
              </a:tr>
              <a:tr h="3373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Автономия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6,27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7,70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7,60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7,72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7,45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4,915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0,296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7680016"/>
                  </a:ext>
                </a:extLst>
              </a:tr>
              <a:tr h="3373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Стабильность работы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7,52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6,58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7,08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7,72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7,07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0,998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0,910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428155"/>
                  </a:ext>
                </a:extLst>
              </a:tr>
              <a:tr h="5137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Стабильность места жительства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6,07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4,75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5,06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5,41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4,60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3,144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0,534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954417"/>
                  </a:ext>
                </a:extLst>
              </a:tr>
              <a:tr h="3373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Служение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7,89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8,13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7,31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7,94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6,09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11,428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0,022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956798"/>
                  </a:ext>
                </a:extLst>
              </a:tr>
              <a:tr h="3373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Вызов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3,80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6,43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5,42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6,55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7,20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15,101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0,005</a:t>
                      </a:r>
                      <a:endParaRPr lang="ru-RU" sz="1300" b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0774817"/>
                  </a:ext>
                </a:extLst>
              </a:tr>
              <a:tr h="3373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Интеграция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6,67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6,65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6,87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7,62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6,53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4,553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0,336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844673"/>
                  </a:ext>
                </a:extLst>
              </a:tr>
              <a:tr h="428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Предпринимательство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4,09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5,25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5,01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6,17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6,43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7,967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0,093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432367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2174</TotalTime>
  <Words>1094</Words>
  <Application>Microsoft Office PowerPoint</Application>
  <PresentationFormat>Экран (4:3)</PresentationFormat>
  <Paragraphs>399</Paragraphs>
  <Slides>15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Тема Office</vt:lpstr>
      <vt:lpstr>Гендерная специфика карьерных ориентаций личности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Значимость различий в выраженности карьерных ориентаций между испытуемыми с разными типами гендерной идентичности без учета пола</vt:lpstr>
      <vt:lpstr>Различия в выраженности карьерной ориентации «Служение» между испытуемыми с разными типами гендерной идентичности без учета пола</vt:lpstr>
      <vt:lpstr>Значимость различий в выраженности карьерных ориентаций между испытуемыми с разными типами гендерной идентичности у женщин</vt:lpstr>
      <vt:lpstr>Значимость различий в выраженности карьерных ориентаций между испытуемыми с разными типами гендерной идентичности у мужчин</vt:lpstr>
      <vt:lpstr>Различия в выраженности карьерной ориентации «Служение» между испытуемыми с разными типами гендерной идентичности</vt:lpstr>
      <vt:lpstr>Значимость различий в выраженности карьерных ориентаций между респондентами с разным типом профессиональной принадлежности у мужчин </vt:lpstr>
      <vt:lpstr>Значимость различий в выраженности карьерных ориентаций между респондентами с разным типом профессиональной принадлежности у женщин </vt:lpstr>
      <vt:lpstr>Презентация PowerPoint</vt:lpstr>
      <vt:lpstr>Значимость различий в выраженности карьерных ориентаций между мужчинами, реализующими полотипичную профессиональную роль и женщинами, реализующими полонетипичную профессиональную роль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Гендерная специфика карьерных ориентаций личности</dc:title>
  <dc:creator>ЮЛЯ</dc:creator>
  <cp:lastModifiedBy>Присяжнюк Сергей</cp:lastModifiedBy>
  <cp:revision>32</cp:revision>
  <dcterms:modified xsi:type="dcterms:W3CDTF">2023-06-17T09:17:38Z</dcterms:modified>
</cp:coreProperties>
</file>