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7" r:id="rId4"/>
    <p:sldId id="278" r:id="rId5"/>
    <p:sldId id="269" r:id="rId6"/>
    <p:sldId id="266" r:id="rId7"/>
    <p:sldId id="284" r:id="rId8"/>
    <p:sldId id="267" r:id="rId9"/>
    <p:sldId id="286" r:id="rId10"/>
    <p:sldId id="289" r:id="rId11"/>
    <p:sldId id="290" r:id="rId12"/>
    <p:sldId id="293" r:id="rId13"/>
    <p:sldId id="296" r:id="rId14"/>
    <p:sldId id="294" r:id="rId15"/>
    <p:sldId id="301" r:id="rId16"/>
    <p:sldId id="281" r:id="rId17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D2DEEF"/>
    <a:srgbClr val="EAEFF7"/>
    <a:srgbClr val="E20443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7" autoAdjust="0"/>
    <p:restoredTop sz="94660"/>
  </p:normalViewPr>
  <p:slideViewPr>
    <p:cSldViewPr snapToGrid="0">
      <p:cViewPr varScale="1">
        <p:scale>
          <a:sx n="59" d="100"/>
          <a:sy n="59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21.06.2023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38" y="0"/>
            <a:ext cx="12200338" cy="685800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037230" y="2592306"/>
            <a:ext cx="10507070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36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ОСОЗНАННОЙ САМОРЕГУЛЯЦИИ ПРАКТИКУЮЩИХ ПСИХОЛОГОВ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7230" y="4792416"/>
            <a:ext cx="4427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Рыжкова Наталия Юрьевна</a:t>
            </a:r>
          </a:p>
        </p:txBody>
      </p:sp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58" y="855008"/>
            <a:ext cx="11766884" cy="102271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Достоверные корреляции между саморегуляцией и формально-динамическими свойствами индивидуальности у практикующих психологов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BEECFFC-1162-4872-9FDC-4C74B978D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286948"/>
              </p:ext>
            </p:extLst>
          </p:nvPr>
        </p:nvGraphicFramePr>
        <p:xfrm>
          <a:off x="644441" y="1956915"/>
          <a:ext cx="10903118" cy="454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5980">
                  <a:extLst>
                    <a:ext uri="{9D8B030D-6E8A-4147-A177-3AD203B41FA5}">
                      <a16:colId xmlns:a16="http://schemas.microsoft.com/office/drawing/2014/main" val="2459895546"/>
                    </a:ext>
                  </a:extLst>
                </a:gridCol>
                <a:gridCol w="4964882">
                  <a:extLst>
                    <a:ext uri="{9D8B030D-6E8A-4147-A177-3AD203B41FA5}">
                      <a16:colId xmlns:a16="http://schemas.microsoft.com/office/drawing/2014/main" val="2287842978"/>
                    </a:ext>
                  </a:extLst>
                </a:gridCol>
                <a:gridCol w="1324524">
                  <a:extLst>
                    <a:ext uri="{9D8B030D-6E8A-4147-A177-3AD203B41FA5}">
                      <a16:colId xmlns:a16="http://schemas.microsoft.com/office/drawing/2014/main" val="4177237289"/>
                    </a:ext>
                  </a:extLst>
                </a:gridCol>
                <a:gridCol w="1287732">
                  <a:extLst>
                    <a:ext uri="{9D8B030D-6E8A-4147-A177-3AD203B41FA5}">
                      <a16:colId xmlns:a16="http://schemas.microsoft.com/office/drawing/2014/main" val="3551367509"/>
                    </a:ext>
                  </a:extLst>
                </a:gridCol>
              </a:tblGrid>
              <a:tr h="4931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Исследуемые переменные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83565" algn="ctr"/>
                        </a:tabLs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64284"/>
                  </a:ext>
                </a:extLst>
              </a:tr>
              <a:tr h="608807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Общий уровень осознанной саморегуляции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Индекс общей активности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0,323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0,042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04041"/>
                  </a:ext>
                </a:extLst>
              </a:tr>
              <a:tr h="6088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Индекс общей эмоциональности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- 0,397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878005"/>
                  </a:ext>
                </a:extLst>
              </a:tr>
              <a:tr h="60880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Индекс общей адаптивности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0,456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0,003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229750"/>
                  </a:ext>
                </a:extLst>
              </a:tr>
              <a:tr h="553746">
                <a:tc>
                  <a:txBody>
                    <a:bodyPr/>
                    <a:lstStyle/>
                    <a:p>
                      <a:r>
                        <a:rPr lang="ru-RU" sz="2400" dirty="0"/>
                        <a:t>Надежность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Индекс общей эмоциональности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- 0,434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296063"/>
                  </a:ext>
                </a:extLst>
              </a:tr>
              <a:tr h="731933">
                <a:tc rowSpan="2">
                  <a:txBody>
                    <a:bodyPr/>
                    <a:lstStyle/>
                    <a:p>
                      <a:r>
                        <a:rPr lang="ru-RU" sz="2400" dirty="0"/>
                        <a:t>Настойчивость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Индекс интеллектуальной активности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0,034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558166"/>
                  </a:ext>
                </a:extLst>
              </a:tr>
              <a:tr h="731933">
                <a:tc v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Индекс коммуникативной активности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464118"/>
                  </a:ext>
                </a:extLst>
              </a:tr>
            </a:tbl>
          </a:graphicData>
        </a:graphic>
      </p:graphicFrame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7636082-BFC3-47C4-93B2-15FEEB382471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7662A254-978A-4B25-8992-AC2AACEEECC2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8598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C88B5DF-9C60-4E1C-887A-5628AD269231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25F4F2A1-26E2-494C-A1C1-6829DBDC7293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BEECFFC-1162-4872-9FDC-4C74B978D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7922430"/>
              </p:ext>
            </p:extLst>
          </p:nvPr>
        </p:nvGraphicFramePr>
        <p:xfrm>
          <a:off x="794084" y="2139721"/>
          <a:ext cx="10603832" cy="4316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4879">
                  <a:extLst>
                    <a:ext uri="{9D8B030D-6E8A-4147-A177-3AD203B41FA5}">
                      <a16:colId xmlns:a16="http://schemas.microsoft.com/office/drawing/2014/main" val="2459895546"/>
                    </a:ext>
                  </a:extLst>
                </a:gridCol>
                <a:gridCol w="4942261">
                  <a:extLst>
                    <a:ext uri="{9D8B030D-6E8A-4147-A177-3AD203B41FA5}">
                      <a16:colId xmlns:a16="http://schemas.microsoft.com/office/drawing/2014/main" val="2287842978"/>
                    </a:ext>
                  </a:extLst>
                </a:gridCol>
                <a:gridCol w="1364588">
                  <a:extLst>
                    <a:ext uri="{9D8B030D-6E8A-4147-A177-3AD203B41FA5}">
                      <a16:colId xmlns:a16="http://schemas.microsoft.com/office/drawing/2014/main" val="4177237289"/>
                    </a:ext>
                  </a:extLst>
                </a:gridCol>
                <a:gridCol w="1472104">
                  <a:extLst>
                    <a:ext uri="{9D8B030D-6E8A-4147-A177-3AD203B41FA5}">
                      <a16:colId xmlns:a16="http://schemas.microsoft.com/office/drawing/2014/main" val="3551367509"/>
                    </a:ext>
                  </a:extLst>
                </a:gridCol>
              </a:tblGrid>
              <a:tr h="74506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/>
                        <a:t>Исследуемые переменные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83565" algn="ctr"/>
                        </a:tabLs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64284"/>
                  </a:ext>
                </a:extLst>
              </a:tr>
              <a:tr h="599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latin typeface="+mn-lt"/>
                        </a:rPr>
                        <a:t>Общий уровень осознанной саморегуляции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+mn-lt"/>
                        </a:rPr>
                        <a:t>Общий уровень жизнестойкости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0,523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878005"/>
                  </a:ext>
                </a:extLst>
              </a:tr>
              <a:tr h="599108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Надежность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Общий уровень жизнестойкости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0,432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0,005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296063"/>
                  </a:ext>
                </a:extLst>
              </a:tr>
              <a:tr h="585419">
                <a:tc v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tabLst>
                          <a:tab pos="1201420" algn="l"/>
                        </a:tabLst>
                      </a:pPr>
                      <a:endParaRPr lang="ru-RU" sz="22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Вовлеченность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0,482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0,002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558166"/>
                  </a:ext>
                </a:extLst>
              </a:tr>
              <a:tr h="59910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Контроль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0,347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0,028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464118"/>
                  </a:ext>
                </a:extLst>
              </a:tr>
              <a:tr h="5991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n-lt"/>
                        </a:rPr>
                        <a:t>Гибкость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Принятие риска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>
                          <a:effectLst/>
                          <a:latin typeface="+mn-lt"/>
                        </a:rPr>
                        <a:t>0,445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400" dirty="0">
                          <a:effectLst/>
                          <a:latin typeface="+mn-lt"/>
                        </a:rPr>
                        <a:t>0,004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6491594"/>
                  </a:ext>
                </a:extLst>
              </a:tr>
            </a:tbl>
          </a:graphicData>
        </a:graphic>
      </p:graphicFrame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6072"/>
            <a:ext cx="10972800" cy="8122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Достоверные корреляции между саморегуляцией и жизнестойкостью у практикующих психологов</a:t>
            </a:r>
          </a:p>
        </p:txBody>
      </p:sp>
    </p:spTree>
    <p:extLst>
      <p:ext uri="{BB962C8B-B14F-4D97-AF65-F5344CB8AC3E}">
        <p14:creationId xmlns:p14="http://schemas.microsoft.com/office/powerpoint/2010/main" val="1940675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08785"/>
            <a:ext cx="10972800" cy="102271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Результаты качественного анализа концепта «стресс» у практикующих психологов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3124646"/>
            <a:ext cx="6229351" cy="3395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Сохранять устойчивость осознанной саморегуляции в психологически напряженных ситуация и поддерживать общий уровень осознанной саморегуляции психологам помогает наличие положительного образа концепта «стресс» в структуре ментальных репрезентаций.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CC9892-76F4-4403-BFC9-A54FD105B599}"/>
              </a:ext>
            </a:extLst>
          </p:cNvPr>
          <p:cNvSpPr txBox="1"/>
          <p:nvPr/>
        </p:nvSpPr>
        <p:spPr>
          <a:xfrm>
            <a:off x="7524748" y="3884340"/>
            <a:ext cx="44958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200" i="1" dirty="0"/>
              <a:t>мобилизующий</a:t>
            </a:r>
            <a:r>
              <a:rPr lang="ru-RU" sz="2200" dirty="0"/>
              <a:t> (4 упоминания),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200" i="1" dirty="0"/>
              <a:t>мотивирующий</a:t>
            </a:r>
            <a:r>
              <a:rPr lang="ru-RU" sz="2200" dirty="0"/>
              <a:t> (3 упоминания),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200" i="1" dirty="0"/>
              <a:t>развивающий</a:t>
            </a:r>
            <a:r>
              <a:rPr lang="ru-RU" sz="2200" dirty="0"/>
              <a:t> (3 упоминания),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200" i="1" dirty="0"/>
              <a:t>побуждающий </a:t>
            </a:r>
            <a:r>
              <a:rPr lang="ru-RU" sz="2200" dirty="0"/>
              <a:t>(2 упоминания),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200" i="1" dirty="0"/>
              <a:t>позитивный</a:t>
            </a:r>
            <a:r>
              <a:rPr lang="ru-RU" sz="2200" dirty="0"/>
              <a:t> (2 упоминания),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200" i="1" dirty="0"/>
              <a:t>приятный</a:t>
            </a:r>
            <a:r>
              <a:rPr lang="ru-RU" sz="2200" dirty="0"/>
              <a:t> (2 упоминания).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7CA009-56B2-4580-B34B-99A7DF0C6695}"/>
              </a:ext>
            </a:extLst>
          </p:cNvPr>
          <p:cNvSpPr txBox="1"/>
          <p:nvPr/>
        </p:nvSpPr>
        <p:spPr>
          <a:xfrm>
            <a:off x="7448547" y="3114899"/>
            <a:ext cx="4495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/>
              <a:t>Ассоциативный ряд содержит прилагательные: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B78EE8-AEEF-43A7-B75E-2F47382C9E1E}"/>
              </a:ext>
            </a:extLst>
          </p:cNvPr>
          <p:cNvSpPr txBox="1"/>
          <p:nvPr/>
        </p:nvSpPr>
        <p:spPr>
          <a:xfrm>
            <a:off x="876300" y="2311588"/>
            <a:ext cx="10972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33% практикующих психолога отметили положительную роль стресса.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744D3728-3502-4929-A05C-CD3960EE23A6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06E2B9A4-01FB-460F-95C0-2AD20436C58A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04877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8EA0DC10-89C8-4ECE-90E4-7E52395249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365559"/>
              </p:ext>
            </p:extLst>
          </p:nvPr>
        </p:nvGraphicFramePr>
        <p:xfrm>
          <a:off x="178157" y="1887514"/>
          <a:ext cx="11835685" cy="480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528">
                  <a:extLst>
                    <a:ext uri="{9D8B030D-6E8A-4147-A177-3AD203B41FA5}">
                      <a16:colId xmlns:a16="http://schemas.microsoft.com/office/drawing/2014/main" val="139085631"/>
                    </a:ext>
                  </a:extLst>
                </a:gridCol>
                <a:gridCol w="6081177">
                  <a:extLst>
                    <a:ext uri="{9D8B030D-6E8A-4147-A177-3AD203B41FA5}">
                      <a16:colId xmlns:a16="http://schemas.microsoft.com/office/drawing/2014/main" val="1229551584"/>
                    </a:ext>
                  </a:extLst>
                </a:gridCol>
                <a:gridCol w="3240980">
                  <a:extLst>
                    <a:ext uri="{9D8B030D-6E8A-4147-A177-3AD203B41FA5}">
                      <a16:colId xmlns:a16="http://schemas.microsoft.com/office/drawing/2014/main" val="452826582"/>
                    </a:ext>
                  </a:extLst>
                </a:gridCol>
              </a:tblGrid>
              <a:tr h="379151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Категории прилагательных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Примеры прилагательных и частота их упоминания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892619"/>
                  </a:ext>
                </a:extLst>
              </a:tr>
              <a:tr h="379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Практикующие психологи</a:t>
                      </a: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Контрольная группа</a:t>
                      </a:r>
                    </a:p>
                  </a:txBody>
                  <a:tcPr marL="68580" marR="68580" marT="0" marB="0"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019079"/>
                  </a:ext>
                </a:extLst>
              </a:tr>
              <a:tr h="934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Подход к процессу организации отдыха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Запланированный/планируемый (4 раза), регулярный (2 раза), организованный, очередной, внеплановый, дежурный (по 1 разу)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Запланированный, регулярный (по 1 разу)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8456750"/>
                  </a:ext>
                </a:extLst>
              </a:tr>
              <a:tr h="6232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Осознаваемая потребность в отдыхе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Необходимый, нужный (по 4 раза), полезный (2 раза), обязательный, значимый, вынужденный (по 1 разу)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Полезный (7 раз)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3635361"/>
                  </a:ext>
                </a:extLst>
              </a:tr>
              <a:tr h="15581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Восстанавливающее свойство отдыха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Наполняющий, качественный (по 3 раза), ресурсный, заряжающий, успокаивающий (по 2 раза), обогащающий, оживляющий, жизнеутверждающий, исцеляющий, восстанавливающий, тонизирующий (по 1 разу).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Восстанавливающий, тонизирующий, целительный (по 1 разу)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399169"/>
                  </a:ext>
                </a:extLst>
              </a:tr>
              <a:tr h="9348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>
                          <a:effectLst/>
                          <a:latin typeface="+mn-lt"/>
                        </a:rPr>
                        <a:t>Право на отдых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Не выявлено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850900" algn="l"/>
                        </a:tabLst>
                      </a:pPr>
                      <a:r>
                        <a:rPr lang="ru-RU" sz="2000" i="0" dirty="0">
                          <a:effectLst/>
                          <a:latin typeface="+mn-lt"/>
                        </a:rPr>
                        <a:t>Заслуженный (5 раз), законный, гарантирован-</a:t>
                      </a:r>
                      <a:r>
                        <a:rPr lang="ru-RU" sz="2000" i="0" dirty="0" err="1">
                          <a:effectLst/>
                          <a:latin typeface="+mn-lt"/>
                        </a:rPr>
                        <a:t>ный</a:t>
                      </a:r>
                      <a:r>
                        <a:rPr lang="ru-RU" sz="2000" i="0" dirty="0">
                          <a:effectLst/>
                          <a:latin typeface="+mn-lt"/>
                        </a:rPr>
                        <a:t> (по 1 разу)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912431"/>
                  </a:ext>
                </a:extLst>
              </a:tr>
            </a:tbl>
          </a:graphicData>
        </a:graphic>
      </p:graphicFrame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C7E49F5-CD14-463F-8FA0-26B22ED94E72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E4B9D19A-3278-4E42-958A-6E77E999198C}"/>
                </a:ext>
              </a:extLst>
            </p:cNvPr>
            <p:cNvSpPr/>
            <p:nvPr/>
          </p:nvSpPr>
          <p:spPr>
            <a:xfrm>
              <a:off x="344774" y="194872"/>
              <a:ext cx="1469036" cy="8066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87528"/>
            <a:ext cx="10972800" cy="102271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Результаты качественного анализа концепта «отдых» у практикующих психологов</a:t>
            </a:r>
          </a:p>
        </p:txBody>
      </p:sp>
    </p:spTree>
    <p:extLst>
      <p:ext uri="{BB962C8B-B14F-4D97-AF65-F5344CB8AC3E}">
        <p14:creationId xmlns:p14="http://schemas.microsoft.com/office/powerpoint/2010/main" val="88638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C3C7CA80-9BF5-487D-9063-2BD079EF0A6E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12E3B84E-0DD3-4B3E-ABA8-63D701F83A9F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764766"/>
            <a:ext cx="10972800" cy="5474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Обсуждение результатов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774" y="1312172"/>
            <a:ext cx="11513397" cy="554582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800" dirty="0"/>
              <a:t>Способность выдерживать повышенный уровень эмоциональных нагрузок, низкая чувствительность к неудачам и уверенность в себе обеспечивают у практикующих психологов развитие саморегуляции как универсального ресурса достижения целей профессионального и личностного роста.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Эмоциональная устойчивость является предпосылкой для развития эмоционального интеллекта у данной профессиональной группы.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Успешность любой деятельности, включающей планирование целей, моделирование значимых условий их достижения, программирование действий и оценивание результатов, обеспечивает позитивное и устойчивое представление о себе, мире и отношении с миром.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Сохранять устойчивость осознанной саморегуляции в психологически напряженных ситуация психологам помогает наличие положительного образа концепта «стресс» в структуре ментальных репрезентаций.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Своевременное восстановление функционального состояния обеспечивается за счет тенденции к </a:t>
            </a:r>
            <a:r>
              <a:rPr lang="ru-RU" sz="1800" dirty="0" err="1"/>
              <a:t>проактивному</a:t>
            </a:r>
            <a:r>
              <a:rPr lang="ru-RU" sz="1800" dirty="0"/>
              <a:t> подходу к организации отдыха.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Развитие саморегуляции как универсального ресурса позволяет практикующим психологам сохранять способность к мобилизации ресурсов в трудных жизненных ситуациях и обеспечивает им жизнеспособность и осмысленность поведения в условиях неопределенности, что не противоречит результатам исследований Е.В. Тарасовой, И.С. Новиковой, А.Д. Моисеевой и Л.Г. </a:t>
            </a:r>
            <a:r>
              <a:rPr lang="ru-RU" sz="1800" dirty="0" err="1"/>
              <a:t>Жедуновой</a:t>
            </a:r>
            <a:r>
              <a:rPr lang="ru-RU" sz="18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/>
              <a:t>Полученные результаты расширяют представления о саморегуляции в сфере профессиональной деятельности и сопоставимы с результатами исследований осознанной саморегуляции О.А. </a:t>
            </a:r>
            <a:r>
              <a:rPr lang="ru-RU" sz="1800" dirty="0" err="1"/>
              <a:t>Конопкина</a:t>
            </a:r>
            <a:r>
              <a:rPr lang="ru-RU" sz="1800" dirty="0"/>
              <a:t>,                В.И. </a:t>
            </a:r>
            <a:r>
              <a:rPr lang="ru-RU" sz="1800" dirty="0" err="1"/>
              <a:t>Моросановой</a:t>
            </a:r>
            <a:r>
              <a:rPr lang="ru-RU" sz="1800" dirty="0"/>
              <a:t>, Е.М. </a:t>
            </a:r>
            <a:r>
              <a:rPr lang="ru-RU" sz="1800" dirty="0" err="1"/>
              <a:t>Коноз</a:t>
            </a:r>
            <a:r>
              <a:rPr lang="ru-RU" sz="1800" dirty="0"/>
              <a:t>, Е.А. Ароновой.</a:t>
            </a:r>
          </a:p>
        </p:txBody>
      </p:sp>
    </p:spTree>
    <p:extLst>
      <p:ext uri="{BB962C8B-B14F-4D97-AF65-F5344CB8AC3E}">
        <p14:creationId xmlns:p14="http://schemas.microsoft.com/office/powerpoint/2010/main" val="3803478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A849560D-44DE-4285-816F-ED5D8F2AFCB7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52ABCFFF-A493-457D-B0F4-8FC5C1A61E63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853198"/>
            <a:ext cx="10706100" cy="4807451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5300" dirty="0"/>
              <a:t>Ведущим когнитивно-регуляторным процессом саморегуляции у практикующих психологов является программировании действий, личностно-регуляторным свойством – настойчивость в достижении цели.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300" dirty="0"/>
              <a:t>Психологи отличаются достоверно более высоким значением показателя «надежность» по сравнению с контрольной группой.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300" dirty="0"/>
              <a:t> У практикующих психологов установлена связь между общим уровнем осознанной саморегуляции и индексами общей эмоциональности, активности и адаптивности.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300" dirty="0"/>
              <a:t>Установлены положительные связи между осознанной саморегуляцией и жизнестойкостью в обеих группах.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300" dirty="0"/>
              <a:t>При оценке организации концепта «стресс» установлено наличие положительного образа стресса в структуре ментальных репрезентаций.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5300" dirty="0"/>
              <a:t>Оценка организации концепта «отдых» включает компоненты </a:t>
            </a:r>
            <a:r>
              <a:rPr lang="ru-RU" sz="5300" dirty="0" err="1"/>
              <a:t>проактивного</a:t>
            </a:r>
            <a:r>
              <a:rPr lang="ru-RU" sz="5300" dirty="0"/>
              <a:t> подхода к отдыху у практикующих психологов.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837336"/>
            <a:ext cx="10972800" cy="77963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Выводы</a:t>
            </a:r>
          </a:p>
        </p:txBody>
      </p:sp>
    </p:spTree>
    <p:extLst>
      <p:ext uri="{BB962C8B-B14F-4D97-AF65-F5344CB8AC3E}">
        <p14:creationId xmlns:p14="http://schemas.microsoft.com/office/powerpoint/2010/main" val="3888465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5750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Благодарю за внимание!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84F7DE49-74DE-4482-8EE8-EEE8D090E671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7FDD6CAB-2B43-4333-B02B-0375FD9497B4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2051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1D4BAD0-E578-4580-97AF-AEA2BA45AAF6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929D6520-0D7C-4A78-A324-44E1EA43FCF2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12091"/>
            <a:ext cx="10972800" cy="6668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Постановка проблемы 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28" y="2087590"/>
            <a:ext cx="9873471" cy="41388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Структурные изменения в экономике.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Социальные и политические изменения в обществе.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Развитие информационных технологий.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Появление новых профессий.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Изменение форм и способов организации деятельности.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Развитые навыки саморегуляция являются фактором психологического благополучия.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Возрастающая нагрузка на практикующих психологов: </a:t>
            </a:r>
          </a:p>
          <a:p>
            <a:pPr marL="457200" lvl="1" indent="0">
              <a:buNone/>
            </a:pPr>
            <a:r>
              <a:rPr lang="ru-RU" dirty="0"/>
              <a:t>с 2009 г. по 2022 г. доля россиян,  обратившихся за профессиональной психологической помощью выросла в 2 раза (по данным ВЦИОМ).</a:t>
            </a:r>
          </a:p>
        </p:txBody>
      </p:sp>
    </p:spTree>
    <p:extLst>
      <p:ext uri="{BB962C8B-B14F-4D97-AF65-F5344CB8AC3E}">
        <p14:creationId xmlns:p14="http://schemas.microsoft.com/office/powerpoint/2010/main" val="670894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A7F47970-1F3C-4C7B-816F-9CBC92A68C18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97DEDF3-26BA-4B0B-B060-B450CC1537E5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CE6F4633-8734-46DE-AFAE-1B8A5C8781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641487"/>
              </p:ext>
            </p:extLst>
          </p:nvPr>
        </p:nvGraphicFramePr>
        <p:xfrm>
          <a:off x="609600" y="1170675"/>
          <a:ext cx="10972800" cy="5130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1298">
                  <a:extLst>
                    <a:ext uri="{9D8B030D-6E8A-4147-A177-3AD203B41FA5}">
                      <a16:colId xmlns:a16="http://schemas.microsoft.com/office/drawing/2014/main" val="1667847197"/>
                    </a:ext>
                  </a:extLst>
                </a:gridCol>
                <a:gridCol w="1846053">
                  <a:extLst>
                    <a:ext uri="{9D8B030D-6E8A-4147-A177-3AD203B41FA5}">
                      <a16:colId xmlns:a16="http://schemas.microsoft.com/office/drawing/2014/main" val="942693227"/>
                    </a:ext>
                  </a:extLst>
                </a:gridCol>
                <a:gridCol w="1052423">
                  <a:extLst>
                    <a:ext uri="{9D8B030D-6E8A-4147-A177-3AD203B41FA5}">
                      <a16:colId xmlns:a16="http://schemas.microsoft.com/office/drawing/2014/main" val="3353155827"/>
                    </a:ext>
                  </a:extLst>
                </a:gridCol>
                <a:gridCol w="4733026">
                  <a:extLst>
                    <a:ext uri="{9D8B030D-6E8A-4147-A177-3AD203B41FA5}">
                      <a16:colId xmlns:a16="http://schemas.microsoft.com/office/drawing/2014/main" val="3860033762"/>
                    </a:ext>
                  </a:extLst>
                </a:gridCol>
              </a:tblGrid>
              <a:tr h="49762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Название исследования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Авторы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Год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Результаты исследования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046219"/>
                  </a:ext>
                </a:extLst>
              </a:tr>
              <a:tr h="1313005">
                <a:tc>
                  <a:txBody>
                    <a:bodyPr/>
                    <a:lstStyle/>
                    <a:p>
                      <a:r>
                        <a:rPr lang="ru-RU" sz="2200" dirty="0"/>
                        <a:t>1. Компоненты жизнеспособности психологов и психотерапевтов.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Тарасова Е. В. (ИП РАН)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2016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Психологи и психотерапевты склонны адекватно оценивать ситуацию, способны к мобилизации ресурсов в трудных жизненных ситуациях.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7910529"/>
                  </a:ext>
                </a:extLst>
              </a:tr>
              <a:tr h="1401556">
                <a:tc>
                  <a:txBody>
                    <a:bodyPr/>
                    <a:lstStyle/>
                    <a:p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Взаимосвязь используемых стратегий саморегуляции и склонности к выгоранию у психологов.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Новикова И.С.  (МПГУ)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Более 60 % специалистов имеют средний уровень проявлений эмоционального выгорания.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045544"/>
                  </a:ext>
                </a:extLst>
              </a:tr>
              <a:tr h="1099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Предикторы жизнеспособности психологов-консультантов.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Моисеева А. Д. </a:t>
                      </a:r>
                      <a:r>
                        <a:rPr lang="ru-RU" sz="2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Жедунова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Л. Г. (</a:t>
                      </a:r>
                      <a:r>
                        <a:rPr lang="ru-RU" sz="2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ЯГПУ)</a:t>
                      </a: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/>
                        <a:t>2017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Предиктором жизнеспособности выступает толерантность к неопределенности.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701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2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98" y="1944621"/>
            <a:ext cx="10927170" cy="21289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i="1" dirty="0"/>
              <a:t>Саморегуляция</a:t>
            </a:r>
            <a:r>
              <a:rPr lang="ru-RU" sz="2600" dirty="0"/>
              <a:t> – это универсальный принцип активности живых и </a:t>
            </a:r>
            <a:r>
              <a:rPr lang="ru-RU" sz="2600" dirty="0" err="1"/>
              <a:t>квазиживых</a:t>
            </a:r>
            <a:r>
              <a:rPr lang="ru-RU" sz="2600" dirty="0"/>
              <a:t> систем, направляемых целями или другими высшими критериями желательного. Это механизм целесообразной коррекции активности в движении от менее благоприятных к более благоприятным результатам (Леонтьев, 2016).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endParaRPr lang="ru-RU" sz="2600" b="1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F121E2FE-303E-4599-9440-DA3B8AB73439}"/>
              </a:ext>
            </a:extLst>
          </p:cNvPr>
          <p:cNvSpPr txBox="1">
            <a:spLocks/>
          </p:cNvSpPr>
          <p:nvPr/>
        </p:nvSpPr>
        <p:spPr>
          <a:xfrm>
            <a:off x="764498" y="4163512"/>
            <a:ext cx="10927170" cy="2128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600" b="1" i="1" dirty="0"/>
              <a:t>Осознанная саморегуляция </a:t>
            </a:r>
            <a:r>
              <a:rPr lang="ru-RU" sz="2600" dirty="0"/>
              <a:t>– это многоуровневая и динамическая система процессов, состояний и свойств, являющаяся инструментом инициации и поддержания произвольной активности человека. Это </a:t>
            </a:r>
            <a:r>
              <a:rPr lang="ru-RU" sz="2600" dirty="0" err="1"/>
              <a:t>метаресурс</a:t>
            </a:r>
            <a:r>
              <a:rPr lang="ru-RU" sz="2600" dirty="0"/>
              <a:t>, благодаря которому определяются и достигаются профессиональные и личные цели индивида (</a:t>
            </a:r>
            <a:r>
              <a:rPr lang="ru-RU" sz="2600" dirty="0" err="1"/>
              <a:t>Моросанова</a:t>
            </a:r>
            <a:r>
              <a:rPr lang="ru-RU" sz="2600" dirty="0"/>
              <a:t>, 2021).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600" b="1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65E2A42-1D6B-48EC-A451-E945FD19B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7161"/>
            <a:ext cx="10972800" cy="88062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Определение саморегуляции 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0EB9658-FD35-43A4-BEEE-C3CBF7F65462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14" name="Прямоугольник 13">
              <a:extLst>
                <a:ext uri="{FF2B5EF4-FFF2-40B4-BE49-F238E27FC236}">
                  <a16:creationId xmlns:a16="http://schemas.microsoft.com/office/drawing/2014/main" id="{422B0CD0-6379-4FF3-B0EC-E9A9C317F150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7787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39035856-D304-4575-BD9F-0B71218EBC5B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E81A63A8-E7C7-49B1-AF99-3C9FA6477A3D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4518"/>
            <a:ext cx="10972800" cy="67455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Ресурсы осознанной саморегуляции</a:t>
            </a:r>
          </a:p>
        </p:txBody>
      </p:sp>
      <p:graphicFrame>
        <p:nvGraphicFramePr>
          <p:cNvPr id="2" name="Таблица 4">
            <a:extLst>
              <a:ext uri="{FF2B5EF4-FFF2-40B4-BE49-F238E27FC236}">
                <a16:creationId xmlns:a16="http://schemas.microsoft.com/office/drawing/2014/main" id="{2EA65CEB-2D49-4A6E-B322-12474B370D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812944"/>
              </p:ext>
            </p:extLst>
          </p:nvPr>
        </p:nvGraphicFramePr>
        <p:xfrm>
          <a:off x="114300" y="1399383"/>
          <a:ext cx="11925300" cy="5296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806">
                  <a:extLst>
                    <a:ext uri="{9D8B030D-6E8A-4147-A177-3AD203B41FA5}">
                      <a16:colId xmlns:a16="http://schemas.microsoft.com/office/drawing/2014/main" val="306337823"/>
                    </a:ext>
                  </a:extLst>
                </a:gridCol>
                <a:gridCol w="2400405">
                  <a:extLst>
                    <a:ext uri="{9D8B030D-6E8A-4147-A177-3AD203B41FA5}">
                      <a16:colId xmlns:a16="http://schemas.microsoft.com/office/drawing/2014/main" val="2688103993"/>
                    </a:ext>
                  </a:extLst>
                </a:gridCol>
                <a:gridCol w="7888089">
                  <a:extLst>
                    <a:ext uri="{9D8B030D-6E8A-4147-A177-3AD203B41FA5}">
                      <a16:colId xmlns:a16="http://schemas.microsoft.com/office/drawing/2014/main" val="894571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Группа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Шкалы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Характеристика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818476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Когнитивно-регуляторные процессы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Планирование целей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Стилевые различия в выдвижении и достижении целей деятельности.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4953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Моделирование значимых условий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Развитость представлений о внешних и внутренних значимых условиях достижения целей деятельности.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13084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Программирование действий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Индивидуальные особенности осознанного построения способов и алгоритма своих действий.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465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Оценивание результатов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Развитость и адекватность оценки испытуемым себя, своих действий и результатов своей деятельности и поведения.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95758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Личностно-регуляторные свойства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Гибкость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сформированности возможностей перестраивать, вносить коррекции в систему саморегуляции в связи с изменением внешних и внутренних условий деятельности.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6016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Надежность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Устойчивость осознанной саморегуляции психической активности и практической деятельности в сложных, психологически напряженных ситуациях.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321876"/>
                  </a:ext>
                </a:extLst>
              </a:tr>
              <a:tr h="434497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Настойчивость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Упорство и решительность в достижении поставленной цели деятельности.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4174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уровень саморегуляции 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Сформированность системы осознанной саморегуляции поведения 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652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159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2178104-5681-4D0F-B575-A1FD45A20260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id="{4DEAE3F8-703B-4FBB-9BED-124F35105FB9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12" y="1175998"/>
            <a:ext cx="11621124" cy="12074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300" b="1" i="1" dirty="0"/>
              <a:t>Цель исследования</a:t>
            </a:r>
            <a:r>
              <a:rPr lang="ru-RU" sz="2300" dirty="0"/>
              <a:t>: анализ особенностей осознанной саморегуляции поведения практикующих психологов, определяющих их способность достигать поставленные цели в различных видах психической активности и практической деятельности.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0362FAFC-100F-4DFE-89B4-BE1F0230FCCF}"/>
              </a:ext>
            </a:extLst>
          </p:cNvPr>
          <p:cNvSpPr txBox="1">
            <a:spLocks/>
          </p:cNvSpPr>
          <p:nvPr/>
        </p:nvSpPr>
        <p:spPr>
          <a:xfrm>
            <a:off x="446412" y="2550764"/>
            <a:ext cx="11621124" cy="36617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300" b="1" i="1" dirty="0"/>
              <a:t>Основная гипотеза</a:t>
            </a:r>
            <a:r>
              <a:rPr lang="ru-RU" sz="2300" b="1" u="sng" dirty="0"/>
              <a:t>:</a:t>
            </a:r>
            <a:r>
              <a:rPr lang="ru-RU" sz="2300" b="1" dirty="0"/>
              <a:t> </a:t>
            </a:r>
            <a:r>
              <a:rPr lang="ru-RU" sz="2300" dirty="0"/>
              <a:t>В структуре осознанной саморегуляции поведения практикующих психологов существуют особенности, определяющие их способность достигать поставленные цели в различных видах психической активности и практической деятельности.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300" b="1" i="1" dirty="0"/>
              <a:t>Частные гипотезы: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300" dirty="0"/>
              <a:t>Сформированность ресурсов осознанной саморегуляции поведения практикующих психологов прямо связана со способностью сохранять эмоциональную устойчивость, высокий уровень активности и адаптивности в различных видах психической активности и практической деятельности.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300" dirty="0"/>
              <a:t>Сформированность ресурсов осознанной саморегуляции поведения практикующих психологов прямо связана с жизнестойкостью личности. </a:t>
            </a:r>
          </a:p>
        </p:txBody>
      </p:sp>
    </p:spTree>
    <p:extLst>
      <p:ext uri="{BB962C8B-B14F-4D97-AF65-F5344CB8AC3E}">
        <p14:creationId xmlns:p14="http://schemas.microsoft.com/office/powerpoint/2010/main" val="1957628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35A72BF3-15F8-4F22-9A06-52E2B9BCC7A8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8FF97EA-7CB8-45DD-81A4-174F134B189D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49" y="777873"/>
            <a:ext cx="10972800" cy="8110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Задачи исследования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9" y="1770973"/>
            <a:ext cx="10972799" cy="4997087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Изучить теоретические представления о саморегуляции поведения в исследованиях отечественных и зарубежных авторов.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Изучить особенности профессиональной деятельности практикующих психологов в контексте осознанной саморегуляции.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Подобрать психодиагностический инструментарий, направленный на исследование и оценку особенности осознанной саморегуляции практикующих психологов.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С помощью методов статистического и качественного анализа обработать полученные данные.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400" dirty="0"/>
              <a:t>Дать интерпретацию полученных данных и разработать рекомендации практикующим психологам для повышения эффективности их профессиональной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49109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B9D9469E-BFB0-4A99-AE2D-E94877545B40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2E698F99-1AE9-46FC-86A1-3F937DE444D6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Объект 2">
            <a:extLst>
              <a:ext uri="{FF2B5EF4-FFF2-40B4-BE49-F238E27FC236}">
                <a16:creationId xmlns:a16="http://schemas.microsoft.com/office/drawing/2014/main" id="{94FCBAC8-0635-4414-8678-9B1D4B9C7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630" y="2098282"/>
            <a:ext cx="4292407" cy="43062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Сбор эмпирических данных осуществлялся в период с ноября 2022 г. по февраль 2023 г. </a:t>
            </a:r>
          </a:p>
          <a:p>
            <a:pPr marL="0" indent="0">
              <a:buNone/>
            </a:pPr>
            <a:r>
              <a:rPr lang="ru-RU" b="1" dirty="0"/>
              <a:t>В выборку </a:t>
            </a:r>
            <a:r>
              <a:rPr lang="ru-RU" dirty="0"/>
              <a:t>вошли 82 специалиста, в т.ч. 42 практикующих психологов и  40 специалистов типа профессии «человек-знаковая система»:</a:t>
            </a:r>
          </a:p>
          <a:p>
            <a:pPr marL="0" indent="0">
              <a:buNone/>
            </a:pPr>
            <a:endParaRPr lang="ru-RU" sz="1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65 женщин (79%), 17 мужчин (21%);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средний возраст респондентов 39,6 лет;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ru-RU" dirty="0"/>
              <a:t>средний трудовой стаж 17,1 лет;</a:t>
            </a:r>
          </a:p>
          <a:p>
            <a:pPr marL="457200" lvl="1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dirty="0"/>
              <a:t>Для 52,4% психологов консультирование является основным видом деятельности, опыт консультирования составляет в среднем 8,5 лет.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EC21083-5B71-44FD-801C-84B47ED67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4525"/>
            <a:ext cx="10972800" cy="83567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Организация исследования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B2410E27-6D93-4980-BBA8-F7BCC764C5E4}"/>
              </a:ext>
            </a:extLst>
          </p:cNvPr>
          <p:cNvSpPr txBox="1">
            <a:spLocks/>
          </p:cNvSpPr>
          <p:nvPr/>
        </p:nvSpPr>
        <p:spPr>
          <a:xfrm>
            <a:off x="5351486" y="1600200"/>
            <a:ext cx="6680304" cy="45899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/>
              <a:t>Методики исследования:</a:t>
            </a:r>
            <a:endParaRPr lang="ru-RU" sz="2000" dirty="0"/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Опросник В.И. </a:t>
            </a:r>
            <a:r>
              <a:rPr lang="ru-RU" sz="2000" dirty="0" err="1"/>
              <a:t>Моросановой</a:t>
            </a:r>
            <a:r>
              <a:rPr lang="ru-RU" sz="2000" dirty="0"/>
              <a:t> «Стиль саморегуляции поведения – ССПМ 2020» (В.И. </a:t>
            </a:r>
            <a:r>
              <a:rPr lang="ru-RU" sz="2000" dirty="0" err="1"/>
              <a:t>Моросанова</a:t>
            </a:r>
            <a:r>
              <a:rPr lang="ru-RU" sz="2000" dirty="0"/>
              <a:t>,                           Н.Г. Кондратюк).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Сокращенный вариант опросника формально-динамических свойств индивидуальности для взрослых (В.М. </a:t>
            </a:r>
            <a:r>
              <a:rPr lang="ru-RU" sz="2000" dirty="0" err="1"/>
              <a:t>Русалов</a:t>
            </a:r>
            <a:r>
              <a:rPr lang="ru-RU" sz="2000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Тест жизнестойкости С. </a:t>
            </a:r>
            <a:r>
              <a:rPr lang="ru-RU" sz="2000" dirty="0" err="1"/>
              <a:t>Мадди</a:t>
            </a:r>
            <a:r>
              <a:rPr lang="ru-RU" sz="2000" dirty="0"/>
              <a:t> (в адаптации                      Д.А. Леонтьева, Е.И. </a:t>
            </a:r>
            <a:r>
              <a:rPr lang="ru-RU" sz="2000" dirty="0" err="1"/>
              <a:t>Рассказовой</a:t>
            </a:r>
            <a:r>
              <a:rPr lang="ru-RU" sz="2000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/>
              <a:t>Методы оценки организации концепта «стресс» и концепта «отдых».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000" u="sng" dirty="0"/>
              <a:t>Статистические методы: </a:t>
            </a:r>
            <a:r>
              <a:rPr lang="ru-RU" sz="2000" dirty="0"/>
              <a:t>описательная статистика (среднее, стандартное отклонение, частотный анализ), сравнительный анализ (</a:t>
            </a:r>
            <a:r>
              <a:rPr lang="ru-RU" sz="2000" dirty="0" err="1"/>
              <a:t>кр</a:t>
            </a:r>
            <a:r>
              <a:rPr lang="ru-RU" sz="2000" dirty="0"/>
              <a:t>. </a:t>
            </a:r>
            <a:r>
              <a:rPr lang="en-US" sz="2000" dirty="0"/>
              <a:t>t </a:t>
            </a:r>
            <a:r>
              <a:rPr lang="ru-RU" sz="2000" dirty="0"/>
              <a:t>Стьюдента, U-Манна-Уитни), корреляционный анализ r-Пирсона. Для качественного анализа использовались </a:t>
            </a:r>
            <a:r>
              <a:rPr lang="ru-RU" sz="2000" dirty="0" err="1"/>
              <a:t>интерпретативные</a:t>
            </a:r>
            <a:r>
              <a:rPr lang="ru-RU" sz="2000" dirty="0"/>
              <a:t> методы.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2918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5E80C05-372F-45DF-AB24-4C14115537B0}"/>
              </a:ext>
            </a:extLst>
          </p:cNvPr>
          <p:cNvGrpSpPr/>
          <p:nvPr/>
        </p:nvGrpSpPr>
        <p:grpSpPr>
          <a:xfrm>
            <a:off x="0" y="0"/>
            <a:ext cx="12192000" cy="1022713"/>
            <a:chOff x="0" y="0"/>
            <a:chExt cx="12192000" cy="1022713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5141"/>
            <a:stretch/>
          </p:blipFill>
          <p:spPr>
            <a:xfrm>
              <a:off x="0" y="0"/>
              <a:ext cx="12192000" cy="1022713"/>
            </a:xfrm>
            <a:prstGeom prst="rect">
              <a:avLst/>
            </a:prstGeom>
          </p:spPr>
        </p:pic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A9366368-2A8E-4679-B28A-ED07F477FA89}"/>
                </a:ext>
              </a:extLst>
            </p:cNvPr>
            <p:cNvSpPr/>
            <p:nvPr/>
          </p:nvSpPr>
          <p:spPr>
            <a:xfrm>
              <a:off x="344774" y="194872"/>
              <a:ext cx="1469036" cy="813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E1BFE4-23E3-41B3-AF83-21EBA1DD1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4" y="917783"/>
            <a:ext cx="10972800" cy="5755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Различия между группами в показателях саморегуляции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1BEECFFC-1162-4872-9FDC-4C74B978D3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123460"/>
              </p:ext>
            </p:extLst>
          </p:nvPr>
        </p:nvGraphicFramePr>
        <p:xfrm>
          <a:off x="168441" y="1676607"/>
          <a:ext cx="11882787" cy="4753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372">
                  <a:extLst>
                    <a:ext uri="{9D8B030D-6E8A-4147-A177-3AD203B41FA5}">
                      <a16:colId xmlns:a16="http://schemas.microsoft.com/office/drawing/2014/main" val="3803543208"/>
                    </a:ext>
                  </a:extLst>
                </a:gridCol>
                <a:gridCol w="4442588">
                  <a:extLst>
                    <a:ext uri="{9D8B030D-6E8A-4147-A177-3AD203B41FA5}">
                      <a16:colId xmlns:a16="http://schemas.microsoft.com/office/drawing/2014/main" val="2287842978"/>
                    </a:ext>
                  </a:extLst>
                </a:gridCol>
                <a:gridCol w="2136959">
                  <a:extLst>
                    <a:ext uri="{9D8B030D-6E8A-4147-A177-3AD203B41FA5}">
                      <a16:colId xmlns:a16="http://schemas.microsoft.com/office/drawing/2014/main" val="4177237289"/>
                    </a:ext>
                  </a:extLst>
                </a:gridCol>
                <a:gridCol w="1845557">
                  <a:extLst>
                    <a:ext uri="{9D8B030D-6E8A-4147-A177-3AD203B41FA5}">
                      <a16:colId xmlns:a16="http://schemas.microsoft.com/office/drawing/2014/main" val="3551367509"/>
                    </a:ext>
                  </a:extLst>
                </a:gridCol>
                <a:gridCol w="987533">
                  <a:extLst>
                    <a:ext uri="{9D8B030D-6E8A-4147-A177-3AD203B41FA5}">
                      <a16:colId xmlns:a16="http://schemas.microsoft.com/office/drawing/2014/main" val="2132291399"/>
                    </a:ext>
                  </a:extLst>
                </a:gridCol>
                <a:gridCol w="922778">
                  <a:extLst>
                    <a:ext uri="{9D8B030D-6E8A-4147-A177-3AD203B41FA5}">
                      <a16:colId xmlns:a16="http://schemas.microsoft.com/office/drawing/2014/main" val="1203266725"/>
                    </a:ext>
                  </a:extLst>
                </a:gridCol>
              </a:tblGrid>
              <a:tr h="3601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Группа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Шкала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Описательная статистика (ср. </a:t>
                      </a:r>
                      <a:r>
                        <a:rPr lang="ru-RU" sz="2000" dirty="0" err="1"/>
                        <a:t>зн</a:t>
                      </a:r>
                      <a:r>
                        <a:rPr lang="ru-RU" sz="2000" dirty="0"/>
                        <a:t>.)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Различия</a:t>
                      </a:r>
                      <a:r>
                        <a:rPr lang="en-US" dirty="0"/>
                        <a:t>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80896"/>
                  </a:ext>
                </a:extLst>
              </a:tr>
              <a:tr h="831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Практикующие психологи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n=40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</a:rPr>
                        <a:t>Контрольная группа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n=40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</a:t>
                      </a:r>
                      <a:endParaRPr lang="ru-RU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964284"/>
                  </a:ext>
                </a:extLst>
              </a:tr>
              <a:tr h="45557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/>
                        <a:t>Общий уровень осознанной саморегуляции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57,20 (9,18)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55,38 (8,88)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chemeClr val="tx1"/>
                          </a:solidFill>
                        </a:rPr>
                        <a:t>0,90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0,369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6609668"/>
                  </a:ext>
                </a:extLst>
              </a:tr>
              <a:tr h="387824">
                <a:tc rowSpan="4"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Когнитивно-регуляторные процессы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Планирование целей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14,28 (3,05)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13,25 (2,99)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chemeClr val="tx1"/>
                          </a:solidFill>
                        </a:rPr>
                        <a:t>1,5</a:t>
                      </a:r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0,133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7878005"/>
                  </a:ext>
                </a:extLst>
              </a:tr>
              <a:tr h="38782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Моделирование значимых условий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13,33 (2,91)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12,43 (2,47)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chemeClr val="tx1"/>
                          </a:solidFill>
                        </a:rPr>
                        <a:t>1,49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0,140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558166"/>
                  </a:ext>
                </a:extLst>
              </a:tr>
              <a:tr h="38782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Программирование действий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15,65 (2,26)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16,35 (2,30)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chemeClr val="tx1"/>
                          </a:solidFill>
                        </a:rPr>
                        <a:t>1,37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0,174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5464118"/>
                  </a:ext>
                </a:extLst>
              </a:tr>
              <a:tr h="38782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Оценивание результатов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13,95 (3,71)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13,35 (3,58)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chemeClr val="tx1"/>
                          </a:solidFill>
                        </a:rPr>
                        <a:t>0,73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0,464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709039"/>
                  </a:ext>
                </a:extLst>
              </a:tr>
              <a:tr h="387824">
                <a:tc rowSpan="3"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Личностно-регуляторные свойства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Гибкость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12,70</a:t>
                      </a:r>
                      <a:r>
                        <a:rPr lang="en-US" sz="2200" b="0" dirty="0"/>
                        <a:t> (3,02)</a:t>
                      </a:r>
                      <a:endParaRPr lang="ru-RU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13,30</a:t>
                      </a:r>
                      <a:r>
                        <a:rPr lang="en-US" sz="2200" b="0" dirty="0"/>
                        <a:t> (3,10)</a:t>
                      </a:r>
                      <a:endParaRPr lang="ru-RU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0,87</a:t>
                      </a:r>
                      <a:endParaRPr lang="ru-RU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ru-RU" sz="2200" b="0" dirty="0">
                          <a:solidFill>
                            <a:schemeClr val="tx1"/>
                          </a:solidFill>
                        </a:rPr>
                        <a:t>383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0540466"/>
                  </a:ext>
                </a:extLst>
              </a:tr>
              <a:tr h="38782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b="0" dirty="0">
                          <a:solidFill>
                            <a:srgbClr val="FF0000"/>
                          </a:solidFill>
                        </a:rPr>
                        <a:t>Надежность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rgbClr val="FF0000"/>
                          </a:solidFill>
                        </a:rPr>
                        <a:t>12,15</a:t>
                      </a:r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 (3,13)</a:t>
                      </a:r>
                      <a:endParaRPr lang="ru-RU" sz="22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rgbClr val="FF0000"/>
                          </a:solidFill>
                        </a:rPr>
                        <a:t>10,43</a:t>
                      </a:r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 (3,27)</a:t>
                      </a:r>
                      <a:endParaRPr lang="ru-RU" sz="22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>
                          <a:solidFill>
                            <a:srgbClr val="FF0000"/>
                          </a:solidFill>
                        </a:rPr>
                        <a:t>2,4</a:t>
                      </a:r>
                      <a:r>
                        <a:rPr lang="ru-RU" sz="2200" b="0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>
                          <a:solidFill>
                            <a:srgbClr val="FF0000"/>
                          </a:solidFill>
                        </a:rPr>
                        <a:t>0,018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1008905"/>
                  </a:ext>
                </a:extLst>
              </a:tr>
              <a:tr h="38782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Настойчивость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14,25</a:t>
                      </a:r>
                      <a:r>
                        <a:rPr lang="en-US" sz="2200" b="0" dirty="0"/>
                        <a:t> (2,46)</a:t>
                      </a:r>
                      <a:endParaRPr lang="ru-RU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/>
                        <a:t>15,28</a:t>
                      </a:r>
                      <a:r>
                        <a:rPr lang="en-US" sz="2200" b="0" dirty="0"/>
                        <a:t> (2,39)</a:t>
                      </a:r>
                      <a:endParaRPr lang="ru-RU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dirty="0"/>
                        <a:t>1,89</a:t>
                      </a:r>
                      <a:endParaRPr lang="ru-RU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</a:rPr>
                        <a:t>0,062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6523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15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2644</TotalTime>
  <Words>1527</Words>
  <Application>Microsoft Office PowerPoint</Application>
  <PresentationFormat>Широкоэкранный</PresentationFormat>
  <Paragraphs>222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Презентация PowerPoint</vt:lpstr>
      <vt:lpstr>Постановка проблемы </vt:lpstr>
      <vt:lpstr>Презентация PowerPoint</vt:lpstr>
      <vt:lpstr>Определение саморегуляции </vt:lpstr>
      <vt:lpstr>Ресурсы осознанной саморегуляции</vt:lpstr>
      <vt:lpstr>Презентация PowerPoint</vt:lpstr>
      <vt:lpstr>Задачи исследования</vt:lpstr>
      <vt:lpstr>Организация исследования</vt:lpstr>
      <vt:lpstr>Различия между группами в показателях саморегуляции</vt:lpstr>
      <vt:lpstr>Достоверные корреляции между саморегуляцией и формально-динамическими свойствами индивидуальности у практикующих психологов</vt:lpstr>
      <vt:lpstr>Достоверные корреляции между саморегуляцией и жизнестойкостью у практикующих психологов</vt:lpstr>
      <vt:lpstr>Результаты качественного анализа концепта «стресс» у практикующих психологов</vt:lpstr>
      <vt:lpstr>Результаты качественного анализа концепта «отдых» у практикующих психологов</vt:lpstr>
      <vt:lpstr>Обсуждение результатов</vt:lpstr>
      <vt:lpstr>Выводы</vt:lpstr>
      <vt:lpstr>Благодарю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187</cp:revision>
  <cp:lastPrinted>2023-03-23T19:40:32Z</cp:lastPrinted>
  <dcterms:created xsi:type="dcterms:W3CDTF">2019-05-31T06:38:44Z</dcterms:created>
  <dcterms:modified xsi:type="dcterms:W3CDTF">2023-06-21T12:17:49Z</dcterms:modified>
</cp:coreProperties>
</file>