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63" r:id="rId4"/>
    <p:sldId id="266" r:id="rId5"/>
    <p:sldId id="267" r:id="rId6"/>
    <p:sldId id="269" r:id="rId7"/>
    <p:sldId id="271" r:id="rId8"/>
    <p:sldId id="279" r:id="rId9"/>
    <p:sldId id="268" r:id="rId10"/>
    <p:sldId id="277" r:id="rId11"/>
    <p:sldId id="282" r:id="rId12"/>
    <p:sldId id="283" r:id="rId13"/>
    <p:sldId id="275" r:id="rId14"/>
    <p:sldId id="276" r:id="rId15"/>
    <p:sldId id="28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1286A-FC61-4667-FD80-D08E4D0A6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F618CC-F599-335D-9B34-1B8DAD0EC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A1034C-5D24-6C54-B6C7-9C6AB2B8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69AB6A-C6C7-D08D-3F2F-C0065451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E761F-0CA3-BFFB-63B2-78EC9DBE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2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CB871-4A64-7F6E-6A1C-7CEA44C4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712EBD-7AC7-CDE7-C429-C1E4310BF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B9B056-7E41-FDED-E5E0-A077C7B4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1B7138-3F0F-125D-DAC1-A3DC3F77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6149A-CF7C-9392-B61C-21BA8E279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3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BB97ED-CACF-0D30-CB42-32A233FDD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642015-40DA-5482-39D3-E23C1E10F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6FC28-CB2C-8562-A8BF-38AE50BF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A2BCDA-4334-5874-4C64-49311414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6CF9A9-625D-10D8-0D2B-F9D6778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5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638FB-5CB8-22EE-285C-A3FF0F5A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35E00-CB00-F6B5-F725-FD39423B9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47AF35-5C92-4553-3CC6-84382E093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FF6FD5-93BE-4E7F-4F69-077C9A01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6F2CD4-FC5B-7042-48F2-A41C62B0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43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FCBC7-BEE1-4F73-697B-1BC69C0C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21CB1F-46FF-50EF-0D01-BB20CD3C9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046BEE-1C7B-4940-8ECC-A540AE25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CB5EC6-FDD5-113A-4792-7105813E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478237-76CD-ED4F-0822-4FE037D5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1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23868-7326-1D60-8A4B-9398F5CD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B8D543-319B-64AA-207E-A9B073E2A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E08D3F-6F68-02DF-7EDC-1B07B7BC1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905858-C283-26CF-F839-FCD5C41C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10D03D-95B1-CD56-DC08-B6C8B9B2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67E386-BDB8-8B27-F74B-77687990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4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99672-0FD2-8173-15AD-C777BEEC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1FB144-AD11-D488-2CF5-C5DEB5DC7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49A0DF-39FF-EBAB-1822-805D9745C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D26264-E1F3-21E1-EBBC-93527A643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C6B7B7-2F37-E171-1374-3DC892BE9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8A28C5-6705-E6E8-BBFC-450A7238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525062-49F1-C3BE-7857-8B857144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E8C61E-37BC-D431-1095-11339962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8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8D990-FB71-F10F-79A2-9B5B3FDEF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1D854C-BAFF-A72C-9D5C-711850E5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7988768-C0BB-E111-82C4-2442AAC0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237027-E9BE-4501-75BF-63553131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DEB8363-14BE-A2FA-2C7E-82343A09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A2436E-3320-6DD5-3C9D-EFF1855C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E19022-E180-5A21-1508-261EDF39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5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34AE2-679D-9283-337E-AF343806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0870CE-C43C-83FE-7CD4-DAD0DCDA3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17DEA4-B34A-8184-D461-273B7FC9F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A35972-5020-6D1C-33AF-940CEA465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ECD7F-740B-FAD0-0CE4-4EC15BEC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04A8D7-9ECE-2E22-627F-C66E9B5B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4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BA363-C958-9753-D882-9B1AF6736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5D239E-2B39-65B5-7D37-58DCBBA9B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21ED35-D0B0-140C-E3A4-3E9FD5D67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1AD6A1-8316-599B-567C-054F1F06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69461C-89F0-28A1-A0E4-184C514D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1D5454-C0C7-D87B-7972-4D105AB0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C15D4-0D7A-6C09-2E0D-C7126899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050433-FE0C-27DB-5E8C-5B8BD0473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496086-90B9-96A7-6D68-B0F043C4D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934EF-A4DA-40B9-A3E2-64028062EFF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5D1A05-B087-D29E-D4D3-A9AE6C774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4B74E6-3493-CD47-FC4D-56ABB19E1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60B5-21EC-44C0-9AF9-3B83D22DC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6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BEE964-FEF2-436A-8879-0F4CE6FF8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75" y="0"/>
            <a:ext cx="544512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46DD98-D2C8-4990-B0E0-E23B8D71277C}"/>
              </a:ext>
            </a:extLst>
          </p:cNvPr>
          <p:cNvSpPr txBox="1"/>
          <p:nvPr/>
        </p:nvSpPr>
        <p:spPr>
          <a:xfrm>
            <a:off x="7579360" y="4992300"/>
            <a:ext cx="160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Июль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1C2532-A4ED-494E-8254-DBC2783152CE}"/>
              </a:ext>
            </a:extLst>
          </p:cNvPr>
          <p:cNvSpPr txBox="1"/>
          <p:nvPr/>
        </p:nvSpPr>
        <p:spPr>
          <a:xfrm>
            <a:off x="536575" y="4141028"/>
            <a:ext cx="5864225" cy="263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магистрант ГАУГН, П.А. Сафонов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кафедра «Психологии личности», Лаборатория психологии развития субъекта в нормальных и посттравматических состояниях ИП РАН.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Научный руководитель: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доктор психологических наук, профессор Сергиенко Елена Алексеевна.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EEEAC5-DAEB-46B4-86CB-3A47D5DEDA84}"/>
              </a:ext>
            </a:extLst>
          </p:cNvPr>
          <p:cNvSpPr txBox="1"/>
          <p:nvPr/>
        </p:nvSpPr>
        <p:spPr>
          <a:xfrm>
            <a:off x="536575" y="1643851"/>
            <a:ext cx="5864225" cy="20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Дифференциация личностных и субъектных характеристик индивида в системно-субъектном подходе.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FB45E4C-4CBD-45F4-9883-1465DE381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20" y="505458"/>
            <a:ext cx="4022545" cy="109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4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Прогностическая модель изменений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202796"/>
            <a:ext cx="3546651" cy="9640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80D3F2-E336-1406-0B8C-23E4461539E6}"/>
              </a:ext>
            </a:extLst>
          </p:cNvPr>
          <p:cNvSpPr txBox="1"/>
          <p:nvPr/>
        </p:nvSpPr>
        <p:spPr>
          <a:xfrm>
            <a:off x="333375" y="1166842"/>
            <a:ext cx="113584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Структура связей </a:t>
            </a:r>
            <a:r>
              <a:rPr lang="ru-RU" dirty="0"/>
              <a:t>оценивается исходя из количества новых и стабильных значимых связей при сравнении корреляционных матриц (Ʃ</a:t>
            </a:r>
            <a:r>
              <a:rPr lang="en-US" dirty="0"/>
              <a:t>r</a:t>
            </a:r>
            <a:r>
              <a:rPr lang="ru-RU" dirty="0"/>
              <a:t>);</a:t>
            </a:r>
          </a:p>
          <a:p>
            <a:r>
              <a:rPr lang="ru-RU" b="1" dirty="0"/>
              <a:t>Коэффициент детерминации </a:t>
            </a:r>
            <a:r>
              <a:rPr lang="ru-RU" dirty="0"/>
              <a:t>- рассчитывается как квадрат коэффициента корреляции, усредненный по всей матрице или отдельным признакам (Ростова, 2000). Коэффициент детерминации говорит о степени согласованности исследуемого признака.</a:t>
            </a:r>
          </a:p>
          <a:p>
            <a:r>
              <a:rPr lang="ru-RU" b="1" dirty="0"/>
              <a:t>Коэффициент силы связей </a:t>
            </a:r>
            <a:r>
              <a:rPr lang="ru-RU" dirty="0"/>
              <a:t>– рассчитывается сумма квадратов значимых корреляций (для 0,05) .</a:t>
            </a:r>
          </a:p>
          <a:p>
            <a:r>
              <a:rPr lang="ru-RU" b="1" dirty="0"/>
              <a:t>Индекс когерентности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/>
              <a:t>определяется как функция числа положительных связей в структуре корреляций и степени их значимости: связям значимым на уровне 0,01, приписывается «вес» 3 балла, а значимым связям на уровне 0,05 – весовой коэффициент 2 балла, сумма баллов равна индексу когерентности (А.В. Карпов).</a:t>
            </a:r>
          </a:p>
          <a:p>
            <a:r>
              <a:rPr lang="ru-RU" b="1" dirty="0"/>
              <a:t>Индекс дифференцированности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/>
              <a:t>рассчитывается как функция числа отрицательных связей и степени их значимости, расчет баллов и показателя индекса производится аналогично индексу когерентности.</a:t>
            </a:r>
          </a:p>
          <a:p>
            <a:r>
              <a:rPr lang="ru-RU" b="1" dirty="0"/>
              <a:t>Индекс организованности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/>
              <a:t>определяется как модуль положительных и отрицательных связей, с расстановкой «веса» по описанным выше правилам, по уровням значимости.</a:t>
            </a:r>
          </a:p>
          <a:p>
            <a:r>
              <a:rPr lang="ru-RU" u="sng" dirty="0"/>
              <a:t>Инструментарий сравнения показателей (количественного анализа):</a:t>
            </a:r>
          </a:p>
          <a:p>
            <a:r>
              <a:rPr lang="ru-RU" dirty="0"/>
              <a:t>Изменчивость показателей индексов и коэффициентов оценивалась по шкале «</a:t>
            </a:r>
            <a:r>
              <a:rPr lang="ru-RU" b="1" dirty="0"/>
              <a:t>разрывов</a:t>
            </a:r>
            <a:r>
              <a:rPr lang="ru-RU" dirty="0"/>
              <a:t>», рассчитанных как квадрат разности двух сравниваемых значений.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DAB25FA-1ACF-46C9-54F8-871657519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496" y="5677886"/>
            <a:ext cx="7818536" cy="97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2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964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Результаты исследования (задача сравнения)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40E670-DD22-4BBB-DB7D-438A486B07E8}"/>
              </a:ext>
            </a:extLst>
          </p:cNvPr>
          <p:cNvSpPr txBox="1"/>
          <p:nvPr/>
        </p:nvSpPr>
        <p:spPr>
          <a:xfrm>
            <a:off x="352425" y="1303304"/>
            <a:ext cx="1129180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/>
              <a:t>Всего произведено сравнений в корреляционном анализе по шкалам теста </a:t>
            </a:r>
            <a:r>
              <a:rPr lang="ru-RU" sz="1400" b="1" dirty="0"/>
              <a:t>Временная перспектива </a:t>
            </a:r>
            <a:r>
              <a:rPr lang="ru-RU" sz="1400" dirty="0"/>
              <a:t>= 165. Всего значимых корреляций выявлено 69, из них, значимо отличающихся корреляций в экспериментальной группе от контрольной = 4 (по критерию Стьюдента. Значение точного критерия Фишера = 0,3274, что является &gt;0,05, </a:t>
            </a:r>
            <a:r>
              <a:rPr lang="ru-RU" sz="1400" u="sng" dirty="0"/>
              <a:t>следовательно гипотезу Н0, о том, что изменчивость корреляций в группах является случайной, отвергнуть не можем.</a:t>
            </a:r>
          </a:p>
          <a:p>
            <a:pPr marL="342900" indent="-342900">
              <a:buAutoNum type="arabicPeriod"/>
            </a:pPr>
            <a:r>
              <a:rPr lang="ru-RU" sz="1400" dirty="0"/>
              <a:t>Всего произведено сравнений в корреляционном анализе по шкалам теста  </a:t>
            </a:r>
            <a:r>
              <a:rPr lang="ru-RU" sz="1400" b="1" dirty="0"/>
              <a:t>Антиципационной состоятельности </a:t>
            </a:r>
            <a:r>
              <a:rPr lang="ru-RU" sz="1400" dirty="0"/>
              <a:t>= 116. Всего значимых корреляций выявлено 62, из них, значимо отличающихся корреляций в экспериментальной группе от контрольной = 15 (по критерию Стьюдента). Значение точного критерия Фишера = 0,0182, что является &lt;0,05, </a:t>
            </a:r>
            <a:r>
              <a:rPr lang="ru-RU" sz="1400" u="sng" dirty="0"/>
              <a:t>следовательно гипотезу Н0, о том, что изменчивость корреляций в группах является случайной, можно отвергнуть</a:t>
            </a:r>
            <a:r>
              <a:rPr lang="ru-RU" sz="1400" dirty="0"/>
              <a:t>. </a:t>
            </a:r>
          </a:p>
          <a:p>
            <a:pPr marL="342900" indent="-342900">
              <a:buAutoNum type="arabicPeriod"/>
            </a:pPr>
            <a:r>
              <a:rPr lang="ru-RU" sz="1400" dirty="0"/>
              <a:t>Всего произведено сравнений в корреляционном анализе по шкалам теста </a:t>
            </a:r>
            <a:r>
              <a:rPr lang="ru-RU" sz="1400" b="1" dirty="0"/>
              <a:t>Стиль саморегуляции </a:t>
            </a:r>
            <a:r>
              <a:rPr lang="ru-RU" sz="1400" dirty="0"/>
              <a:t>= 182. Всего значимых корреляций выявлено 86, из них, значимо отличающихся корреляций в экспериментальной группе от контрольной = 17 (по критерию Стьюдента). Значение точного критерия Фишера = 0,0362, что является &lt; 0,05, </a:t>
            </a:r>
            <a:r>
              <a:rPr lang="ru-RU" sz="1400" u="sng" dirty="0"/>
              <a:t>следовательно гипотезу Н0, о том, что изменчивость корреляций в группах является случайной, мы можем отвергнуть</a:t>
            </a:r>
            <a:r>
              <a:rPr lang="ru-RU" sz="1400" dirty="0"/>
              <a:t>. </a:t>
            </a:r>
          </a:p>
          <a:p>
            <a:pPr marL="342900" indent="-342900">
              <a:buAutoNum type="arabicPeriod"/>
            </a:pPr>
            <a:r>
              <a:rPr lang="ru-RU" sz="1400" dirty="0"/>
              <a:t>Всего произведено сравнений в корреляционном анализе по шкалам теста </a:t>
            </a:r>
            <a:r>
              <a:rPr lang="ru-RU" sz="1400" b="1" dirty="0"/>
              <a:t>Контроль поведения </a:t>
            </a:r>
            <a:r>
              <a:rPr lang="ru-RU" sz="1400" dirty="0"/>
              <a:t>= 272. Всего значимых корреляций выявлено 139, из них, значимо отличающихся корреляций в экспериментальной группе от контрольной = 25 (по критерию Стьюдента). Значение точного критерия Фишера = 0,016, что является &lt; 0,05, </a:t>
            </a:r>
            <a:r>
              <a:rPr lang="ru-RU" sz="1400" u="sng" dirty="0"/>
              <a:t>следовательно гипотезу Н0, о том, что изменчивость корреляций в группах является случайной, можно отвергнуть</a:t>
            </a:r>
            <a:r>
              <a:rPr lang="ru-RU" sz="1400" dirty="0"/>
              <a:t>. </a:t>
            </a:r>
          </a:p>
          <a:p>
            <a:pPr marL="342900" indent="-342900">
              <a:buAutoNum type="arabicPeriod"/>
            </a:pPr>
            <a:r>
              <a:rPr lang="ru-RU" sz="1400" dirty="0"/>
              <a:t>Всего произведено сравнений в корреляционном анализе по шкалам теста </a:t>
            </a:r>
            <a:r>
              <a:rPr lang="ru-RU" sz="1400" b="1" dirty="0"/>
              <a:t>Эмоциональный интеллект </a:t>
            </a:r>
            <a:r>
              <a:rPr lang="ru-RU" sz="1400" dirty="0"/>
              <a:t>= 90. Всего значимых корреляций выявлено 41, из них, значимо отличающихся корреляций в экспериментальной группе от контрольной = 10 (по критерию Стьюдента). Значение точного критерия Фишера = 0,0648, что является &gt; 0,05, </a:t>
            </a:r>
            <a:r>
              <a:rPr lang="ru-RU" sz="1400" u="sng" dirty="0"/>
              <a:t>следовательно гипотезу Н0, о том, что изменчивость корреляций в группах  является случайной, отвергнуть нельзя.</a:t>
            </a:r>
          </a:p>
          <a:p>
            <a:pPr marL="342900" indent="-342900">
              <a:buAutoNum type="arabicPeriod"/>
            </a:pPr>
            <a:r>
              <a:rPr lang="ru-RU" sz="1400" dirty="0"/>
              <a:t>Всего произведено сравнений в корреляционном анализе по шкалам теста </a:t>
            </a:r>
            <a:r>
              <a:rPr lang="ru-RU" sz="1400" b="1" dirty="0"/>
              <a:t>Контроль за действием </a:t>
            </a:r>
            <a:r>
              <a:rPr lang="ru-RU" sz="1400" dirty="0"/>
              <a:t>= 90. Всего значимых корреляций выявлено 30, из них, значимо отличающихся корреляций в экспериментальной группе от контрольной = 3 (по критерию Стьюдента). Значение точного критерия Фишера = 0,3158, что является &gt; 0,05, </a:t>
            </a:r>
            <a:r>
              <a:rPr lang="ru-RU" sz="1400" u="sng" dirty="0"/>
              <a:t>следовательно гипотезу Н0, о том, что изменчивость корреляций в группах является случайной, отвергнуть нельзя. </a:t>
            </a:r>
          </a:p>
          <a:p>
            <a:pPr marL="342900" indent="-342900"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3595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322677" y="211792"/>
            <a:ext cx="7549812" cy="964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Результаты исследования (показатели коэффициентов и индексов)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C066BEC-D23C-25ED-B08D-0FD2F5A40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30" y="1185310"/>
            <a:ext cx="10863390" cy="548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93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964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Обсуждение результатов исследования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9BD783-A75A-FC68-CDFD-EB0519E6B892}"/>
              </a:ext>
            </a:extLst>
          </p:cNvPr>
          <p:cNvSpPr txBox="1"/>
          <p:nvPr/>
        </p:nvSpPr>
        <p:spPr>
          <a:xfrm>
            <a:off x="500635" y="1315830"/>
            <a:ext cx="1119073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Личностные характеристики представленные Временной перспективой демонстрируют наименьшую изменчивость корреляционных взаимосвязей при сравнении данных экспериментальной и контрольной групп, а субъектные характеристики, представленные Антиципационной состоятельностью, Контролем поведения и Стилем саморегуляции, их корреляционные взаимосвязи достоверно изменяются в экспериментальной ситуации когнитивного утомления.</a:t>
            </a:r>
          </a:p>
          <a:p>
            <a:r>
              <a:rPr lang="ru-RU" dirty="0"/>
              <a:t>Однако данные тестов Эмоциональный интеллект и Контроль за действием, которые на теоретическом уровне относились так же к субъектным характеристикам, не изменяются на принятом уровне значимости. </a:t>
            </a:r>
          </a:p>
          <a:p>
            <a:r>
              <a:rPr lang="ru-RU" dirty="0"/>
              <a:t>Возможно, это говорит в пользу того, что волевые установки («на действие» или «на состояние»), а так же составляющие эмоционального интеллекта, топологически расположены ближе к личностным характеристикам в структуре психического, нежели чем к субъектным.</a:t>
            </a:r>
          </a:p>
          <a:p>
            <a:endParaRPr lang="ru-RU" dirty="0"/>
          </a:p>
          <a:p>
            <a:pPr marL="342900" indent="-342900">
              <a:buAutoNum type="arabicPeriod" startAt="2"/>
            </a:pPr>
            <a:r>
              <a:rPr lang="ru-RU" dirty="0"/>
              <a:t>В опоре на предложенную прогностическую модель были выявлены опорные компоненты: Пространственная антиципационная состоятельность, способность индивида к постановке и удержанию целей, поэтапному планированию, а так же, волевая регуляция и настойчивость достижения.</a:t>
            </a:r>
          </a:p>
          <a:p>
            <a:r>
              <a:rPr lang="ru-RU" dirty="0"/>
              <a:t>Анализ показателей индексов и коэффициентов по шкале «разрыва» позволил так же определить наиболее изменчивые компоненты психической регуляции: оценка и выражение эмоций, эмоциональная пластичность и гибкость. Эти данные соотносятся с результатами большинства исследователей (Ю.К. Стрелков, В.А. Бодров), которые отмечают, что в ситуации утомления одним из первых проявляется эмоциональный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val="288550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Выводы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209A04-DC6E-858B-4139-2C371DED49FA}"/>
              </a:ext>
            </a:extLst>
          </p:cNvPr>
          <p:cNvSpPr txBox="1"/>
          <p:nvPr/>
        </p:nvSpPr>
        <p:spPr>
          <a:xfrm>
            <a:off x="547768" y="1111001"/>
            <a:ext cx="1060066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/>
              <a:t>Предложенный процессуальный критерий позволяет обоснованно на эмпирическом уровне отнести Временную перспективу к числу личностных характеристик индивида (командного звена системы психического).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Основываясь на положениях системно-субъектного подхода была предложена </a:t>
            </a:r>
            <a:r>
              <a:rPr lang="ru-RU" sz="2000" b="1" dirty="0"/>
              <a:t>прогностическая модель изменений </a:t>
            </a:r>
            <a:r>
              <a:rPr lang="ru-RU" sz="2000" dirty="0"/>
              <a:t>во взаимосвязях между исследуемыми компонентами системы психического в неравновесных функциональных состояниях.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Опираясь на </a:t>
            </a:r>
            <a:r>
              <a:rPr lang="ru-RU" sz="2000" b="1" dirty="0"/>
              <a:t>процессуальный критерий </a:t>
            </a:r>
            <a:r>
              <a:rPr lang="ru-RU" sz="2000" dirty="0"/>
              <a:t>были</a:t>
            </a:r>
            <a:r>
              <a:rPr lang="ru-RU" sz="2000" b="1" dirty="0"/>
              <a:t> </a:t>
            </a:r>
            <a:r>
              <a:rPr lang="ru-RU" sz="2000" dirty="0"/>
              <a:t>определены звенья системы демонстрирующие достоверные изменения корреляционной структуры в зависимости от приближения системы к неравновесным состояниям – субъектные характеристики индивида (исполнительное звено системы психического).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На основе качественного и количественного анализа  изменчивости корреляционных взаимосвязей, в опоре на предложенную </a:t>
            </a:r>
            <a:r>
              <a:rPr lang="ru-RU" sz="2000" b="1" dirty="0"/>
              <a:t>прогностическую модель </a:t>
            </a:r>
            <a:r>
              <a:rPr lang="ru-RU" sz="2000" dirty="0"/>
              <a:t>были выявлены опорные, базовые элементы, задействованные в преодолении неравновесного состояния, а именно: пространственная антиципационная состоятельность, процессы планирования и целеполагания, волевой контроль и настойчивость достижения.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Дальнейшая проверка критериев различий между субъектными и личностными составляющими, создание общей модели соотношений.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2976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2321093" y="292661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Спасибо за внимание!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2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Актуальные проблемы психологии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6E3265-C85C-62D3-8BF0-3FC44CA5164B}"/>
              </a:ext>
            </a:extLst>
          </p:cNvPr>
          <p:cNvSpPr txBox="1"/>
          <p:nvPr/>
        </p:nvSpPr>
        <p:spPr>
          <a:xfrm>
            <a:off x="501619" y="1803609"/>
            <a:ext cx="11188761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Личность и субъект – проблема соотношения теоретических конструктов.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Проблема отнесения того или иного психического процесса или теоретического конструкта к категории личностных или субъектных.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Проблема отнесения той или иной методики к числу исследующих личностные или субъектные характеристики человека.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Проблема динамики взаимосвязей и соотношения личностных и субъектных характеристик в контексте процессов развития (онтогенетический контекст) и регуляции в неравновесных состояниях (ситуативный контекст).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621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964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 исследования и теоретическая гипотеза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890BB3-1826-BFB9-94E9-8D99360B742D}"/>
              </a:ext>
            </a:extLst>
          </p:cNvPr>
          <p:cNvSpPr txBox="1"/>
          <p:nvPr/>
        </p:nvSpPr>
        <p:spPr>
          <a:xfrm>
            <a:off x="882501" y="1523250"/>
            <a:ext cx="10600661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/>
              <a:t>Цель настоящего исследования:</a:t>
            </a:r>
            <a:r>
              <a:rPr lang="ru-RU" sz="2000" dirty="0"/>
              <a:t> введение четкого и проверяемого критерия для отнесения того или иного теоретического конструкта к категории личностных или субъектных, а так же, описание особенностей взаимодействия личностных и субъектных характеристик индивида в ситуации неравновесного функционального состояния.</a:t>
            </a: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2000" b="1" dirty="0"/>
              <a:t>Теоретическая гипотеза: </a:t>
            </a:r>
            <a:r>
              <a:rPr lang="ru-RU" sz="2000" dirty="0"/>
              <a:t>Личность – это стержневая структура субъекта, задающая общее направление самоорганизации и саморазвития, представляется в виде командного звена единой системы,  а субъект, как исполнительное звено - это активный компонент системы, действующий с учетом оценки собственных ресурсов и возможностей, соотнося их с требованиями социальной среды.</a:t>
            </a: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765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Исследовательские гипотезы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F5DAB8-5F03-6888-42BB-B1DC4036817A}"/>
              </a:ext>
            </a:extLst>
          </p:cNvPr>
          <p:cNvSpPr txBox="1"/>
          <p:nvPr/>
        </p:nvSpPr>
        <p:spPr>
          <a:xfrm>
            <a:off x="458815" y="1465229"/>
            <a:ext cx="10999760" cy="5021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Дифференциация личностных и субъектных характеристик индивида возможна на основании процессуального критерия: анализируя параметры внутрисистемных взаимодействий в экспериментальной ситуации командное звено системы возможно выделить как демонстрирующее наименьшие изменения по сравнению с другими компонентами системы.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Специфика изменений субъектных характеристик позволяет выделить в системной структуре психической регуляции и антиципации опорные (базовые) компоненты, которые, являются ресурсом в преодолении неравновесных состояний.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3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Задачи исследования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CA84C4-2121-8F20-E203-52A3644D1BC0}"/>
              </a:ext>
            </a:extLst>
          </p:cNvPr>
          <p:cNvSpPr txBox="1"/>
          <p:nvPr/>
        </p:nvSpPr>
        <p:spPr>
          <a:xfrm>
            <a:off x="443259" y="1726554"/>
            <a:ext cx="1060066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/>
              <a:t>Провести теоретический анализ научной литературы и основываясь на положениях системно-субъектного подхода определить </a:t>
            </a:r>
            <a:r>
              <a:rPr lang="ru-RU" sz="2000" b="1" dirty="0"/>
              <a:t>критерий</a:t>
            </a:r>
            <a:r>
              <a:rPr lang="ru-RU" sz="2000" dirty="0"/>
              <a:t> для разделения личностных и субъектных характеристик.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Руководствуюсь принципами системно-субъектного подхода, на основе анализа научной литературы предложить </a:t>
            </a:r>
            <a:r>
              <a:rPr lang="ru-RU" sz="2000" b="1" dirty="0"/>
              <a:t>прогностическую модель изменений </a:t>
            </a:r>
            <a:r>
              <a:rPr lang="ru-RU" sz="2000" dirty="0"/>
              <a:t>во взаимосвязях между исследуемыми компонентами системы психического в неравновесных функциональных состояниях.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Выявить особенности корреляционных взаимосвязей между исследуемыми компонентами системы психического и опираясь на предложенный </a:t>
            </a:r>
            <a:r>
              <a:rPr lang="ru-RU" sz="2000" b="1" dirty="0"/>
              <a:t>критерий </a:t>
            </a:r>
            <a:r>
              <a:rPr lang="ru-RU" sz="2000" dirty="0"/>
              <a:t>определить звенья системы демонстрирующие изменения корреляционной структуры в зависимости от приближения системы к неравновесным состояниям.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В подсистеме психического, демонстрирующей достоверные изменения корреляционных взаимосвязей, провести анализ этих изменений и в опоре на предложенную </a:t>
            </a:r>
            <a:r>
              <a:rPr lang="ru-RU" sz="2000" b="1" dirty="0"/>
              <a:t>прогностическую модель </a:t>
            </a:r>
            <a:r>
              <a:rPr lang="ru-RU" sz="2000" dirty="0"/>
              <a:t>выявить опорные, базовые элементы, задействованные в преодолении неравновесного состояния.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10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Методики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2" name="Объект 2">
            <a:extLst>
              <a:ext uri="{FF2B5EF4-FFF2-40B4-BE49-F238E27FC236}">
                <a16:creationId xmlns:a16="http://schemas.microsoft.com/office/drawing/2014/main" id="{857D9C9F-8A31-5832-DE55-F866FC287FEB}"/>
              </a:ext>
            </a:extLst>
          </p:cNvPr>
          <p:cNvSpPr txBox="1">
            <a:spLocks/>
          </p:cNvSpPr>
          <p:nvPr/>
        </p:nvSpPr>
        <p:spPr>
          <a:xfrm>
            <a:off x="752475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200" b="1" dirty="0"/>
              <a:t>Исследование личностных характеристик </a:t>
            </a:r>
            <a:r>
              <a:rPr lang="ru-RU" sz="2200" dirty="0"/>
              <a:t>(временной перспективы):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200" dirty="0"/>
              <a:t>опросник Zimbardo </a:t>
            </a:r>
            <a:r>
              <a:rPr lang="en-US" sz="2200" dirty="0"/>
              <a:t>Time Perspective Inventory</a:t>
            </a:r>
            <a:r>
              <a:rPr lang="ru-RU" sz="2200" dirty="0"/>
              <a:t> (</a:t>
            </a:r>
            <a:r>
              <a:rPr lang="en-US" sz="2200" dirty="0"/>
              <a:t>ZTPI)</a:t>
            </a:r>
            <a:r>
              <a:rPr lang="ru-RU" sz="2200" dirty="0"/>
              <a:t> в адаптации А. Сырцовой.</a:t>
            </a:r>
          </a:p>
          <a:p>
            <a:pPr algn="l"/>
            <a:r>
              <a:rPr lang="ru-RU" sz="2200" b="1" dirty="0"/>
              <a:t>Исследование субъектных характеристик</a:t>
            </a:r>
            <a:r>
              <a:rPr lang="ru-RU" sz="2200" dirty="0"/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200" dirty="0"/>
              <a:t>Опросник «Контроль поведения» (разработан ИП РАН) – основной тест включающий осознаваемые и неосознаваемые уровни психической регуляции. В исследовании используется вариант опросника 49 вопросов (в настоящее время, апробация вопросника завершена и тест содержит 27 вопросов).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200" dirty="0"/>
              <a:t>Тест эмоционального интеллекта Н. Шутте (</a:t>
            </a:r>
            <a:r>
              <a:rPr lang="en-US" sz="2200" dirty="0"/>
              <a:t>Schutte Self-Report Emotional Intelligence Test, SREIT)</a:t>
            </a:r>
            <a:r>
              <a:rPr lang="ru-RU" sz="2200" dirty="0"/>
              <a:t> опросник переведен А.В. Садоковой, апробирован И.И.Ветровой.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200" dirty="0"/>
              <a:t> Опросник «Контроль за действием» Юлиуса Куля, в адаптации С.А. Шапкина (использовался для определения уровня волевой регуляции)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200" dirty="0"/>
              <a:t>Тест антиципационной состоятельности (прогностической компетентности) В.Д. Менделевича (использовался для определения показателей антиципации).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200" dirty="0"/>
              <a:t>Опросник «Стиль саморегуляции поведения» В.И. Моросановой (ССПМ).</a:t>
            </a:r>
          </a:p>
          <a:p>
            <a:pPr algn="l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7926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964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Процедура исследования и характеристика выборки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2" name="Объект 2">
            <a:extLst>
              <a:ext uri="{FF2B5EF4-FFF2-40B4-BE49-F238E27FC236}">
                <a16:creationId xmlns:a16="http://schemas.microsoft.com/office/drawing/2014/main" id="{919D1ECC-B330-8EF7-B57B-CCA91DB6AAB2}"/>
              </a:ext>
            </a:extLst>
          </p:cNvPr>
          <p:cNvSpPr txBox="1">
            <a:spLocks/>
          </p:cNvSpPr>
          <p:nvPr/>
        </p:nvSpPr>
        <p:spPr>
          <a:xfrm>
            <a:off x="724391" y="1782072"/>
            <a:ext cx="10846869" cy="4459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/>
              <a:t>В исследовании принимали участие студенты 1,2,3 и 4 курсов московского ВУЗа (технической направленности, программирование и IT), возраст от 19 до 24 лет.</a:t>
            </a:r>
          </a:p>
          <a:p>
            <a:pPr algn="l"/>
            <a:r>
              <a:rPr lang="ru-RU" sz="2000" dirty="0"/>
              <a:t>Из общей выборки в последствии исключены девушки экспериментальной группы – 11 испытуемых, т.к. в контрольной группе были только мужчины. </a:t>
            </a:r>
          </a:p>
          <a:p>
            <a:pPr algn="l"/>
            <a:r>
              <a:rPr lang="ru-RU" sz="2000" dirty="0"/>
              <a:t>Всего в исследовании приняло участие 134 человека, после «выбросов», экспериментальная группа составила 33 человека, контрольная 46, </a:t>
            </a:r>
            <a:r>
              <a:rPr lang="ru-RU" sz="2000" b="1" dirty="0"/>
              <a:t>итого 79 человек</a:t>
            </a:r>
            <a:r>
              <a:rPr lang="ru-RU" sz="2000" dirty="0"/>
              <a:t>.</a:t>
            </a:r>
          </a:p>
          <a:p>
            <a:pPr algn="l"/>
            <a:endParaRPr lang="ru-RU" sz="2000" dirty="0"/>
          </a:p>
          <a:p>
            <a:pPr algn="l"/>
            <a:r>
              <a:rPr lang="ru-RU" sz="2000" dirty="0"/>
              <a:t>Тестирование проводилось в аудитории ВУЗа в интервале времени с 14:00 до 16</a:t>
            </a:r>
            <a:r>
              <a:rPr lang="ru-RU" sz="2000" dirty="0">
                <a:sym typeface="Wingdings" panose="05000000000000000000" pitchFamily="2" charset="2"/>
              </a:rPr>
              <a:t>:30 (группы по 10-15 человек), </a:t>
            </a:r>
            <a:r>
              <a:rPr lang="ru-RU" sz="2000" dirty="0"/>
              <a:t>на специальных бланках, которые респондент заполняет в соответствии с инструкцией.</a:t>
            </a:r>
          </a:p>
          <a:p>
            <a:pPr algn="l"/>
            <a:r>
              <a:rPr lang="ru-RU" sz="2000" b="1" dirty="0"/>
              <a:t>Экспериментальная группа</a:t>
            </a:r>
            <a:r>
              <a:rPr lang="ru-RU" sz="2000" dirty="0"/>
              <a:t> проходила основное тестирование в состоянии утомления, которое обусловлено предварительным прохождением теста на наркориск ЕМ-СПТ (140 вопросов) и ограничена жестким лимитом времени общего тестирования - 1 час, 30 минут.</a:t>
            </a:r>
          </a:p>
          <a:p>
            <a:pPr algn="l"/>
            <a:r>
              <a:rPr lang="ru-RU" sz="2000" b="1" dirty="0"/>
              <a:t>Контрольная группа </a:t>
            </a:r>
            <a:r>
              <a:rPr lang="ru-RU" sz="2000" dirty="0"/>
              <a:t>проходила тестирование без «утомляющего» теста и без лимита по времени заполнения. Время тестирования контрольной группы с 16:00 до 18:00.</a:t>
            </a:r>
          </a:p>
          <a:p>
            <a:pPr algn="l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4968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50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Этапы статистического исследования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363BE8C-1659-FE5D-B115-254C9FA4B2E5}"/>
              </a:ext>
            </a:extLst>
          </p:cNvPr>
          <p:cNvSpPr txBox="1"/>
          <p:nvPr/>
        </p:nvSpPr>
        <p:spPr>
          <a:xfrm>
            <a:off x="696314" y="1586566"/>
            <a:ext cx="1122898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1. Проверка выборки на нормальность распределения (критерий Колмогорова-Смирнова);</a:t>
            </a:r>
          </a:p>
          <a:p>
            <a:r>
              <a:rPr lang="ru-RU" sz="2400" dirty="0"/>
              <a:t>2. Подсчет корреляций между показателями шкал в двух группах (ранговая корреляция Спирмена)</a:t>
            </a:r>
          </a:p>
          <a:p>
            <a:r>
              <a:rPr lang="ru-RU" sz="2400" dirty="0"/>
              <a:t>3. Сравнение корреляций (калькулятор </a:t>
            </a:r>
            <a:r>
              <a:rPr lang="en-US" sz="2400" dirty="0"/>
              <a:t>Difference test</a:t>
            </a:r>
            <a:r>
              <a:rPr lang="ru-RU" sz="2400" dirty="0"/>
              <a:t> в программе </a:t>
            </a:r>
            <a:r>
              <a:rPr lang="en-US" sz="2400" dirty="0"/>
              <a:t>STATISTICA</a:t>
            </a:r>
            <a:r>
              <a:rPr lang="ru-RU" sz="2400" dirty="0"/>
              <a:t>, критерий Стьюдента</a:t>
            </a:r>
            <a:r>
              <a:rPr lang="en-US" sz="2400" dirty="0"/>
              <a:t>)</a:t>
            </a:r>
          </a:p>
          <a:p>
            <a:r>
              <a:rPr lang="en-US" sz="2400" dirty="0"/>
              <a:t>4</a:t>
            </a:r>
            <a:r>
              <a:rPr lang="ru-RU" sz="2400" dirty="0"/>
              <a:t>. Оценка случайности несходства корреляционных матриц (калькулятор </a:t>
            </a:r>
            <a:r>
              <a:rPr lang="en-US" sz="2400" dirty="0"/>
              <a:t>Difference test </a:t>
            </a:r>
            <a:r>
              <a:rPr lang="ru-RU" sz="2400" dirty="0"/>
              <a:t>в программе </a:t>
            </a:r>
            <a:r>
              <a:rPr lang="en-US" sz="2400" dirty="0"/>
              <a:t>STATISTICA, </a:t>
            </a:r>
            <a:r>
              <a:rPr lang="ru-RU" sz="2400" dirty="0"/>
              <a:t>точный критерий Фишера).</a:t>
            </a:r>
          </a:p>
          <a:p>
            <a:r>
              <a:rPr lang="ru-RU" sz="2400" dirty="0"/>
              <a:t>5. Определение параметров интегрированности и дифференцированности исследуемых признаков.</a:t>
            </a:r>
          </a:p>
          <a:p>
            <a:r>
              <a:rPr lang="ru-RU" sz="2400" dirty="0"/>
              <a:t>6. Сравнение параметров интегрированности и дифференцированности в экспериментальной и контрольной группах (критерий Вилкоксона и Хи-квадрат)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447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AA1A78-4071-4B02-B5F1-9B76116D1B9B}"/>
              </a:ext>
            </a:extLst>
          </p:cNvPr>
          <p:cNvSpPr txBox="1"/>
          <p:nvPr/>
        </p:nvSpPr>
        <p:spPr>
          <a:xfrm>
            <a:off x="4603459" y="339258"/>
            <a:ext cx="6967801" cy="964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2400" b="1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Результаты исследования (теоретическая часть)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51E7A-27BF-4047-8962-D7E9F40DC429}"/>
              </a:ext>
            </a:extLst>
          </p:cNvPr>
          <p:cNvSpPr txBox="1"/>
          <p:nvPr/>
        </p:nvSpPr>
        <p:spPr>
          <a:xfrm>
            <a:off x="11043920" y="6394143"/>
            <a:ext cx="95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9877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ipras.ru</a:t>
            </a:r>
            <a:endParaRPr lang="ru-RU" sz="1200" dirty="0">
              <a:solidFill>
                <a:srgbClr val="49877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0E67C61-2192-402C-B1F6-70854E44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186859"/>
            <a:ext cx="3546651" cy="9640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AB2AB0-76CE-3387-1A78-D83615E63C2C}"/>
              </a:ext>
            </a:extLst>
          </p:cNvPr>
          <p:cNvSpPr txBox="1"/>
          <p:nvPr/>
        </p:nvSpPr>
        <p:spPr>
          <a:xfrm>
            <a:off x="193040" y="1632477"/>
            <a:ext cx="1132038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/>
              <a:t>Процессуальный критерий</a:t>
            </a:r>
            <a:r>
              <a:rPr lang="ru-RU" sz="2000" dirty="0"/>
              <a:t>: опираясь на общесистемные принципы, мы выделяем управляющее звено на фоне каких-либо воздействий на основании гетерохронии: по сравнению с другими звеньями, управляющее звено изменяется медленнее других (Рубин, 1984), таким образом, </a:t>
            </a:r>
            <a:r>
              <a:rPr lang="ru-RU" sz="2000" u="sng" dirty="0"/>
              <a:t>анализируя параметры внутрисистемных взаимодействий в экспериментальной ситуации, мы можем выделить командное звено как демонстрирующее наименьшие изменения по сравнению с другими компонентами системы</a:t>
            </a:r>
            <a:r>
              <a:rPr lang="ru-RU" sz="2000" dirty="0"/>
              <a:t>.</a:t>
            </a:r>
          </a:p>
          <a:p>
            <a:pPr marL="342900" indent="-342900">
              <a:buAutoNum type="arabicPeriod"/>
            </a:pPr>
            <a:r>
              <a:rPr lang="ru-RU" sz="2000" dirty="0"/>
              <a:t>В качестве экспериментального воздействия провоцирующего </a:t>
            </a:r>
            <a:r>
              <a:rPr lang="ru-RU" sz="2000" b="1" dirty="0"/>
              <a:t>неравновесное состояние системы </a:t>
            </a:r>
            <a:r>
              <a:rPr lang="ru-RU" sz="2000" dirty="0"/>
              <a:t>(Прохоров, 2011) в исследовании используется </a:t>
            </a:r>
            <a:r>
              <a:rPr lang="ru-RU" sz="2000" u="sng" dirty="0"/>
              <a:t>когнитивное утомление</a:t>
            </a:r>
            <a:r>
              <a:rPr lang="ru-RU" sz="2000" dirty="0"/>
              <a:t>, которое определяется обобщенно как функциональное состояние, возникающее в результате напряженной умственной деятельности, и проявляется в нарушении различных функций, как психических, так и физиологических, снижении работоспособности и качества деятельности (Бодров, 2009).</a:t>
            </a:r>
          </a:p>
          <a:p>
            <a:pPr marL="342900" indent="-342900">
              <a:buAutoNum type="arabicPeriod"/>
            </a:pPr>
            <a:r>
              <a:rPr lang="ru-RU" sz="2000" b="1" dirty="0"/>
              <a:t>Прогностическая модель изменений</a:t>
            </a:r>
            <a:r>
              <a:rPr lang="ru-RU" sz="2000" dirty="0"/>
              <a:t> корреляционных взаимосвязей включает в себя качественный анализ структуры связей и значений коэффициентов и индексов, рассчитываемых на основании анализа корреляционных матриц.</a:t>
            </a:r>
          </a:p>
        </p:txBody>
      </p:sp>
    </p:spTree>
    <p:extLst>
      <p:ext uri="{BB962C8B-B14F-4D97-AF65-F5344CB8AC3E}">
        <p14:creationId xmlns:p14="http://schemas.microsoft.com/office/powerpoint/2010/main" val="2117073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1980</Words>
  <Application>Microsoft Office PowerPoint</Application>
  <PresentationFormat>Широкоэкранный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qe121</dc:creator>
  <cp:lastModifiedBy>qe121</cp:lastModifiedBy>
  <cp:revision>7</cp:revision>
  <dcterms:created xsi:type="dcterms:W3CDTF">2023-05-30T12:05:26Z</dcterms:created>
  <dcterms:modified xsi:type="dcterms:W3CDTF">2023-06-02T20:53:09Z</dcterms:modified>
</cp:coreProperties>
</file>