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notesMasterIdLst>
    <p:notesMasterId r:id="rId19"/>
  </p:notesMasterIdLst>
  <p:sldIdLst>
    <p:sldId id="299" r:id="rId3"/>
    <p:sldId id="258" r:id="rId4"/>
    <p:sldId id="300" r:id="rId5"/>
    <p:sldId id="260" r:id="rId6"/>
    <p:sldId id="301" r:id="rId7"/>
    <p:sldId id="262" r:id="rId8"/>
    <p:sldId id="280" r:id="rId9"/>
    <p:sldId id="304" r:id="rId10"/>
    <p:sldId id="306" r:id="rId11"/>
    <p:sldId id="308" r:id="rId12"/>
    <p:sldId id="309" r:id="rId13"/>
    <p:sldId id="312" r:id="rId14"/>
    <p:sldId id="313" r:id="rId15"/>
    <p:sldId id="285" r:id="rId16"/>
    <p:sldId id="298" r:id="rId17"/>
    <p:sldId id="31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912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8A9F1-03A1-4680-A13F-598E000F5A09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2C87-A91A-4F1C-8E23-BDFA99092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2C87-A91A-4F1C-8E23-BDFA99092B9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2C87-A91A-4F1C-8E23-BDFA99092B9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8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29124" y="1071546"/>
            <a:ext cx="4714876" cy="254159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9124" y="3643314"/>
            <a:ext cx="47148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-3922147" y="-452802"/>
            <a:ext cx="12608947" cy="65789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071678"/>
            <a:ext cx="5143536" cy="2000264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51435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2 именованны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Заголовок тольк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Заголов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:\Users\malves\AppData\Local\Microsoft\Windows\Temporary Internet Files\Content.IE5\SGE5N6DW\MPj04387460000[1]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1" name="Текст 6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1A18222-7D3E-40CB-9AC7-07348F8279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1CF9308-ACAA-4B7A-A7C5-4E9BAA13EE12}" type="datetimeFigureOut">
              <a:rPr lang="ru-RU" smtClean="0"/>
              <a:pPr/>
              <a:t>03.06.2023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</p:sldLayoutIdLst>
  <p:transition>
    <p:strips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f9321ccd1102ec99c8b7020bd2e9761f/download/4444/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755" y="431666"/>
            <a:ext cx="838944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ИНИСТИТУТ ПСИХОЛОГИИ РОССИЙСКОЙ АКАДЕМИИ НАУК</a:t>
            </a:r>
            <a:endParaRPr lang="ru-RU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4048" y="5949280"/>
            <a:ext cx="38884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7158" y="3357562"/>
            <a:ext cx="86409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Работу выполнила: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 ГБОУ РОЦ №105,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Москва, Россия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Федотова М.В.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chemeClr val="accent4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Научный руководитель: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Доктор психологических наук,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главный научный сотрудник ИП РАН,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Москва, Россия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accent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Сергиенко Е.А.</a:t>
            </a:r>
            <a:endParaRPr lang="ru-RU" sz="2000" b="1" i="1" dirty="0">
              <a:solidFill>
                <a:schemeClr val="accent4"/>
              </a:solidFill>
              <a:latin typeface="Arial" pitchFamily="34" charset="0"/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1691680" y="1534879"/>
            <a:ext cx="5544616" cy="727720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latin typeface="Calibri" pitchFamily="34" charset="0"/>
              </a:rPr>
              <a:t>Дизайн и планирование исследования на тему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2347719"/>
            <a:ext cx="87849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Субъектные и личностные характеристики у учителей общеобразовательных и коррекционных школ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70434"/>
            <a:ext cx="2748227" cy="270892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5516" y="315090"/>
            <a:ext cx="871296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Теоретическая значимость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работы заключается в исследовании соотношения категории субъекта и личности с позиции системно-субъектного подхода и разработанных на его основе концептуальных схем анализа различных аспектов деятельности человека. Показать значимость интегративного учёта как личностных, так и субъектных характеристик учителей, работающих с разными категориями детей, при формировании инновационных инклюзивных программ в сфере образования. Выявить соотношение личностных и субъектных ресурсов в зависимости от условий работы и индивидуальности учителей. </a:t>
            </a:r>
          </a:p>
          <a:p>
            <a:pPr algn="just"/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Практическая значимость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эмпирического исследования заключается в разработке на основе его выводов рекомендаций по планированию психологических тренингов и психотерапевтических процедур, направленных на поддержание психического здоровья педагогов, профилактику профессионального выгорания и планирование дальнейшей педагогической деятельности, позволяющей достигнуть самореализации и раскрыться индивидуальности. </a:t>
            </a:r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10851"/>
      </p:ext>
    </p:extLst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357166"/>
            <a:ext cx="7668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047875" algn="l"/>
              </a:tabLst>
            </a:pPr>
            <a:r>
              <a:rPr lang="ru-RU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 эмпирических исследований проблемы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07CC2-39A0-534A-0275-39EF757CB14F}"/>
              </a:ext>
            </a:extLst>
          </p:cNvPr>
          <p:cNvSpPr txBox="1"/>
          <p:nvPr/>
        </p:nvSpPr>
        <p:spPr>
          <a:xfrm>
            <a:off x="179512" y="692696"/>
            <a:ext cx="8643998" cy="6263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effectLst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Предварительный анализ ранее проведенных эмпирических исследований показал:</a:t>
            </a:r>
          </a:p>
          <a:p>
            <a:pPr algn="just"/>
            <a:endParaRPr lang="ru-RU" sz="300" dirty="0">
              <a:effectLst/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Личностные профили педагогов специальных (коррекционных) и образовательных учреждений принципиально сопоставимы, но в то же время имеют некоторые специфические особенности (Демьянчук, 2016, </a:t>
            </a:r>
            <a:r>
              <a:rPr lang="ru-RU" sz="2100" dirty="0" err="1">
                <a:latin typeface="Calibri" pitchFamily="34" charset="0"/>
              </a:rPr>
              <a:t>Жемчугова</a:t>
            </a:r>
            <a:r>
              <a:rPr lang="ru-RU" sz="2100" dirty="0">
                <a:latin typeface="Calibri" pitchFamily="34" charset="0"/>
              </a:rPr>
              <a:t>, 2021, Сайко К., 2013), </a:t>
            </a:r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[1, 6, 7]</a:t>
            </a:r>
            <a:r>
              <a:rPr lang="ru-RU" sz="2100" dirty="0">
                <a:latin typeface="Calibri" pitchFamily="34" charset="0"/>
              </a:rPr>
              <a:t>.</a:t>
            </a:r>
          </a:p>
          <a:p>
            <a:pPr algn="just"/>
            <a:endParaRPr lang="ru-RU" sz="10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В профилях личности у учителей как общеобразовательных, так и коррекционных образовательных учреждений наиболее выражены пессимистичность, эмоциональная лабильность, ригидность и социальная интроверсия. Однако показатели этих личностных черт у коррекционных педагогов выше (Демьянчук, 2016, </a:t>
            </a:r>
            <a:r>
              <a:rPr lang="ru-RU" sz="2100" dirty="0" err="1">
                <a:latin typeface="Calibri" pitchFamily="34" charset="0"/>
              </a:rPr>
              <a:t>Жемчугова</a:t>
            </a:r>
            <a:r>
              <a:rPr lang="ru-RU" sz="2100" dirty="0">
                <a:latin typeface="Calibri" pitchFamily="34" charset="0"/>
              </a:rPr>
              <a:t>, 2021, Сайко К., 2013), </a:t>
            </a:r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[1, 6, 7]</a:t>
            </a:r>
            <a:r>
              <a:rPr lang="ru-RU" sz="2100" dirty="0">
                <a:latin typeface="Calibri" pitchFamily="34" charset="0"/>
              </a:rPr>
              <a:t>. </a:t>
            </a:r>
          </a:p>
          <a:p>
            <a:pPr algn="just"/>
            <a:endParaRPr lang="ru-RU" sz="10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Уровень развития эмоционального интеллекта у учителей как общеобразовательных, так и коррекционных школ довольно высокий. Однако, педагоги, работающие с особенными детьми, обладают большей эмоциональной осведомленностью и лабильностью, лучше управляют своими и чужими эмоциями, чем учителя, работающие в обычных школах</a:t>
            </a:r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100" dirty="0" err="1">
                <a:latin typeface="Calibri" pitchFamily="34" charset="0"/>
              </a:rPr>
              <a:t>Жемчугова</a:t>
            </a:r>
            <a:r>
              <a:rPr lang="ru-RU" sz="2100" dirty="0">
                <a:latin typeface="Calibri" pitchFamily="34" charset="0"/>
              </a:rPr>
              <a:t>, 2021, Сайко К., 2013), </a:t>
            </a:r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[1, 7].</a:t>
            </a:r>
            <a:endParaRPr lang="ru-RU" sz="2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09855"/>
      </p:ext>
    </p:extLst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07CC2-39A0-534A-0275-39EF757CB14F}"/>
              </a:ext>
            </a:extLst>
          </p:cNvPr>
          <p:cNvSpPr txBox="1"/>
          <p:nvPr/>
        </p:nvSpPr>
        <p:spPr>
          <a:xfrm>
            <a:off x="357158" y="500042"/>
            <a:ext cx="8280920" cy="5616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 Уровень субъективного благополучия различается у учителей общеобразовательных и коррекционных школ. Педагоги, работающие с особенными детьми, субъективно более благополучны, чем учителя, обучающие </a:t>
            </a:r>
            <a:r>
              <a:rPr lang="ru-RU" sz="2100" dirty="0" err="1">
                <a:latin typeface="Calibri" pitchFamily="34" charset="0"/>
              </a:rPr>
              <a:t>нормотипичных</a:t>
            </a:r>
            <a:r>
              <a:rPr lang="ru-RU" sz="2100" dirty="0">
                <a:latin typeface="Calibri" pitchFamily="34" charset="0"/>
              </a:rPr>
              <a:t> детей.</a:t>
            </a:r>
          </a:p>
          <a:p>
            <a:endParaRPr lang="ru-RU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Учителя, работающие в коррекционных школах в меньшей степени подвержены депрессии. Они в большей степени ощущают социальную значимость того, что делают и   оценивают удовлетворенность от своей работы выше, чем их коллеги из обычных школ. Педагоги коррекционных школ ценят себя, свои возможности и действия, умеют находить в событиях жизни позитивный смысл.</a:t>
            </a:r>
          </a:p>
          <a:p>
            <a:pPr>
              <a:buFont typeface="Wingdings" pitchFamily="2" charset="2"/>
              <a:buChar char="ü"/>
            </a:pPr>
            <a:endParaRPr lang="ru-RU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Calibri" pitchFamily="34" charset="0"/>
              </a:rPr>
              <a:t>В</a:t>
            </a:r>
            <a:r>
              <a:rPr lang="ru-RU" sz="2100" dirty="0">
                <a:latin typeface="Calibri" pitchFamily="34" charset="0"/>
              </a:rPr>
              <a:t> то же время, учителя, работающие с детьми с нормативным развитием удовлетворены своей жизнью, ее наполненностью, и ощущают ее как соответствующую нормам, однако общий уровень благополучия у них ниже, чем у коллег, работающих с детьми с ОВЗ.</a:t>
            </a:r>
          </a:p>
          <a:p>
            <a:pPr>
              <a:buFont typeface="Wingdings" pitchFamily="2" charset="2"/>
              <a:buChar char="ü"/>
            </a:pPr>
            <a:endParaRPr lang="ru-RU" sz="2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09855"/>
      </p:ext>
    </p:extLst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07CC2-39A0-534A-0275-39EF757CB14F}"/>
              </a:ext>
            </a:extLst>
          </p:cNvPr>
          <p:cNvSpPr txBox="1"/>
          <p:nvPr/>
        </p:nvSpPr>
        <p:spPr>
          <a:xfrm>
            <a:off x="323528" y="827171"/>
            <a:ext cx="8280920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1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Таким образом, исходя из анализа литературы по проблеме исследования, мы можем видеть, что личностные характеристики учителей общеобразовательных и коррекционных школ сопоставимы, однако есть особенности, которые, вероятно, заключаются в различиях субъектных характеристик. </a:t>
            </a:r>
          </a:p>
          <a:p>
            <a:endParaRPr lang="ru-RU" sz="21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 В процессе анализа теоретической литературы мы обнаружили дефицит исследований интегрированных характеристик учителей. Как правило, анализ личности учителя происходит по одному параметру. Субъектные характеристики и взаимосвязь личностных и субъектных особенностей зачастую упускается. </a:t>
            </a:r>
          </a:p>
          <a:p>
            <a:pPr>
              <a:buFont typeface="Wingdings" pitchFamily="2" charset="2"/>
              <a:buChar char="ü"/>
            </a:pPr>
            <a:endParaRPr lang="ru-RU" sz="21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100" dirty="0">
                <a:latin typeface="Calibri" pitchFamily="34" charset="0"/>
              </a:rPr>
              <a:t>В научной литературе большое количество исследований личностных характеристик у учителей общеобразовательных школ, в то же время анализ данных черт у учителей коррекционных школ, в частности </a:t>
            </a:r>
            <a:r>
              <a:rPr lang="ru-RU" sz="2100" dirty="0" err="1">
                <a:latin typeface="Calibri" pitchFamily="34" charset="0"/>
              </a:rPr>
              <a:t>олигофренопедагогов</a:t>
            </a:r>
            <a:r>
              <a:rPr lang="ru-RU" sz="2100" dirty="0">
                <a:latin typeface="Calibri" pitchFamily="34" charset="0"/>
              </a:rPr>
              <a:t>, ограничен.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5486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047875" algn="l"/>
              </a:tabLst>
            </a:pPr>
            <a:r>
              <a:rPr lang="ru-RU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Обсуждение </a:t>
            </a:r>
          </a:p>
        </p:txBody>
      </p:sp>
    </p:spTree>
    <p:extLst>
      <p:ext uri="{BB962C8B-B14F-4D97-AF65-F5344CB8AC3E}">
        <p14:creationId xmlns:p14="http://schemas.microsoft.com/office/powerpoint/2010/main" val="2192209855"/>
      </p:ext>
    </p:extLst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51520" y="661919"/>
            <a:ext cx="846094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2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У учителей коррекционных школ выше эмоциональный контроль поведения и понимание эмоций. Сравнительный анализ когнитивного контроля поведения и </a:t>
            </a:r>
            <a:r>
              <a:rPr lang="ru-RU" sz="21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макиавеллианского</a:t>
            </a:r>
            <a:r>
              <a:rPr lang="ru-RU" sz="2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интеллекта учителей требует дальнейших исследований.</a:t>
            </a: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Соотношение</a:t>
            </a:r>
            <a:r>
              <a:rPr lang="ru-RU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личностных характеристик у учителей общеобразовательных и коррекционных школ во много схожи, в то время как субъектные характеристики (индивидуальные психологические ресурсы) различны. Однак</a:t>
            </a:r>
            <a:r>
              <a:rPr lang="ru-RU" sz="2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 в научной литературе данных для сравнения субъектных характеристик недостаточно.</a:t>
            </a: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Причинность выбора учителем контингента для дальнейшей работы исследована недостаточно. </a:t>
            </a:r>
          </a:p>
          <a:p>
            <a:pPr algn="just"/>
            <a:endParaRPr lang="ru-RU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образом, в эмпирических исследованиях информация о роли </a:t>
            </a:r>
            <a:r>
              <a:rPr lang="ru-RU" sz="21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субъектных характеристик в профессиональной реализации учителей ограничена. Недостаточно данных для сравнительного анализа субъектных и личностных характеристик педагогов общеобразовательных и коррекционных школ, что подтверждает актуальность нашего исследования. </a:t>
            </a:r>
            <a:endParaRPr lang="ru-RU" sz="2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267744" y="332656"/>
            <a:ext cx="4608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Calibri" pitchFamily="34" charset="0"/>
                <a:ea typeface="Times-Italic" charset="-128"/>
                <a:cs typeface="Times New Roman" pitchFamily="18" charset="0"/>
              </a:rPr>
              <a:t>Выводы: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44069" y="286007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ea typeface="Calibri" pitchFamily="34" charset="0"/>
                <a:cs typeface="Times New Roman" pitchFamily="18" charset="0"/>
              </a:rPr>
              <a:t>Литература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11492C-78EC-B8D7-A763-22A9B6E2A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69" y="506784"/>
            <a:ext cx="8465504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Sayko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K.. Psychological characteristics of emotional intelligence of teachers working with children with developmental disorders. Journal of Education Culture and Society, [s. L.], v. 2013, n. 2, p. 29–35, 2013. </a:t>
            </a:r>
            <a:endParaRPr lang="ru-RU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Абульханова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К.А.  Принцип субъекта в отечественной психологии // Психология. Высшая школа экономики. 2005. Т. 2. № 4. С. 3–22.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Брушлинский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А.В.  Психология субъекта. СПб.: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Алетейя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, 2003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Волкова Е.Н. Личностные особенности учителя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xxi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века: анализ эмпирических исследований проблемы // Образование и наука. 2022. №3. URL: https://cyberleninka.ru/article/n/lichnostnye-osobennosti-uchitelya-xxi-veka-analiz-empiricheskih-issledovaniy-problemy (дата обращения: 30.05.2023).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программа Российской Федерации «Развитие образования» </a:t>
            </a:r>
            <a:r>
              <a:rPr lang="ru-RU" sz="1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https://docs.edu.gov.ru/document/f9321ccd1102ec99c8b7020bd2e9761f/download/4444/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Демьянчук Р.В. Сравнительный анализ личностных профилей педагогов общеобразовательных и специальных (коррекционных) образовательных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учрезвдений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// Ярославский педагогический вестник. 2016. №1. URL: https://cyberleninka.ru/article/n/sravnitelnyy-analiz-lichnostnyh-profiley-pedagogov-obscheobrazovatelnyh-i-spetsialnyh-korrektsionnyh-obrazovatelnyh-uchrezvdeniy (дата обращения: 30.05.2023).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Жемчугова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, Т. В. Субъективное благополучие учителя в работе с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нормотипичными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и особенными детьми : магистерская диссертация ;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Subjective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well-being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teachers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normolipidemia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special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2021. 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., Russia, Europe, 2021.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Disponível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https://search.ebscohost.com/login.aspx?Direct=true&amp;authtype=ip,sso&amp;db=edsbas&amp;AN=edsbas.F37D33B7&amp;lang=ru&amp;site=eds-live&amp;scope=site.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Acesso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: 30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maio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. 2023.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Ломов Б.Ф.  Методологические и теоретические проблемы психологии. М.: Наука, 1984.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Рубинштейн С.Л. Бытие и сознание. Человек и мир. СПб.: Питер, 2003.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Рубинштейн С.Л. Основы общей психологии: В 2-х т. М.: Педагогика, 1989.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Сергиенко Е. А. Психическое развитие с позиций системно-субъектного подхода: монография. [s. L.]: Институт психологии РАН, 2021.</a:t>
            </a:r>
          </a:p>
        </p:txBody>
      </p:sp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23528" y="2460376"/>
            <a:ext cx="85689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lang="ru-RU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88375"/>
      </p:ext>
    </p:extLst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7524" y="615900"/>
            <a:ext cx="8748972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Одно из основных направлений социальной политики государства – воспитание и образование будущих поколений граждан. В России 2023 год посвящен педагогам и наставникам, в связи с высокой общественной значимостью профессии учителя.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нашей стране более 1,25 млн. обучающихся с ограниченными возможностями здоровья и более 700 тыс. детей-инвалидов [5]. </a:t>
            </a:r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Одним из приоритетов государственной программы РФ «Развитие образования» до 2030 года является обучение людей с ограниченными возможностями здоровья и инвалидностью. Стратегическая реализация предполагает развитие системы инклюзивного образования и коррекционно-образовательных учреждений.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настоящее время в общеобразовательных школах в системе инклюзии работают учителя, изначально не получившие специального (дефектологического) образования и не планировавшие работу с детьми с ОВЗ, в то время как специалисты, работающие в коррекционно-образовательных учреждениях, сразу были мотивированы работать с людьми с нарушениями в развитии.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305217"/>
            <a:ext cx="874897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Актуальность исследования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обусловлена как трендами в государственной политике Российской Федерации, так и потребностью учитывать личностные и субъектные характеристики учителей при планировании педагогической нагрузки, что в свою очередь влияет на доступность для лиц с ОВЗ образовательных услуг, от качества оказания которых зависит социальное и экономическое благополучие общества в целом.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Понимание того, как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выборе контингента, с которым учитель планирует работать (с нормативными детьми или с учениками с ОВЗ) соотносятся личностные и субъектные характеристики необходимо для  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обеспечения психологического благополучия учеников и педагогов.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Теоретическая гипотеза: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индивидуальности человека категории субъекта и личности тесно переплетены, но не тождественны. Личность отражает содержание внутреннего мира человека (смыслы, ценности, направленность, ориентации) и задаёт вектор деятельности, который субъект реализуют посредством саморегуляции через согласование внутренних и внешних ресурсов, координируя психические особенности, потенциал и ограничения личности с её стратегическими целями и задачами. </a:t>
            </a:r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01442"/>
      </p:ext>
    </p:extLst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497581"/>
            <a:ext cx="84249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r>
              <a:rPr kumimoji="0" lang="ru-RU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Цель исследования</a:t>
            </a:r>
            <a:r>
              <a:rPr kumimoji="0" 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kumimoji="0" lang="ru-RU" sz="2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 и сравнение субъектных и личностных характеристик у учителей, работающих с детьми с нормативным развитием, и учителей-</a:t>
            </a:r>
            <a:r>
              <a:rPr lang="ru-RU" sz="21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олигофренопедагогов</a:t>
            </a: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1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endParaRPr kumimoji="0" lang="ru-RU" sz="2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ru-RU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Объект исследования</a:t>
            </a:r>
            <a:r>
              <a:rPr kumimoji="0" 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субъектные и личностные характеристики учителей.</a:t>
            </a:r>
            <a:endParaRPr lang="en-US" sz="21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endParaRPr kumimoji="0" lang="ru-RU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r>
              <a:rPr kumimoji="0" lang="ru-RU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Предмет исследования</a:t>
            </a:r>
            <a:r>
              <a:rPr kumimoji="0" 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сравнительный анализ субъектных и личностных характеристик у учителей, работающих с детьми с нормативным развитием</a:t>
            </a: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21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учителей-</a:t>
            </a:r>
            <a:r>
              <a:rPr lang="ru-RU" sz="21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олигофренопедагогов</a:t>
            </a:r>
            <a:r>
              <a:rPr kumimoji="0" 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1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endParaRPr lang="en-US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Общая гипотеза исследования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соотношение личностных характеристик у учителей общеобразовательных и коррекционных школ будут схожи, в то время как субъектные характеристики (индивидуальные психологические ресурсы) различны. Специфика работы и индивидуальные различия </a:t>
            </a:r>
            <a:r>
              <a:rPr lang="ru-RU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удут обеспечиваться разными ресурсами. </a:t>
            </a:r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9532" y="476672"/>
            <a:ext cx="8424936" cy="620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Общая гипотеза конкретизируется в ряде </a:t>
            </a:r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частных гипотез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учителей, работающих с умственно отсталыми детьми, эмоциональный контроль поведения выше, чем у учителей, работающих с детьми с нормативным развитием;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учителей, работающих с детьми с нормативным развитием, когнитивный контроль поведения выше, чем у учителей, работающих с детьми с нарушением интеллекта;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учителей, работающих с умственно отсталыми детьми, понимание эмоций выше, чем у учителей, работающих с детьми с нормативным развитием;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у учителей, работающих с детьми с нормативным развитием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макиавеллианский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интеллект</a:t>
            </a:r>
            <a:r>
              <a:rPr lang="ru-RU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выше, чем у учителей, работающих с умственно отсталыми детьми;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выбор работы учителей с умственно отсталыми детьми возможно взаимосвязан со становлением их личности и историей психических проблем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12104"/>
      </p:ext>
    </p:extLst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286971"/>
            <a:ext cx="878497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Задачи исследования</a:t>
            </a:r>
            <a:r>
              <a:rPr kumimoji="0" lang="ru-RU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Провести аналитический обзор литературы по теме исследования.</a:t>
            </a:r>
          </a:p>
          <a:p>
            <a:endParaRPr lang="ru-RU" sz="10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3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Разработать анкету для глубинного экспертного интервью с учителями, посредством которой можно собирать данные об особенностях жизненного пути педагогов, специфике выбора профессиональной траектории развития, а также ожиданиях, связанных с развитием инклюзивного образования. </a:t>
            </a:r>
          </a:p>
          <a:p>
            <a:pPr algn="just"/>
            <a:endParaRPr lang="en-US" sz="10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Диагностировать особенности личностных и субъектных характеристик у учителей общеобразовательных и коррекционных школ.</a:t>
            </a:r>
          </a:p>
          <a:p>
            <a:pPr algn="just"/>
            <a:endParaRPr lang="ru-RU" sz="10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3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Провести количественный и качественный анализ эмпирического материала:</a:t>
            </a: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выявить влияние личностных и субъектных характеристик на выбор профессиональной реализации;</a:t>
            </a: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21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равнить субъектные и личностные характеристики у учителей, работающих с детьми с нормативным развитием и учителей-</a:t>
            </a:r>
            <a:r>
              <a:rPr lang="ru-RU" sz="2100" spc="-3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олигофренопедагогов</a:t>
            </a:r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ru-RU" sz="1000" spc="-3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Выявить роль субъектных характеристик в профессиональной реализации, разработать практические рекомендации, определить вектор направления дальнейших научных и эмпирических исследований.</a:t>
            </a:r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5516" y="476672"/>
            <a:ext cx="871296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100" b="1" dirty="0">
                <a:latin typeface="Calibri" panose="020F0502020204030204" pitchFamily="34" charset="0"/>
                <a:cs typeface="Calibri" panose="020F0502020204030204" pitchFamily="34" charset="0"/>
              </a:rPr>
              <a:t>Теоретико-методологической основой исследования послужил </a:t>
            </a:r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системно-субъектный подход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возникший на основе деятельностного подхода С.Л. Рубинштейна и развитый его учениками и последователями субъектно-деятельностного подхода А.В. Брушлинским, К.А.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Абульхановой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Л.И. Анцыферовой, В.В. Знаковым, Е.А. Сергиенко, Н.Е.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Харламенковой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др. и системного подхода Б.Ф. Ломова. </a:t>
            </a:r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Развитие психологии субъекта позволило рассматривать личность как стержневую структуру субъекта, задающую направление движения, а субъект как категорию определяющую непосредственную реализацию заданной стратегии через координацию выбора целей с ресурсами индивидуальности. </a:t>
            </a:r>
          </a:p>
          <a:p>
            <a:pPr algn="just"/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Личность является носителем содержания внутреннего мира человека, а субъект – «качественно определенный способ организации, саморегуляции личности, способ согласования внешних и внутренних условий осуществления деятельности во времени, центр координации всех психических процессов, состояний, свойств, а также способностей, возможностей и ограничений личности по отношению к объективным и субъективным целям, притязаниям и задачам деятельности» (Сергиенко Е.А., 2021, с.56) </a:t>
            </a: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[11]</a:t>
            </a:r>
            <a:r>
              <a:rPr lang="ru-RU" sz="21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7788" y="476672"/>
            <a:ext cx="86044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Методическое обеспечение исследования</a:t>
            </a:r>
            <a:endParaRPr lang="ru-RU" sz="2300" dirty="0">
              <a:latin typeface="Calibri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9268" y="751493"/>
            <a:ext cx="8712968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/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Эмпирическое исследование представляет собой констатирующий эксперимент с применением диагностического инструментария: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 eaLnBrk="0" fontAlgn="base" hangingPunct="0"/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/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Диагностика субъектных характеристик: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Опросник «Контроль поведения»;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Тест «Эмоциональный интеллект» Дж.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Мэйера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Сэловей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Д. Карузо в адаптации Е. А. Сергиенко, И. И. Ветровой (Сергиенко, Ветрова, 2010);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Макиавеллианский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интеллект;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«Методика диагностики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рефлексивности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А. В. Карпова (Карпов, 2003).</a:t>
            </a:r>
          </a:p>
          <a:p>
            <a:pPr lvl="0"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Диагностика личностных характеристик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Стандартизированный метод исследования личности (СМИЛ) – тест MMPI в адаптации Л.Н.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Собчик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Опросник «Шкала субъектного счастья» С.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Любомирски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адаптации Д. А. Леонтьева, Е. Н. Осина (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Lyubomirsky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Lepper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1999); 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Тест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Смысложизненных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ориентаций Д. А. Леонтьева (Леонтьев, 2006);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Опросник эмоциональной направленности личности Б. И. Додонова;</a:t>
            </a:r>
          </a:p>
          <a:p>
            <a:pPr algn="just"/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Опросник «Отношение к работе» К.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Маслак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М.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Лейтера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(адаптация Е.С. </a:t>
            </a:r>
            <a:r>
              <a:rPr lang="ru-RU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Старченковой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ru-RU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32937"/>
      </p:ext>
    </p:extLst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1120676"/>
            <a:ext cx="849694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Собранный эмпирический материал предполагается анализировать с помощью </a:t>
            </a:r>
            <a:r>
              <a:rPr lang="ru-RU" sz="2100" b="1" dirty="0">
                <a:latin typeface="Calibri" panose="020F0502020204030204" pitchFamily="34" charset="0"/>
                <a:cs typeface="Calibri" panose="020F0502020204030204" pitchFamily="34" charset="0"/>
              </a:rPr>
              <a:t>контент-анализа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100" b="1" dirty="0">
                <a:latin typeface="Calibri" panose="020F0502020204030204" pitchFamily="34" charset="0"/>
                <a:cs typeface="Calibri" panose="020F0502020204030204" pitchFamily="34" charset="0"/>
              </a:rPr>
              <a:t>методов математической статистики 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(коэффициент корреляции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Спирмена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, коэффициент корреляции Пирсона, критерий однородности Хи-квадрат Пирсона,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-критерий, критерий Мак-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Немара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, U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-критерий Манна-Уитни), факторного анализа и т.д.</a:t>
            </a:r>
          </a:p>
          <a:p>
            <a:pPr algn="just"/>
            <a:endParaRPr lang="ru-R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Научная новизна исследования </a:t>
            </a:r>
            <a:r>
              <a:rPr lang="ru-RU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обусловлена выявлением в контексте системно-субъектного подхода общих и уникальных закономерностей саморегуляции учителей общеобразовательных и коррекционных школ в процессе профессиональной деятельности, а также сравнительным анализом личностных особенностей, смыслов и ценностных ориентаций педагогов и их субъектных характеристик.</a:t>
            </a:r>
          </a:p>
          <a:p>
            <a:pPr algn="just"/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390"/>
      </p:ext>
    </p:extLst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Основной слайд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ээг</Template>
  <TotalTime>4020</TotalTime>
  <Words>2198</Words>
  <Application>Microsoft Office PowerPoint</Application>
  <PresentationFormat>Экран (4:3)</PresentationFormat>
  <Paragraphs>133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Wingdings</vt:lpstr>
      <vt:lpstr>Основной слайд</vt:lpstr>
      <vt:lpstr>Пиксел</vt:lpstr>
      <vt:lpstr>ИНИСТИТУТ ПСИХОЛОГИИ РОССИЙСКОЙ АКАДЕМИИ НАУК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Мария Федотова</cp:lastModifiedBy>
  <cp:revision>474</cp:revision>
  <dcterms:created xsi:type="dcterms:W3CDTF">2014-01-19T20:15:17Z</dcterms:created>
  <dcterms:modified xsi:type="dcterms:W3CDTF">2023-06-03T09:51:12Z</dcterms:modified>
</cp:coreProperties>
</file>